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1" r:id="rId1"/>
  </p:sldMasterIdLst>
  <p:notesMasterIdLst>
    <p:notesMasterId r:id="rId21"/>
  </p:notesMasterIdLst>
  <p:handoutMasterIdLst>
    <p:handoutMasterId r:id="rId22"/>
  </p:handoutMasterIdLst>
  <p:sldIdLst>
    <p:sldId id="474" r:id="rId2"/>
    <p:sldId id="480" r:id="rId3"/>
    <p:sldId id="464" r:id="rId4"/>
    <p:sldId id="484" r:id="rId5"/>
    <p:sldId id="490" r:id="rId6"/>
    <p:sldId id="487" r:id="rId7"/>
    <p:sldId id="488" r:id="rId8"/>
    <p:sldId id="481" r:id="rId9"/>
    <p:sldId id="463" r:id="rId10"/>
    <p:sldId id="489" r:id="rId11"/>
    <p:sldId id="467" r:id="rId12"/>
    <p:sldId id="491" r:id="rId13"/>
    <p:sldId id="486" r:id="rId14"/>
    <p:sldId id="492" r:id="rId15"/>
    <p:sldId id="483" r:id="rId16"/>
    <p:sldId id="494" r:id="rId17"/>
    <p:sldId id="493" r:id="rId18"/>
    <p:sldId id="485" r:id="rId19"/>
    <p:sldId id="478" r:id="rId20"/>
  </p:sldIdLst>
  <p:sldSz cx="9144000" cy="6858000" type="screen4x3"/>
  <p:notesSz cx="6797675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600"/>
    <a:srgbClr val="FFFFFF"/>
    <a:srgbClr val="00FF00"/>
    <a:srgbClr val="FFC000"/>
    <a:srgbClr val="802C1E"/>
    <a:srgbClr val="808000"/>
    <a:srgbClr val="CC9900"/>
    <a:srgbClr val="FF6600"/>
    <a:srgbClr val="CC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50" autoAdjust="0"/>
    <p:restoredTop sz="77623" autoAdjust="0"/>
  </p:normalViewPr>
  <p:slideViewPr>
    <p:cSldViewPr>
      <p:cViewPr varScale="1">
        <p:scale>
          <a:sx n="74" d="100"/>
          <a:sy n="74" d="100"/>
        </p:scale>
        <p:origin x="-14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1950" y="-10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A9A72BE-9540-4C36-96E2-710CBEAC687E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EA48E31-CE55-4201-87FA-A89222B7A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461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2154721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DC0D65E-6979-4BB5-B6BC-6221D4CC6FAE}" type="slidenum">
              <a:rPr lang="cs-CZ" sz="1200" b="1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 hangingPunct="1"/>
              <a:t>3</a:t>
            </a:fld>
            <a:endParaRPr lang="cs-CZ" sz="1200" b="1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5436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E69AA5C2-008E-46C1-A1E1-9CD26AF62DEF}" type="slidenum">
              <a:rPr lang="cs-CZ" sz="1200" b="1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3</a:t>
            </a:fld>
            <a:endParaRPr lang="cs-CZ" sz="1200" b="1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1133475" y="741363"/>
            <a:ext cx="4530725" cy="3702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body"/>
          </p:nvPr>
        </p:nvSpPr>
        <p:spPr>
          <a:xfrm>
            <a:off x="679450" y="4691063"/>
            <a:ext cx="5437188" cy="4543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771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DC0D65E-6979-4BB5-B6BC-6221D4CC6FAE}" type="slidenum">
              <a:rPr lang="cs-CZ" sz="1200" b="1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 hangingPunct="1"/>
              <a:t>5</a:t>
            </a:fld>
            <a:endParaRPr lang="cs-CZ" sz="1200" b="1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5436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E69AA5C2-008E-46C1-A1E1-9CD26AF62DEF}" type="slidenum">
              <a:rPr lang="cs-CZ" sz="1200" b="1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5</a:t>
            </a:fld>
            <a:endParaRPr lang="cs-CZ" sz="1200" b="1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1133475" y="741363"/>
            <a:ext cx="4530725" cy="3702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body"/>
          </p:nvPr>
        </p:nvSpPr>
        <p:spPr>
          <a:xfrm>
            <a:off x="679450" y="4691063"/>
            <a:ext cx="5437188" cy="4543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901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DC0D65E-6979-4BB5-B6BC-6221D4CC6FAE}" type="slidenum">
              <a:rPr lang="cs-CZ" sz="1200" b="1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 hangingPunct="1"/>
              <a:t>13</a:t>
            </a:fld>
            <a:endParaRPr lang="cs-CZ" sz="1200" b="1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5436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E69AA5C2-008E-46C1-A1E1-9CD26AF62DEF}" type="slidenum">
              <a:rPr lang="cs-CZ" sz="1200" b="1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13</a:t>
            </a:fld>
            <a:endParaRPr lang="cs-CZ" sz="1200" b="1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1133475" y="741363"/>
            <a:ext cx="4530725" cy="3702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body"/>
          </p:nvPr>
        </p:nvSpPr>
        <p:spPr>
          <a:xfrm>
            <a:off x="679450" y="4691063"/>
            <a:ext cx="5437188" cy="4543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517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410605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188298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908861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</p:spPr>
        <p:txBody>
          <a:bodyPr/>
          <a:lstStyle>
            <a:lvl1pPr>
              <a:defRPr b="1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>
            <a:lvl1pPr>
              <a:defRPr b="1" i="0" baseline="0">
                <a:solidFill>
                  <a:schemeClr val="bg1"/>
                </a:solidFill>
              </a:defRPr>
            </a:lvl1pPr>
            <a:lvl2pPr>
              <a:defRPr b="1" i="0" baseline="0">
                <a:solidFill>
                  <a:schemeClr val="bg1"/>
                </a:solidFill>
              </a:defRPr>
            </a:lvl2pPr>
            <a:lvl3pPr>
              <a:defRPr b="1" i="0" baseline="0">
                <a:solidFill>
                  <a:schemeClr val="bg1"/>
                </a:solidFill>
              </a:defRPr>
            </a:lvl3pPr>
            <a:lvl4pPr>
              <a:defRPr b="1" i="0" baseline="0">
                <a:solidFill>
                  <a:schemeClr val="bg1"/>
                </a:solidFill>
              </a:defRPr>
            </a:lvl4pPr>
            <a:lvl5pPr>
              <a:defRPr b="1" i="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4258723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04112893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282076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157628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491979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/>
          <p:cNvSpPr txBox="1">
            <a:spLocks/>
          </p:cNvSpPr>
          <p:nvPr/>
        </p:nvSpPr>
        <p:spPr bwMode="auto">
          <a:xfrm>
            <a:off x="0" y="-1587"/>
            <a:ext cx="9144000" cy="1079500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</p:spPr>
        <p:txBody>
          <a:bodyPr rIns="36000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000" marR="0" lvl="0" indent="0" algn="r" defTabSz="914400" rtl="0" eaLnBrk="1" fontAlgn="auto" latinLnBrk="0" hangingPunct="1">
              <a:lnSpc>
                <a:spcPts val="35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Ústřední kontrolní a zkušební ústav zemědělský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0488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ISO 9001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2008</a:t>
            </a: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0488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www.ukzuz.cz</a:t>
            </a:r>
            <a:endParaRPr kumimoji="0" lang="cs-CZ" sz="14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9382"/>
            <a:ext cx="736600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dnadpis 2"/>
          <p:cNvSpPr txBox="1">
            <a:spLocks/>
          </p:cNvSpPr>
          <p:nvPr userDrawn="1"/>
        </p:nvSpPr>
        <p:spPr bwMode="auto">
          <a:xfrm>
            <a:off x="0" y="-1587"/>
            <a:ext cx="9144000" cy="1079500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</p:spPr>
        <p:txBody>
          <a:bodyPr rIns="36000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000" marR="0" lvl="0" indent="0" algn="r" defTabSz="914400" rtl="0" eaLnBrk="1" fontAlgn="auto" latinLnBrk="0" hangingPunct="1">
              <a:lnSpc>
                <a:spcPts val="35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Ústřední kontrolní a zkušební ústav zemědělský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0488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ISO 9001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2008</a:t>
            </a: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0488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www.ukzuz.cz</a:t>
            </a:r>
            <a:endParaRPr kumimoji="0" lang="cs-CZ" sz="14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Obráze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9382"/>
            <a:ext cx="736600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0017260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267641060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15222088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cs-CZ" smtClean="0"/>
              <a:t>Seminář k výročím 50 let AZZP v České republice a 40 let Dlouhodobých výživářských pokusů v ÚKZÚZ 14.11.2012 MZe, Těšnov 17, Praha </a:t>
            </a: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14490D7A-A07A-46A9-AD8F-86438F0CF66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Podnadpis 2"/>
          <p:cNvSpPr txBox="1">
            <a:spLocks/>
          </p:cNvSpPr>
          <p:nvPr userDrawn="1"/>
        </p:nvSpPr>
        <p:spPr bwMode="auto">
          <a:xfrm>
            <a:off x="0" y="-1587"/>
            <a:ext cx="9144000" cy="1079500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</p:spPr>
        <p:txBody>
          <a:bodyPr rIns="36000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000" marR="0" lvl="0" indent="0" algn="r" defTabSz="914400" rtl="0" eaLnBrk="1" fontAlgn="auto" latinLnBrk="0" hangingPunct="1">
              <a:lnSpc>
                <a:spcPts val="35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Ústřední kontrolní a zkušební ústav zemědělský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0488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ISO 9001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2008</a:t>
            </a: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0488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www.ukzuz.cz</a:t>
            </a:r>
            <a:endParaRPr kumimoji="0" lang="cs-CZ" sz="14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Obrázek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9382"/>
            <a:ext cx="736600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Podnadpis 2"/>
          <p:cNvSpPr txBox="1">
            <a:spLocks/>
          </p:cNvSpPr>
          <p:nvPr userDrawn="1"/>
        </p:nvSpPr>
        <p:spPr bwMode="auto">
          <a:xfrm>
            <a:off x="0" y="-1587"/>
            <a:ext cx="9144000" cy="1079500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</p:spPr>
        <p:txBody>
          <a:bodyPr rIns="36000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000" marR="0" lvl="0" indent="0" algn="r" defTabSz="914400" rtl="0" eaLnBrk="1" fontAlgn="auto" latinLnBrk="0" hangingPunct="1">
              <a:lnSpc>
                <a:spcPts val="35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Ústřední kontrolní a zkušební ústav zemědělský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0488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ISO 9001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2008</a:t>
            </a: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0488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www.ukzuz.cz</a:t>
            </a:r>
            <a:endParaRPr kumimoji="0" lang="cs-CZ" sz="14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4" name="Obrázek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9382"/>
            <a:ext cx="736600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4138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ransition spd="slow">
    <p:pull/>
  </p:transition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&amp;esrc=s&amp;frm=1&amp;source=images&amp;cd=&amp;cad=rja&amp;docid=Ieu8nElWbwG6IM&amp;tbnid=Sh-dvnYvHBm8lM:&amp;ved=0CAUQjRw&amp;url=http://web2.mendelu.cz/af_291_projekty2/vseo/stranka.php?kod%3D470&amp;ei=EdEdUuWwAeSl0QX-joGwCw&amp;bvm=bv.51156542,d.ZGU&amp;psig=AFQjCNErNX6nkm6IQ0rlF3Bc3lDCo4cCMA&amp;ust=137777217257407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&amp;esrc=s&amp;frm=1&amp;source=images&amp;cd=&amp;cad=rja&amp;docid=mXM7VkZuurNf-M&amp;tbnid=MvFpRR_mpMnhmM:&amp;ved=0CAUQjRw&amp;url=http://web2.mendelu.cz/af_291_projekty2/vseo/print.php?page%3D470%26typ%3Dhtml&amp;ei=xrcdUqLhJITF0QXupYHwBw&amp;bvm=bv.51156542,d.ZGU&amp;psig=AFQjCNFsOChGWjJtAUtS4WoIr2By-TmFRg&amp;ust=137776558967501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3168352"/>
          </a:xfrm>
        </p:spPr>
        <p:txBody>
          <a:bodyPr>
            <a:normAutofit fontScale="90000"/>
          </a:bodyPr>
          <a:lstStyle/>
          <a:p>
            <a:r>
              <a:rPr lang="cs-CZ" sz="5400" dirty="0" smtClean="0"/>
              <a:t>Trendy v současném zemědělství ČR a jejich možný dopad na zdraví rostlin</a:t>
            </a:r>
            <a:endParaRPr lang="cs-CZ" sz="5400" dirty="0"/>
          </a:p>
        </p:txBody>
      </p:sp>
      <p:sp>
        <p:nvSpPr>
          <p:cNvPr id="7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4797152"/>
            <a:ext cx="8229600" cy="151216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cs-CZ" sz="2800" dirty="0" smtClean="0"/>
              <a:t>Miroslav Florián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2400" dirty="0"/>
              <a:t>ř</a:t>
            </a:r>
            <a:r>
              <a:rPr lang="cs-CZ" sz="2400" dirty="0" smtClean="0"/>
              <a:t>editel Sekce zemědělských vstupů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2800" dirty="0" smtClean="0"/>
              <a:t>ÚKZÚZ Brno</a:t>
            </a:r>
          </a:p>
        </p:txBody>
      </p:sp>
    </p:spTree>
    <p:extLst>
      <p:ext uri="{BB962C8B-B14F-4D97-AF65-F5344CB8AC3E}">
        <p14:creationId xmlns:p14="http://schemas.microsoft.com/office/powerpoint/2010/main" val="34128001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2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936104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„</a:t>
            </a:r>
            <a:r>
              <a:rPr lang="cs-CZ" sz="3600" dirty="0"/>
              <a:t>Z</a:t>
            </a:r>
            <a:r>
              <a:rPr lang="cs-CZ" sz="3600" dirty="0" smtClean="0"/>
              <a:t>elená energetika“</a:t>
            </a:r>
            <a:br>
              <a:rPr lang="cs-CZ" sz="3600" dirty="0" smtClean="0"/>
            </a:br>
            <a:r>
              <a:rPr lang="cs-CZ" sz="3600" dirty="0" smtClean="0"/>
              <a:t>Dopady</a:t>
            </a:r>
            <a:endParaRPr lang="cs-CZ" sz="3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51521" y="2492896"/>
            <a:ext cx="8712967" cy="4104456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kukuřice pro výrobu bioplynu – eroze, šíření patogenních hub       a tím mykotoxinů</a:t>
            </a:r>
          </a:p>
          <a:p>
            <a:pPr>
              <a:defRPr/>
            </a:pPr>
            <a:r>
              <a:rPr lang="cs-CZ" sz="2400" dirty="0" smtClean="0"/>
              <a:t>řepka – její zastoupení významně překračuje racionální mez,       v některých podnicích 33 %, extrémně až 50 % zastoupení!!!)</a:t>
            </a:r>
          </a:p>
          <a:p>
            <a:pPr>
              <a:defRPr/>
            </a:pPr>
            <a:r>
              <a:rPr lang="cs-CZ" sz="2400" dirty="0" smtClean="0"/>
              <a:t>spalování „odpadní“ biomasy – sklízení slámy (obiloviny, řepka) k energetickému využití – zesílený export organické hmoty       (ač nekvalitní) a zejména draslíku, aniž by bylo nahrazeno jinak</a:t>
            </a:r>
          </a:p>
          <a:p>
            <a:pPr>
              <a:defRPr/>
            </a:pPr>
            <a:endParaRPr lang="cs-CZ" sz="2400" dirty="0"/>
          </a:p>
          <a:p>
            <a:pPr>
              <a:defRPr/>
            </a:pPr>
            <a:r>
              <a:rPr lang="cs-CZ" sz="2400" dirty="0" smtClean="0"/>
              <a:t>tyto postupy jsou navíc dotovány s odkazem na to, že se jedná   o obnovitelné zdroje a tedy trvale udržitelné hospodaření!!!</a:t>
            </a:r>
          </a:p>
        </p:txBody>
      </p:sp>
    </p:spTree>
    <p:extLst>
      <p:ext uri="{BB962C8B-B14F-4D97-AF65-F5344CB8AC3E}">
        <p14:creationId xmlns:p14="http://schemas.microsoft.com/office/powerpoint/2010/main" val="16508076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720080"/>
          </a:xfrm>
        </p:spPr>
        <p:txBody>
          <a:bodyPr/>
          <a:lstStyle/>
          <a:p>
            <a:r>
              <a:rPr lang="cs-CZ" sz="3600" dirty="0" smtClean="0"/>
              <a:t>Bilance organické hmoty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2554249"/>
              </p:ext>
            </p:extLst>
          </p:nvPr>
        </p:nvGraphicFramePr>
        <p:xfrm>
          <a:off x="35496" y="2204864"/>
          <a:ext cx="9108504" cy="441973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304256"/>
                <a:gridCol w="1872208"/>
                <a:gridCol w="3384376"/>
                <a:gridCol w="154766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PLODINA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KOŘENY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POSKLIZŇOVÉ ZBYTKY (t/ha)</a:t>
                      </a:r>
                      <a:endParaRPr lang="cs-CZ" sz="2000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 C:N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  Pšenice ozimá 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0,8 - 1,3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1,4 - 4,0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28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  Žito</a:t>
                      </a:r>
                      <a:r>
                        <a:rPr lang="cs-CZ" sz="2000" b="1" baseline="0" dirty="0" smtClean="0">
                          <a:solidFill>
                            <a:schemeClr val="bg1"/>
                          </a:solidFill>
                        </a:rPr>
                        <a:t> ozimé 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0,7 - 1,3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1,2 - 3,5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28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  Ječmen</a:t>
                      </a:r>
                      <a:r>
                        <a:rPr lang="cs-CZ" sz="20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jarní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0,5 - 1,0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1,0 - 2,5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35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  Kukuřice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0,6 - 2,0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1,0 - 4,0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59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  Hrách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0,6 - 1,8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1,5 - 5,5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  Řepka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1,0 - 1,7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3,5 - 6,5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25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  Brambory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0,3 - 1,3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1,5 - 5,0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  Cukrovka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0,6 - 0,8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1,5 - 9,0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bg1"/>
                          </a:solidFill>
                        </a:rPr>
                        <a:t>  Vojtěška</a:t>
                      </a:r>
                      <a:endParaRPr lang="cs-CZ" sz="24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bg1"/>
                          </a:solidFill>
                        </a:rPr>
                        <a:t>4,4 - 5,2</a:t>
                      </a:r>
                      <a:endParaRPr lang="cs-CZ" sz="24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bg1"/>
                          </a:solidFill>
                        </a:rPr>
                        <a:t>6,7 - ,8,0</a:t>
                      </a:r>
                      <a:endParaRPr lang="cs-CZ" sz="24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cs-CZ" sz="24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  Jetelotráva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1,0 - 3,1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2,9 - 4,2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1" marR="91441" marT="45726" marB="45726" anchor="ctr"/>
                </a:tc>
              </a:tr>
            </a:tbl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2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008112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Nedostatek </a:t>
            </a:r>
            <a:r>
              <a:rPr lang="cs-CZ" sz="3600" dirty="0"/>
              <a:t>nebo absence organického hnojení</a:t>
            </a:r>
            <a:br>
              <a:rPr lang="cs-CZ" sz="3600" dirty="0"/>
            </a:br>
            <a:r>
              <a:rPr lang="cs-CZ" sz="3600" dirty="0" smtClean="0"/>
              <a:t>Dopady</a:t>
            </a:r>
            <a:endParaRPr lang="cs-CZ" sz="3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51521" y="2492896"/>
            <a:ext cx="8640959" cy="3960440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v půdě chybí kvalitní organická hmota, dochází k prohloubení mineralizace-rozkladu humusu, nový nevzniká</a:t>
            </a:r>
          </a:p>
          <a:p>
            <a:pPr>
              <a:defRPr/>
            </a:pPr>
            <a:r>
              <a:rPr lang="cs-CZ" sz="2400" dirty="0" smtClean="0"/>
              <a:t>půda ztrácí schopnost propouštět a také sorbovat vodu</a:t>
            </a:r>
          </a:p>
          <a:p>
            <a:pPr>
              <a:defRPr/>
            </a:pPr>
            <a:r>
              <a:rPr lang="cs-CZ" sz="2400" dirty="0"/>
              <a:t>půda ztrácí schopnost </a:t>
            </a:r>
            <a:r>
              <a:rPr lang="cs-CZ" sz="2400" dirty="0" smtClean="0"/>
              <a:t>sorbovat živiny, takže dochází nejen          ke ztrátám, ale fakticky k „</a:t>
            </a:r>
            <a:r>
              <a:rPr lang="cs-CZ" sz="2400" dirty="0" err="1" smtClean="0"/>
              <a:t>hydroponizaci</a:t>
            </a:r>
            <a:r>
              <a:rPr lang="cs-CZ" sz="2400" dirty="0" smtClean="0"/>
              <a:t>“ pěstování na polích     –  nově spíše minerálních substrátech</a:t>
            </a:r>
          </a:p>
          <a:p>
            <a:pPr>
              <a:defRPr/>
            </a:pPr>
            <a:r>
              <a:rPr lang="cs-CZ" sz="2400" dirty="0" smtClean="0"/>
              <a:t>omezení mikrobiálních aktivit půdy – </a:t>
            </a:r>
            <a:r>
              <a:rPr lang="cs-CZ" sz="2400" dirty="0" err="1" smtClean="0"/>
              <a:t>hygienizační</a:t>
            </a:r>
            <a:r>
              <a:rPr lang="cs-CZ" sz="2400" dirty="0" smtClean="0"/>
              <a:t> a sanitační funkce půdy omezovány – pomalejší rozklad kontaminantů, například pesticidů!!!</a:t>
            </a:r>
          </a:p>
          <a:p>
            <a:pPr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554190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0" y="1268760"/>
            <a:ext cx="9144000" cy="814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62676" rIns="90000" bIns="46800">
            <a:spAutoFit/>
          </a:bodyPr>
          <a:lstStyle/>
          <a:p>
            <a:pPr algn="ctr">
              <a:lnSpc>
                <a:spcPct val="93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cs-CZ" sz="3200" b="1" dirty="0" smtClean="0">
                <a:solidFill>
                  <a:srgbClr val="FFC000"/>
                </a:solidFill>
                <a:latin typeface="Calibri" pitchFamily="34" charset="0"/>
                <a:cs typeface="Arial" charset="0"/>
              </a:rPr>
              <a:t>Hnojení jednotlivými živinami</a:t>
            </a:r>
          </a:p>
          <a:p>
            <a:pPr algn="ctr">
              <a:spcBef>
                <a:spcPts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cs-CZ" sz="1600" b="1" dirty="0" smtClean="0">
                <a:solidFill>
                  <a:srgbClr val="FFC000"/>
                </a:solidFill>
                <a:latin typeface="Calibri" pitchFamily="34" charset="0"/>
                <a:cs typeface="Arial" charset="0"/>
              </a:rPr>
              <a:t>(zdroj – Mendelu) </a:t>
            </a:r>
            <a:endParaRPr lang="en-GB" sz="1600" b="1" dirty="0">
              <a:solidFill>
                <a:srgbClr val="FFC000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28674" name="Picture 2" descr="http://web2.mendelu.cz/af_291_projekty2/vseo/files/40/1448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77239"/>
            <a:ext cx="8640960" cy="4392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50499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2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936104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Absence </a:t>
            </a:r>
            <a:r>
              <a:rPr lang="cs-CZ" sz="3600" dirty="0"/>
              <a:t>vápnění a hnojení P a K</a:t>
            </a:r>
            <a:br>
              <a:rPr lang="cs-CZ" sz="3600" dirty="0"/>
            </a:br>
            <a:r>
              <a:rPr lang="cs-CZ" sz="3600" dirty="0" smtClean="0"/>
              <a:t>Dopady</a:t>
            </a:r>
            <a:endParaRPr lang="cs-CZ" sz="3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51521" y="2420888"/>
            <a:ext cx="8712967" cy="4176464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vápník je důležitý koagulační prvek, nezbytný pro tvorbu drobtovité struktury</a:t>
            </a:r>
          </a:p>
          <a:p>
            <a:pPr>
              <a:defRPr/>
            </a:pPr>
            <a:r>
              <a:rPr lang="cs-CZ" sz="2400" dirty="0" smtClean="0"/>
              <a:t>půda s příliš nízkým pH ztrácí schopnost imobilizovat kontaminanty, zejména TK (Cd a další)</a:t>
            </a:r>
          </a:p>
          <a:p>
            <a:pPr>
              <a:defRPr/>
            </a:pPr>
            <a:r>
              <a:rPr lang="cs-CZ" sz="2400" dirty="0" smtClean="0"/>
              <a:t>nízké pH vede až k poruchám výživy rostlin</a:t>
            </a:r>
          </a:p>
          <a:p>
            <a:pPr>
              <a:defRPr/>
            </a:pPr>
            <a:r>
              <a:rPr lang="cs-CZ" sz="2400" dirty="0" smtClean="0"/>
              <a:t>chybějící fosfor a draslík jsou nejprve doplňovány z půdní zásoby, ale ta není nevyčerpatelná, zejména s ohledem na další negativní faktory (zvýšený export z půdy, mělce kořenící plodiny, </a:t>
            </a:r>
            <a:r>
              <a:rPr lang="cs-CZ" sz="2400" dirty="0" err="1" smtClean="0"/>
              <a:t>bezorebné</a:t>
            </a:r>
            <a:r>
              <a:rPr lang="cs-CZ" sz="2400" dirty="0" smtClean="0"/>
              <a:t> obdělávání atd.)</a:t>
            </a:r>
          </a:p>
          <a:p>
            <a:pPr>
              <a:defRPr/>
            </a:pPr>
            <a:r>
              <a:rPr lang="cs-CZ" sz="2400" dirty="0" smtClean="0"/>
              <a:t>vyvážené hnojení je jednou ze součástí IOR…</a:t>
            </a:r>
          </a:p>
          <a:p>
            <a:pPr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357205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2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720080"/>
          </a:xfrm>
        </p:spPr>
        <p:txBody>
          <a:bodyPr/>
          <a:lstStyle/>
          <a:p>
            <a:r>
              <a:rPr lang="cs-CZ" sz="3600" dirty="0" smtClean="0"/>
              <a:t>Možnosti řešení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8964488" cy="4248472"/>
          </a:xfrm>
        </p:spPr>
        <p:txBody>
          <a:bodyPr/>
          <a:lstStyle/>
          <a:p>
            <a:pPr>
              <a:defRPr/>
            </a:pPr>
            <a:r>
              <a:rPr lang="cs-CZ" sz="2400" dirty="0"/>
              <a:t>Posílení živočišné výroby </a:t>
            </a:r>
            <a:r>
              <a:rPr lang="cs-CZ" sz="2400" dirty="0" smtClean="0"/>
              <a:t>– zlepšení osevních postupů, vyšší přidaná hodnota v zemědělství, větší zaměstnanost v zemědělství  i </a:t>
            </a:r>
            <a:r>
              <a:rPr lang="cs-CZ" sz="2400" dirty="0" err="1" smtClean="0"/>
              <a:t>zpracovatelství</a:t>
            </a:r>
            <a:endParaRPr lang="cs-CZ" sz="2400" dirty="0"/>
          </a:p>
          <a:p>
            <a:pPr>
              <a:defRPr/>
            </a:pPr>
            <a:r>
              <a:rPr lang="cs-CZ" sz="2400" dirty="0"/>
              <a:t>Osevní sledy – zařazení jetelovin a luskovin pro alternativní </a:t>
            </a:r>
            <a:r>
              <a:rPr lang="cs-CZ" sz="2400" dirty="0" smtClean="0"/>
              <a:t>využití – energetika, technické využití, proteinová krmiva jako náhrada sóji</a:t>
            </a:r>
          </a:p>
          <a:p>
            <a:pPr>
              <a:defRPr/>
            </a:pPr>
            <a:r>
              <a:rPr lang="cs-CZ" sz="2400" dirty="0"/>
              <a:t>Z</a:t>
            </a:r>
            <a:r>
              <a:rPr lang="cs-CZ" sz="2400" dirty="0" smtClean="0"/>
              <a:t>výšené využívání kompostů z BRO (resp. BRKO) – k dispozici je poměrně značné množství odpadní organické hmoty, komposty     z ní vyrobené by bylo možné primárně směřovat na pozemky postižené erozí</a:t>
            </a:r>
          </a:p>
          <a:p>
            <a:pPr>
              <a:defRPr/>
            </a:pPr>
            <a:r>
              <a:rPr lang="cs-CZ" sz="2400" dirty="0" smtClean="0"/>
              <a:t>Recyklace živin, alternativní zdroje (popely, vedlejší produkty atd.)</a:t>
            </a:r>
          </a:p>
        </p:txBody>
      </p:sp>
    </p:spTree>
    <p:extLst>
      <p:ext uri="{BB962C8B-B14F-4D97-AF65-F5344CB8AC3E}">
        <p14:creationId xmlns:p14="http://schemas.microsoft.com/office/powerpoint/2010/main" val="27364771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2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720080"/>
          </a:xfrm>
        </p:spPr>
        <p:txBody>
          <a:bodyPr/>
          <a:lstStyle/>
          <a:p>
            <a:r>
              <a:rPr lang="cs-CZ" sz="3600" dirty="0" smtClean="0"/>
              <a:t>Možnosti řešení - obecně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51521" y="2348880"/>
            <a:ext cx="8640960" cy="2592288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Přesměrování dotací tak, aby skutečně poskytovaly nějakou přidanou hodnotu státu - daňovému poplatníku.</a:t>
            </a:r>
          </a:p>
          <a:p>
            <a:pPr>
              <a:defRPr/>
            </a:pPr>
            <a:r>
              <a:rPr lang="cs-CZ" sz="2400" dirty="0" smtClean="0"/>
              <a:t>Zvýšení zájmu veřejnosti o zemědělství ve vazbě na životní prostředí</a:t>
            </a:r>
          </a:p>
          <a:p>
            <a:pPr>
              <a:defRPr/>
            </a:pPr>
            <a:r>
              <a:rPr lang="cs-CZ" sz="2400" dirty="0" smtClean="0"/>
              <a:t>Lepší povědomí vlastníků půdy o hospodaření na jimi pronajatých pozemcích</a:t>
            </a:r>
          </a:p>
        </p:txBody>
      </p:sp>
    </p:spTree>
    <p:extLst>
      <p:ext uri="{BB962C8B-B14F-4D97-AF65-F5344CB8AC3E}">
        <p14:creationId xmlns:p14="http://schemas.microsoft.com/office/powerpoint/2010/main" val="17969152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2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720080"/>
          </a:xfrm>
        </p:spPr>
        <p:txBody>
          <a:bodyPr/>
          <a:lstStyle/>
          <a:p>
            <a:r>
              <a:rPr lang="cs-CZ" sz="3600" dirty="0" smtClean="0"/>
              <a:t>Možnosti řešení – slepé uličky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51520" y="2204864"/>
            <a:ext cx="8712969" cy="4248472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Svalovat vinu na:</a:t>
            </a:r>
          </a:p>
          <a:p>
            <a:pPr lvl="1">
              <a:defRPr/>
            </a:pPr>
            <a:r>
              <a:rPr lang="cs-CZ" sz="2000" dirty="0" smtClean="0"/>
              <a:t>Evropskou unii</a:t>
            </a:r>
          </a:p>
          <a:p>
            <a:pPr lvl="1">
              <a:defRPr/>
            </a:pPr>
            <a:r>
              <a:rPr lang="cs-CZ" sz="2000" dirty="0" smtClean="0"/>
              <a:t>Klimatickou změnu</a:t>
            </a:r>
          </a:p>
          <a:p>
            <a:pPr lvl="1">
              <a:defRPr/>
            </a:pPr>
            <a:r>
              <a:rPr lang="cs-CZ" sz="2000" dirty="0" smtClean="0"/>
              <a:t>Politiky </a:t>
            </a:r>
          </a:p>
          <a:p>
            <a:pPr lvl="1">
              <a:defRPr/>
            </a:pPr>
            <a:r>
              <a:rPr lang="cs-CZ" sz="2000" dirty="0" smtClean="0"/>
              <a:t>Osud</a:t>
            </a:r>
          </a:p>
          <a:p>
            <a:pPr>
              <a:defRPr/>
            </a:pPr>
            <a:r>
              <a:rPr lang="cs-CZ" sz="2400" dirty="0" smtClean="0"/>
              <a:t>Spoléhat na:</a:t>
            </a:r>
          </a:p>
          <a:p>
            <a:pPr lvl="1">
              <a:defRPr/>
            </a:pPr>
            <a:r>
              <a:rPr lang="cs-CZ" sz="2000" dirty="0" smtClean="0"/>
              <a:t>Evropskou unii</a:t>
            </a:r>
          </a:p>
          <a:p>
            <a:pPr lvl="1">
              <a:defRPr/>
            </a:pPr>
            <a:r>
              <a:rPr lang="cs-CZ" sz="2000" dirty="0" smtClean="0"/>
              <a:t>Více minerálních hnojiv a pesticidů, případně „zázračné“ preparáty</a:t>
            </a:r>
          </a:p>
          <a:p>
            <a:pPr lvl="1">
              <a:defRPr/>
            </a:pPr>
            <a:r>
              <a:rPr lang="cs-CZ" sz="2000" dirty="0" smtClean="0"/>
              <a:t>Dovoz levných </a:t>
            </a:r>
            <a:r>
              <a:rPr lang="cs-CZ" sz="2000" dirty="0"/>
              <a:t>a </a:t>
            </a:r>
            <a:r>
              <a:rPr lang="cs-CZ" sz="2000" dirty="0" smtClean="0"/>
              <a:t>kvalitních </a:t>
            </a:r>
            <a:r>
              <a:rPr lang="cs-CZ" sz="2000" dirty="0"/>
              <a:t>potravin ze </a:t>
            </a:r>
            <a:r>
              <a:rPr lang="cs-CZ" sz="2000"/>
              <a:t>zahraničí</a:t>
            </a:r>
            <a:r>
              <a:rPr lang="cs-CZ" sz="2000" smtClean="0"/>
              <a:t>…</a:t>
            </a:r>
            <a:endParaRPr lang="cs-CZ" sz="2000" dirty="0" smtClean="0"/>
          </a:p>
          <a:p>
            <a:pPr lvl="1">
              <a:defRPr/>
            </a:pPr>
            <a:r>
              <a:rPr lang="cs-CZ" sz="2000" dirty="0" smtClean="0"/>
              <a:t>Zázrak </a:t>
            </a:r>
          </a:p>
          <a:p>
            <a:pPr lvl="1">
              <a:defRPr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6143324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2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720080"/>
          </a:xfrm>
        </p:spPr>
        <p:txBody>
          <a:bodyPr/>
          <a:lstStyle/>
          <a:p>
            <a:r>
              <a:rPr lang="cs-CZ" sz="3600" dirty="0" smtClean="0"/>
              <a:t>Závěry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51521" y="2132856"/>
            <a:ext cx="8640960" cy="4464496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Negativní trendy v hospodaření </a:t>
            </a:r>
          </a:p>
          <a:p>
            <a:pPr>
              <a:defRPr/>
            </a:pPr>
            <a:endParaRPr lang="cs-CZ" sz="1000" dirty="0" smtClean="0"/>
          </a:p>
          <a:p>
            <a:pPr lvl="1">
              <a:defRPr/>
            </a:pPr>
            <a:r>
              <a:rPr lang="cs-CZ" dirty="0" smtClean="0"/>
              <a:t>akcelerují tlak na půdu a obecně na životní prostředí</a:t>
            </a:r>
          </a:p>
          <a:p>
            <a:pPr lvl="1">
              <a:defRPr/>
            </a:pPr>
            <a:r>
              <a:rPr lang="cs-CZ" dirty="0" smtClean="0"/>
              <a:t>vytváří potřebu na zvýšenou pesticidní ochranu rostlin</a:t>
            </a:r>
          </a:p>
          <a:p>
            <a:pPr lvl="1">
              <a:defRPr/>
            </a:pPr>
            <a:r>
              <a:rPr lang="cs-CZ" dirty="0" smtClean="0"/>
              <a:t>zásadním způsobem ohrožují úrodnost půdy</a:t>
            </a:r>
          </a:p>
          <a:p>
            <a:pPr lvl="1">
              <a:defRPr/>
            </a:pPr>
            <a:r>
              <a:rPr lang="cs-CZ" dirty="0" smtClean="0"/>
              <a:t>zvyšují rizika kontaminace jak produkce, tak dalších složek ŽP, zejména vod</a:t>
            </a:r>
          </a:p>
          <a:p>
            <a:pPr lvl="1">
              <a:defRPr/>
            </a:pPr>
            <a:r>
              <a:rPr lang="cs-CZ" dirty="0" smtClean="0"/>
              <a:t>nejsou nastavením dotačních podmínek efektivně potlačovány</a:t>
            </a:r>
          </a:p>
          <a:p>
            <a:pPr lvl="1">
              <a:defRPr/>
            </a:pPr>
            <a:r>
              <a:rPr lang="cs-CZ" dirty="0" smtClean="0"/>
              <a:t>v dlouhodobém horizontu </a:t>
            </a:r>
            <a:r>
              <a:rPr lang="cs-CZ" dirty="0"/>
              <a:t>ohrožují </a:t>
            </a:r>
            <a:r>
              <a:rPr lang="cs-CZ" dirty="0" smtClean="0"/>
              <a:t>potravinovou </a:t>
            </a:r>
            <a:r>
              <a:rPr lang="cs-CZ" dirty="0"/>
              <a:t>bezpečnost </a:t>
            </a:r>
            <a:r>
              <a:rPr lang="cs-CZ" dirty="0" smtClean="0"/>
              <a:t>státu, coby jeho zcela strategický zájem</a:t>
            </a:r>
          </a:p>
          <a:p>
            <a:pPr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1003737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924944"/>
            <a:ext cx="8229600" cy="33843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6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</a:p>
          <a:p>
            <a:pPr algn="r"/>
            <a:endParaRPr lang="cs-CZ" dirty="0" smtClean="0"/>
          </a:p>
          <a:p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Ing. Miroslav Florián, Ph.D.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miroslav.florian@ukzuz.cz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telefon: 543 548 331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mobil:    737 267 104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970213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2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648072"/>
          </a:xfrm>
        </p:spPr>
        <p:txBody>
          <a:bodyPr/>
          <a:lstStyle/>
          <a:p>
            <a:r>
              <a:rPr lang="cs-CZ" sz="3600" dirty="0" smtClean="0"/>
              <a:t>Hlavní současné rysy zemědělství v ČR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51521" y="2204864"/>
            <a:ext cx="8640959" cy="4248472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drastický pokles stavů hospodářských zvířat</a:t>
            </a:r>
          </a:p>
          <a:p>
            <a:pPr>
              <a:defRPr/>
            </a:pPr>
            <a:r>
              <a:rPr lang="cs-CZ" sz="2400" dirty="0" smtClean="0"/>
              <a:t>klesající </a:t>
            </a:r>
            <a:r>
              <a:rPr lang="cs-CZ" sz="2400" dirty="0"/>
              <a:t>plochy víceletých </a:t>
            </a:r>
            <a:r>
              <a:rPr lang="cs-CZ" sz="2400" dirty="0" smtClean="0"/>
              <a:t>pícnin a luskovin, taktéž cukrovky</a:t>
            </a:r>
          </a:p>
          <a:p>
            <a:pPr>
              <a:defRPr/>
            </a:pPr>
            <a:r>
              <a:rPr lang="cs-CZ" sz="2400" dirty="0" smtClean="0"/>
              <a:t>narušené (nebo skoro neexistující) osevní postupy</a:t>
            </a:r>
            <a:endParaRPr lang="cs-CZ" sz="2400" dirty="0"/>
          </a:p>
          <a:p>
            <a:pPr>
              <a:defRPr/>
            </a:pPr>
            <a:r>
              <a:rPr lang="cs-CZ" sz="2400" dirty="0" smtClean="0"/>
              <a:t>„zelená“ energetika – kukuřice, řepka, spalování slámy</a:t>
            </a:r>
          </a:p>
          <a:p>
            <a:pPr>
              <a:defRPr/>
            </a:pPr>
            <a:r>
              <a:rPr lang="cs-CZ" sz="2400" dirty="0" smtClean="0"/>
              <a:t>nedostatek nebo absence organického hnojení</a:t>
            </a:r>
          </a:p>
          <a:p>
            <a:pPr>
              <a:defRPr/>
            </a:pPr>
            <a:r>
              <a:rPr lang="cs-CZ" sz="2400" dirty="0" smtClean="0"/>
              <a:t>absence vápnění a hnojení P a K</a:t>
            </a:r>
          </a:p>
          <a:p>
            <a:pPr>
              <a:defRPr/>
            </a:pPr>
            <a:r>
              <a:rPr lang="cs-CZ" sz="2400" dirty="0" smtClean="0"/>
              <a:t>produkce s minimální přidanou hodnotou, převážně suroviny</a:t>
            </a:r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r>
              <a:rPr lang="cs-CZ" sz="2400" dirty="0" smtClean="0"/>
              <a:t>zemědělství – podnikání jako každé jiné… (?)</a:t>
            </a:r>
          </a:p>
        </p:txBody>
      </p:sp>
    </p:spTree>
    <p:extLst>
      <p:ext uri="{BB962C8B-B14F-4D97-AF65-F5344CB8AC3E}">
        <p14:creationId xmlns:p14="http://schemas.microsoft.com/office/powerpoint/2010/main" val="34487264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0" y="1268760"/>
            <a:ext cx="9144000" cy="814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62676" rIns="90000" bIns="46800">
            <a:spAutoFit/>
          </a:bodyPr>
          <a:lstStyle/>
          <a:p>
            <a:pPr algn="ctr">
              <a:lnSpc>
                <a:spcPct val="93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cs-CZ" sz="3200" b="1" dirty="0" smtClean="0">
                <a:solidFill>
                  <a:srgbClr val="FFC000"/>
                </a:solidFill>
                <a:latin typeface="Calibri" pitchFamily="34" charset="0"/>
                <a:cs typeface="Arial" charset="0"/>
              </a:rPr>
              <a:t>Vývoj stavů hospodářských zvířat</a:t>
            </a:r>
          </a:p>
          <a:p>
            <a:pPr algn="ctr">
              <a:spcBef>
                <a:spcPts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cs-CZ" sz="1600" b="1" dirty="0" smtClean="0">
                <a:solidFill>
                  <a:srgbClr val="FFC000"/>
                </a:solidFill>
                <a:latin typeface="Calibri" pitchFamily="34" charset="0"/>
                <a:cs typeface="Arial" charset="0"/>
              </a:rPr>
              <a:t>(zdroj – Mendelu) </a:t>
            </a:r>
            <a:endParaRPr lang="en-GB" sz="1600" b="1" dirty="0">
              <a:solidFill>
                <a:srgbClr val="FFC000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27650" name="Picture 2" descr="http://web2.mendelu.cz/af_291_projekty2/vseo/files/40/1451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76872"/>
            <a:ext cx="7920880" cy="4409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2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008112"/>
          </a:xfrm>
        </p:spPr>
        <p:txBody>
          <a:bodyPr/>
          <a:lstStyle/>
          <a:p>
            <a:r>
              <a:rPr lang="cs-CZ" sz="3600" dirty="0" smtClean="0"/>
              <a:t>Drastický </a:t>
            </a:r>
            <a:r>
              <a:rPr lang="cs-CZ" sz="3600" dirty="0"/>
              <a:t>pokles stavů hospodářských </a:t>
            </a:r>
            <a:r>
              <a:rPr lang="cs-CZ" sz="3600" dirty="0" smtClean="0"/>
              <a:t>zvířat</a:t>
            </a:r>
            <a:br>
              <a:rPr lang="cs-CZ" sz="3600" dirty="0" smtClean="0"/>
            </a:br>
            <a:r>
              <a:rPr lang="cs-CZ" sz="3600" dirty="0" smtClean="0"/>
              <a:t>a jeho dopady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51521" y="2780928"/>
            <a:ext cx="8640959" cy="3384376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klesající </a:t>
            </a:r>
            <a:r>
              <a:rPr lang="cs-CZ" sz="2400" dirty="0"/>
              <a:t>plochy víceletých </a:t>
            </a:r>
            <a:r>
              <a:rPr lang="cs-CZ" sz="2400" dirty="0" smtClean="0"/>
              <a:t>pícnin a luskovin, mnohé podniky již mají nulové zastoupení těchto plodin</a:t>
            </a:r>
          </a:p>
          <a:p>
            <a:pPr>
              <a:defRPr/>
            </a:pPr>
            <a:endParaRPr lang="cs-CZ" sz="2400" dirty="0"/>
          </a:p>
          <a:p>
            <a:pPr>
              <a:defRPr/>
            </a:pPr>
            <a:r>
              <a:rPr lang="cs-CZ" sz="2400" dirty="0" smtClean="0"/>
              <a:t>statková a organická hnojiva se nepoužívají</a:t>
            </a:r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r>
              <a:rPr lang="cs-CZ" sz="2400" dirty="0" smtClean="0"/>
              <a:t>výroba nenáročná na lidské zdroje, malá přidaná hodnota, vysoká rentabilita (prostřednictvím přímých plateb se dotuje již tak ziskové pěstování několika málo tržních plodin)</a:t>
            </a:r>
          </a:p>
        </p:txBody>
      </p:sp>
    </p:spTree>
    <p:extLst>
      <p:ext uri="{BB962C8B-B14F-4D97-AF65-F5344CB8AC3E}">
        <p14:creationId xmlns:p14="http://schemas.microsoft.com/office/powerpoint/2010/main" val="26801841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0" y="1191376"/>
            <a:ext cx="9144000" cy="797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62676" rIns="90000" bIns="46800">
            <a:spAutoFit/>
          </a:bodyPr>
          <a:lstStyle/>
          <a:p>
            <a:pPr algn="ctr">
              <a:lnSpc>
                <a:spcPct val="93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cs-CZ" sz="3200" b="1" dirty="0" smtClean="0">
                <a:solidFill>
                  <a:srgbClr val="FFC000"/>
                </a:solidFill>
                <a:latin typeface="Calibri" pitchFamily="34" charset="0"/>
                <a:cs typeface="Arial" charset="0"/>
              </a:rPr>
              <a:t>Plochy pícnin </a:t>
            </a:r>
            <a:r>
              <a:rPr lang="cs-CZ" sz="1200" b="1" dirty="0" smtClean="0">
                <a:solidFill>
                  <a:srgbClr val="FFC000"/>
                </a:solidFill>
                <a:latin typeface="Calibri" pitchFamily="34" charset="0"/>
                <a:cs typeface="Arial" charset="0"/>
              </a:rPr>
              <a:t>(ČSÚ)</a:t>
            </a:r>
          </a:p>
          <a:p>
            <a:pPr algn="ctr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cs-CZ" sz="1600" b="1" dirty="0" smtClean="0">
                <a:solidFill>
                  <a:srgbClr val="FFC000"/>
                </a:solidFill>
                <a:latin typeface="Calibri" pitchFamily="34" charset="0"/>
                <a:cs typeface="Arial" charset="0"/>
              </a:rPr>
              <a:t>(zdroj – Mendelu) </a:t>
            </a:r>
            <a:endParaRPr lang="en-GB" sz="1600" b="1" dirty="0">
              <a:solidFill>
                <a:srgbClr val="FFC000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29698" name="Picture 2" descr="D:\K_podpisu_ředitele_OBKP\Suchárová\tab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26493"/>
            <a:ext cx="9144000" cy="471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ál 2"/>
          <p:cNvSpPr/>
          <p:nvPr/>
        </p:nvSpPr>
        <p:spPr>
          <a:xfrm>
            <a:off x="8100392" y="5445224"/>
            <a:ext cx="1043608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ál 3"/>
          <p:cNvSpPr/>
          <p:nvPr/>
        </p:nvSpPr>
        <p:spPr>
          <a:xfrm>
            <a:off x="8100392" y="2708920"/>
            <a:ext cx="648072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-108520" y="5445224"/>
            <a:ext cx="1656184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0717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2"/>
          <p:cNvSpPr>
            <a:spLocks noGrp="1"/>
          </p:cNvSpPr>
          <p:nvPr>
            <p:ph type="title"/>
          </p:nvPr>
        </p:nvSpPr>
        <p:spPr>
          <a:xfrm>
            <a:off x="0" y="1268760"/>
            <a:ext cx="9143850" cy="936104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Klesající </a:t>
            </a:r>
            <a:r>
              <a:rPr lang="cs-CZ" sz="3600" dirty="0"/>
              <a:t>plochy víceletých pícnin a </a:t>
            </a:r>
            <a:r>
              <a:rPr lang="cs-CZ" sz="3600" dirty="0" smtClean="0"/>
              <a:t>luskovin Dopady</a:t>
            </a:r>
            <a:endParaRPr lang="cs-CZ" sz="3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51521" y="2492896"/>
            <a:ext cx="8712967" cy="3960440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mimořádně negativní vliv na bilanci organické hmoty (a jedná se o </a:t>
            </a:r>
            <a:r>
              <a:rPr lang="cs-CZ" sz="2400" dirty="0" err="1" smtClean="0"/>
              <a:t>org</a:t>
            </a:r>
            <a:r>
              <a:rPr lang="cs-CZ" sz="2400" dirty="0" smtClean="0"/>
              <a:t>. hmotu velmi kvalitní, úzké C:N)</a:t>
            </a:r>
          </a:p>
          <a:p>
            <a:pPr>
              <a:defRPr/>
            </a:pPr>
            <a:r>
              <a:rPr lang="cs-CZ" sz="2400" dirty="0" smtClean="0"/>
              <a:t>výpadek dusíku jinak fixovaného motýlokvětými plodinami</a:t>
            </a:r>
          </a:p>
          <a:p>
            <a:pPr>
              <a:defRPr/>
            </a:pPr>
            <a:r>
              <a:rPr lang="cs-CZ" sz="2400" dirty="0" smtClean="0"/>
              <a:t>nedochází k „recyklaci“ živin z hlubších vrstev půdy</a:t>
            </a:r>
          </a:p>
          <a:p>
            <a:pPr>
              <a:defRPr/>
            </a:pPr>
            <a:r>
              <a:rPr lang="cs-CZ" sz="2400" dirty="0" smtClean="0"/>
              <a:t>zhoršení půdní struktury a obecně fyzikálních vlastností půd</a:t>
            </a:r>
          </a:p>
          <a:p>
            <a:pPr lvl="1">
              <a:defRPr/>
            </a:pPr>
            <a:r>
              <a:rPr lang="cs-CZ" sz="2000" dirty="0" smtClean="0"/>
              <a:t>menší </a:t>
            </a:r>
            <a:r>
              <a:rPr lang="cs-CZ" sz="2000" dirty="0" err="1" smtClean="0"/>
              <a:t>vodostálost</a:t>
            </a:r>
            <a:r>
              <a:rPr lang="cs-CZ" sz="2000" dirty="0" smtClean="0"/>
              <a:t> agregátů</a:t>
            </a:r>
          </a:p>
          <a:p>
            <a:pPr lvl="1">
              <a:defRPr/>
            </a:pPr>
            <a:r>
              <a:rPr lang="cs-CZ" sz="2000" dirty="0" smtClean="0"/>
              <a:t>špatná retence vody (dřívější nástup fyziologického sucha)</a:t>
            </a:r>
          </a:p>
          <a:p>
            <a:pPr lvl="1">
              <a:defRPr/>
            </a:pPr>
            <a:r>
              <a:rPr lang="cs-CZ" sz="2000" dirty="0" smtClean="0"/>
              <a:t>neschopnost vodu propouštět či zadržet</a:t>
            </a:r>
          </a:p>
          <a:p>
            <a:pPr>
              <a:defRPr/>
            </a:pPr>
            <a:r>
              <a:rPr lang="cs-CZ" sz="2400" dirty="0" smtClean="0"/>
              <a:t>odpadá funkce rozrušování utužených vrstev pomocí mohutných a hlubokých kořenů jetelovin</a:t>
            </a:r>
          </a:p>
        </p:txBody>
      </p:sp>
    </p:spTree>
    <p:extLst>
      <p:ext uri="{BB962C8B-B14F-4D97-AF65-F5344CB8AC3E}">
        <p14:creationId xmlns:p14="http://schemas.microsoft.com/office/powerpoint/2010/main" val="6977500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2"/>
          <p:cNvSpPr>
            <a:spLocks noGrp="1"/>
          </p:cNvSpPr>
          <p:nvPr>
            <p:ph type="title"/>
          </p:nvPr>
        </p:nvSpPr>
        <p:spPr>
          <a:xfrm>
            <a:off x="107504" y="1268760"/>
            <a:ext cx="9036496" cy="936104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Narušené osevní postupy</a:t>
            </a:r>
            <a:br>
              <a:rPr lang="cs-CZ" sz="3600" dirty="0" smtClean="0"/>
            </a:br>
            <a:r>
              <a:rPr lang="cs-CZ" sz="3600" dirty="0" smtClean="0"/>
              <a:t>Dopady</a:t>
            </a:r>
            <a:endParaRPr lang="cs-CZ" sz="3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51521" y="2420888"/>
            <a:ext cx="8712967" cy="4320480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převaha </a:t>
            </a:r>
            <a:r>
              <a:rPr lang="cs-CZ" sz="2400" dirty="0" smtClean="0"/>
              <a:t>obilnin </a:t>
            </a:r>
            <a:r>
              <a:rPr lang="cs-CZ" sz="2400" dirty="0" smtClean="0"/>
              <a:t>s negativním dopadem na strukturu půdy</a:t>
            </a:r>
          </a:p>
          <a:p>
            <a:pPr>
              <a:defRPr/>
            </a:pPr>
            <a:r>
              <a:rPr lang="cs-CZ" sz="2400" dirty="0" smtClean="0"/>
              <a:t>okopaniny zastoupeny kukuřicí na siláž (bioplyn) – eroze, mykotoxiny</a:t>
            </a:r>
          </a:p>
          <a:p>
            <a:pPr>
              <a:defRPr/>
            </a:pPr>
            <a:r>
              <a:rPr lang="cs-CZ" sz="2400" dirty="0" smtClean="0"/>
              <a:t>vysoký podíl řepky (přes 400 tis. ha) – zvýšená potřeba pesticidů</a:t>
            </a:r>
          </a:p>
          <a:p>
            <a:pPr>
              <a:defRPr/>
            </a:pPr>
            <a:r>
              <a:rPr lang="cs-CZ" sz="2400" dirty="0" smtClean="0"/>
              <a:t>zaplevelování nutné řešit herbicidně</a:t>
            </a:r>
          </a:p>
          <a:p>
            <a:pPr>
              <a:defRPr/>
            </a:pPr>
            <a:r>
              <a:rPr lang="cs-CZ" sz="2400" dirty="0" smtClean="0"/>
              <a:t>častější výskyt chorob a škůdců (malé odstupy v pěstování stejných plodin po sobě) také použitím pesticidů</a:t>
            </a:r>
          </a:p>
          <a:p>
            <a:pPr>
              <a:defRPr/>
            </a:pPr>
            <a:r>
              <a:rPr lang="cs-CZ" sz="2400" dirty="0" smtClean="0"/>
              <a:t>nejsou zastoupeny organicky hnojené okopaniny, případně je   ke hnojení použit pouze </a:t>
            </a:r>
            <a:r>
              <a:rPr lang="cs-CZ" sz="2400" dirty="0" err="1" smtClean="0"/>
              <a:t>digestát</a:t>
            </a:r>
            <a:r>
              <a:rPr lang="cs-CZ" sz="2400" dirty="0" smtClean="0"/>
              <a:t>, jehož přínos z hlediska organické bilance je problematický</a:t>
            </a:r>
          </a:p>
        </p:txBody>
      </p:sp>
    </p:spTree>
    <p:extLst>
      <p:ext uri="{BB962C8B-B14F-4D97-AF65-F5344CB8AC3E}">
        <p14:creationId xmlns:p14="http://schemas.microsoft.com/office/powerpoint/2010/main" val="19773162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720080"/>
          </a:xfrm>
        </p:spPr>
        <p:txBody>
          <a:bodyPr/>
          <a:lstStyle/>
          <a:p>
            <a:r>
              <a:rPr lang="cs-CZ" sz="3600" dirty="0" smtClean="0"/>
              <a:t>Příklad osevního postupu z dnešní praxe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775967"/>
              </p:ext>
            </p:extLst>
          </p:nvPr>
        </p:nvGraphicFramePr>
        <p:xfrm>
          <a:off x="395536" y="2348880"/>
          <a:ext cx="8405812" cy="42120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384376"/>
                <a:gridCol w="5021436"/>
              </a:tblGrid>
              <a:tr h="468000">
                <a:tc gridSpan="2"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NÁVRH</a:t>
                      </a:r>
                      <a:r>
                        <a:rPr lang="cs-CZ" sz="22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OSEVNÍHO SLEDU</a:t>
                      </a:r>
                      <a:endParaRPr lang="cs-CZ" sz="2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3" marR="91443" marT="45723" marB="45723"/>
                </a:tc>
                <a:tc hMerge="1"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STRUKTUROTVORNÁ</a:t>
                      </a:r>
                      <a:endParaRPr lang="cs-CZ" sz="2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3" marR="91443" marT="45723" marB="45723">
                    <a:solidFill>
                      <a:srgbClr val="FFFFFF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-</a:t>
                      </a:r>
                    </a:p>
                  </a:txBody>
                  <a:tcPr marL="91443" marR="91443" marT="45723" marB="45723">
                    <a:solidFill>
                      <a:srgbClr val="FFFFFF">
                        <a:alpha val="25098"/>
                      </a:srgbClr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endParaRPr lang="cs-CZ" sz="2200" b="1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3" marR="91443" marT="45723" marB="45723">
                    <a:solidFill>
                      <a:srgbClr val="FFFFFF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-</a:t>
                      </a:r>
                    </a:p>
                  </a:txBody>
                  <a:tcPr marL="91443" marR="91443" marT="45723" marB="45723">
                    <a:solidFill>
                      <a:srgbClr val="FFFFFF">
                        <a:alpha val="25098"/>
                      </a:srgbClr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VYUŽITÍ</a:t>
                      </a:r>
                      <a:endParaRPr lang="cs-CZ" sz="2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3" marR="91443"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1. řepka ozimá</a:t>
                      </a:r>
                    </a:p>
                  </a:txBody>
                  <a:tcPr marL="91443" marR="91443" marT="45723" marB="45723"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endParaRPr lang="cs-CZ" sz="2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3" marR="91443" marT="45723" marB="45723"/>
                </a:tc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2. pšenice ozimá</a:t>
                      </a:r>
                    </a:p>
                  </a:txBody>
                  <a:tcPr marL="91443" marR="91443" marT="45723" marB="45723"/>
                </a:tc>
              </a:tr>
              <a:tr h="468000">
                <a:tc>
                  <a:txBody>
                    <a:bodyPr/>
                    <a:lstStyle/>
                    <a:p>
                      <a:endParaRPr lang="cs-CZ" sz="2200" b="1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3" marR="91443"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(3. kukuřice na siláž - bioplyn)</a:t>
                      </a:r>
                    </a:p>
                  </a:txBody>
                  <a:tcPr marL="91443" marR="91443" marT="45723" marB="45723"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endParaRPr lang="cs-CZ" sz="2200" b="1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3" marR="91443" marT="45723" marB="45723"/>
                </a:tc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4. ječmen jarní</a:t>
                      </a:r>
                      <a:endParaRPr lang="cs-CZ" sz="2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3" marR="91443" marT="45723" marB="45723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PŘÍPRAVNÁ</a:t>
                      </a:r>
                      <a:endParaRPr lang="cs-CZ" sz="2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3" marR="91443" marT="45723" marB="45723">
                    <a:solidFill>
                      <a:srgbClr val="FFFFFF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200" b="1" i="0" u="none" strike="noStrike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-</a:t>
                      </a:r>
                    </a:p>
                  </a:txBody>
                  <a:tcPr marL="91443" marR="91443" marT="45723" marB="45723">
                    <a:solidFill>
                      <a:srgbClr val="FFFFFF">
                        <a:alpha val="25098"/>
                      </a:srgbClr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endParaRPr lang="cs-CZ" sz="2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3" marR="91443" marT="45723" marB="45723">
                    <a:solidFill>
                      <a:srgbClr val="FFFFFF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2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-</a:t>
                      </a:r>
                      <a:endParaRPr lang="cs-CZ" sz="2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43" marR="91443" marT="45723" marB="45723">
                    <a:solidFill>
                      <a:srgbClr val="FFFFFF">
                        <a:alpha val="25098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2863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2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720080"/>
          </a:xfrm>
        </p:spPr>
        <p:txBody>
          <a:bodyPr/>
          <a:lstStyle/>
          <a:p>
            <a:r>
              <a:rPr lang="cs-CZ" sz="3600" dirty="0" smtClean="0"/>
              <a:t>Nárůst ploch olejnin</a:t>
            </a:r>
          </a:p>
        </p:txBody>
      </p:sp>
      <p:pic>
        <p:nvPicPr>
          <p:cNvPr id="5124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034" y="2457797"/>
            <a:ext cx="6872288" cy="3419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ogo_CZ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logo_CZ" id="{01301E69-E809-427D-9C32-BD94F37C0395}" vid="{FB51BE2D-0533-4F4A-B65C-41D014553EC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logo_CZ</Template>
  <TotalTime>15426</TotalTime>
  <Words>981</Words>
  <Application>Microsoft Office PowerPoint</Application>
  <PresentationFormat>Předvádění na obrazovce (4:3)</PresentationFormat>
  <Paragraphs>160</Paragraphs>
  <Slides>19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logo_CZ</vt:lpstr>
      <vt:lpstr>Trendy v současném zemědělství ČR a jejich možný dopad na zdraví rostlin</vt:lpstr>
      <vt:lpstr>Hlavní současné rysy zemědělství v ČR</vt:lpstr>
      <vt:lpstr>Prezentace aplikace PowerPoint</vt:lpstr>
      <vt:lpstr>Drastický pokles stavů hospodářských zvířat a jeho dopady</vt:lpstr>
      <vt:lpstr>Prezentace aplikace PowerPoint</vt:lpstr>
      <vt:lpstr>Klesající plochy víceletých pícnin a luskovin Dopady</vt:lpstr>
      <vt:lpstr>Narušené osevní postupy Dopady</vt:lpstr>
      <vt:lpstr>Příklad osevního postupu z dnešní praxe</vt:lpstr>
      <vt:lpstr>Nárůst ploch olejnin</vt:lpstr>
      <vt:lpstr>„Zelená energetika“ Dopady</vt:lpstr>
      <vt:lpstr>Bilance organické hmoty</vt:lpstr>
      <vt:lpstr>Nedostatek nebo absence organického hnojení Dopady</vt:lpstr>
      <vt:lpstr>Prezentace aplikace PowerPoint</vt:lpstr>
      <vt:lpstr>Absence vápnění a hnojení P a K Dopady</vt:lpstr>
      <vt:lpstr>Možnosti řešení</vt:lpstr>
      <vt:lpstr>Možnosti řešení - obecně</vt:lpstr>
      <vt:lpstr>Možnosti řešení – slepé uličky</vt:lpstr>
      <vt:lpstr>Závěry</vt:lpstr>
      <vt:lpstr>Prezentace aplikace PowerPoint</vt:lpstr>
    </vt:vector>
  </TitlesOfParts>
  <Company>ÚKZÚZ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Smatanová Michaela (61463)</dc:creator>
  <cp:lastModifiedBy>Miroslav Florián</cp:lastModifiedBy>
  <cp:revision>736</cp:revision>
  <cp:lastPrinted>2012-10-31T12:42:45Z</cp:lastPrinted>
  <dcterms:created xsi:type="dcterms:W3CDTF">2004-05-19T13:22:56Z</dcterms:created>
  <dcterms:modified xsi:type="dcterms:W3CDTF">2014-11-06T07:06:44Z</dcterms:modified>
</cp:coreProperties>
</file>