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7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3" r:id="rId4"/>
    <p:sldId id="304" r:id="rId5"/>
    <p:sldId id="305" r:id="rId6"/>
    <p:sldId id="314" r:id="rId7"/>
    <p:sldId id="306" r:id="rId8"/>
    <p:sldId id="307" r:id="rId9"/>
    <p:sldId id="308" r:id="rId10"/>
    <p:sldId id="310" r:id="rId11"/>
    <p:sldId id="311" r:id="rId12"/>
    <p:sldId id="312" r:id="rId13"/>
    <p:sldId id="313" r:id="rId14"/>
    <p:sldId id="302" r:id="rId15"/>
    <p:sldId id="285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0"/>
  </p:normalViewPr>
  <p:slideViewPr>
    <p:cSldViewPr>
      <p:cViewPr varScale="1">
        <p:scale>
          <a:sx n="67" d="100"/>
          <a:sy n="67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41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zaměstnanců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2021</c:v>
                </c:pt>
                <c:pt idx="1">
                  <c:v>1760</c:v>
                </c:pt>
                <c:pt idx="2">
                  <c:v>1131</c:v>
                </c:pt>
                <c:pt idx="3">
                  <c:v>1071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218152"/>
        <c:axId val="211220112"/>
      </c:barChart>
      <c:catAx>
        <c:axId val="21121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220112"/>
        <c:crosses val="autoZero"/>
        <c:auto val="1"/>
        <c:lblAlgn val="ctr"/>
        <c:lblOffset val="100"/>
        <c:noMultiLvlLbl val="0"/>
      </c:catAx>
      <c:valAx>
        <c:axId val="2112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21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A849C5AD-4428-4E9C-9C84-11B72C9365FB}" type="datetimeFigureOut">
              <a:rPr lang="en-US" smtClean="0"/>
              <a:pPr/>
              <a:t>11/12/2014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18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D7547E60-4BE7-4E4E-9AAA-5EE35AEC995C}" type="datetimeFigureOut">
              <a:rPr lang="en-US" smtClean="0"/>
              <a:pPr/>
              <a:t>11/12/2014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1001" tIns="45501" rIns="91001" bIns="45501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001" tIns="45501" rIns="91001" bIns="45501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182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03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39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852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655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53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05550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19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5310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08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6064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7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6572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74734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11698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06812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8758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06867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11/12/2014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6505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Rostlinolékařská péče je součástí činnosti ÚKZÚZ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Daniel JUREČKA, ÚKZÚZ Brno</a:t>
            </a:r>
          </a:p>
          <a:p>
            <a:endParaRPr lang="cs-CZ" dirty="0" smtClean="0"/>
          </a:p>
          <a:p>
            <a:r>
              <a:rPr lang="cs-CZ" dirty="0" smtClean="0"/>
              <a:t>XVII. rostlinolékařské dny, Pardubice, 05.11.2014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ÚKZÚZ 2015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07904" y="1772816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Ředitel ústavu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27784" y="1916832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audit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107504" y="278092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Kancelář ústavu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843808" y="2780928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zemědělských vstupů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4211960" y="2780928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rostlinné výroby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580112" y="2780928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ochrany proti ŠO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1475656" y="278092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ekonomická a správní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8027368" y="2780928"/>
            <a:ext cx="11166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Národní referenční laboratoř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7504" y="3573016"/>
            <a:ext cx="12961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informatiky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573016"/>
            <a:ext cx="12961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majetkové správy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2843808" y="357301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Odbor přípravků na ochranu rostlin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2843808" y="429309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krmiv, hnojiv a půdy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2843808" y="501317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kontroly zem. vstupů</a:t>
            </a:r>
            <a:endParaRPr lang="cs-CZ" sz="1400" dirty="0"/>
          </a:p>
        </p:txBody>
      </p:sp>
      <p:sp>
        <p:nvSpPr>
          <p:cNvPr id="22" name="Obdélník 21"/>
          <p:cNvSpPr/>
          <p:nvPr/>
        </p:nvSpPr>
        <p:spPr>
          <a:xfrm>
            <a:off x="6804248" y="2780928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Sekce zemědělské inspekce</a:t>
            </a:r>
            <a:endParaRPr lang="cs-CZ" sz="1200" dirty="0"/>
          </a:p>
        </p:txBody>
      </p:sp>
      <p:sp>
        <p:nvSpPr>
          <p:cNvPr id="23" name="Obdélník 22"/>
          <p:cNvSpPr/>
          <p:nvPr/>
        </p:nvSpPr>
        <p:spPr>
          <a:xfrm>
            <a:off x="4211960" y="357301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trvalých kultur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211960" y="573325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osiv a sadby</a:t>
            </a:r>
            <a:endParaRPr lang="cs-CZ" sz="1400" dirty="0"/>
          </a:p>
        </p:txBody>
      </p:sp>
      <p:sp>
        <p:nvSpPr>
          <p:cNvPr id="25" name="Obdélník 24"/>
          <p:cNvSpPr/>
          <p:nvPr/>
        </p:nvSpPr>
        <p:spPr>
          <a:xfrm>
            <a:off x="4211960" y="501317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provozní a zkušební</a:t>
            </a:r>
            <a:endParaRPr lang="cs-CZ" sz="1400" dirty="0"/>
          </a:p>
        </p:txBody>
      </p:sp>
      <p:sp>
        <p:nvSpPr>
          <p:cNvPr id="26" name="Obdélník 25"/>
          <p:cNvSpPr/>
          <p:nvPr/>
        </p:nvSpPr>
        <p:spPr>
          <a:xfrm>
            <a:off x="4211960" y="429309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Národní odrůdový úřad</a:t>
            </a:r>
            <a:endParaRPr lang="cs-CZ" sz="1400" dirty="0"/>
          </a:p>
        </p:txBody>
      </p:sp>
      <p:sp>
        <p:nvSpPr>
          <p:cNvPr id="29" name="Obdélník 28"/>
          <p:cNvSpPr/>
          <p:nvPr/>
        </p:nvSpPr>
        <p:spPr>
          <a:xfrm>
            <a:off x="5580112" y="357301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ochrany proti ŠO</a:t>
            </a:r>
            <a:endParaRPr lang="cs-CZ" sz="1400" dirty="0"/>
          </a:p>
        </p:txBody>
      </p:sp>
      <p:sp>
        <p:nvSpPr>
          <p:cNvPr id="30" name="Obdélník 29"/>
          <p:cNvSpPr/>
          <p:nvPr/>
        </p:nvSpPr>
        <p:spPr>
          <a:xfrm>
            <a:off x="5580112" y="429309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dovozu a vývozu</a:t>
            </a:r>
            <a:endParaRPr lang="cs-CZ" sz="1400" dirty="0"/>
          </a:p>
        </p:txBody>
      </p:sp>
      <p:sp>
        <p:nvSpPr>
          <p:cNvPr id="31" name="Obdélník 30"/>
          <p:cNvSpPr/>
          <p:nvPr/>
        </p:nvSpPr>
        <p:spPr>
          <a:xfrm>
            <a:off x="5580112" y="501317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Odbor diagnostiky</a:t>
            </a:r>
            <a:endParaRPr lang="cs-CZ" sz="1200" dirty="0"/>
          </a:p>
        </p:txBody>
      </p:sp>
      <p:sp>
        <p:nvSpPr>
          <p:cNvPr id="32" name="Obdélník 31"/>
          <p:cNvSpPr/>
          <p:nvPr/>
        </p:nvSpPr>
        <p:spPr>
          <a:xfrm>
            <a:off x="6804248" y="357301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Oblastní odbor – 7x</a:t>
            </a:r>
            <a:endParaRPr lang="cs-CZ" sz="1400" dirty="0"/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755576" y="2564904"/>
            <a:ext cx="78488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endCxn id="7" idx="0"/>
          </p:cNvCxnSpPr>
          <p:nvPr/>
        </p:nvCxnSpPr>
        <p:spPr>
          <a:xfrm>
            <a:off x="755576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endCxn id="13" idx="0"/>
          </p:cNvCxnSpPr>
          <p:nvPr/>
        </p:nvCxnSpPr>
        <p:spPr>
          <a:xfrm>
            <a:off x="2123728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endCxn id="10" idx="0"/>
          </p:cNvCxnSpPr>
          <p:nvPr/>
        </p:nvCxnSpPr>
        <p:spPr>
          <a:xfrm>
            <a:off x="3491880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endCxn id="6" idx="3"/>
          </p:cNvCxnSpPr>
          <p:nvPr/>
        </p:nvCxnSpPr>
        <p:spPr>
          <a:xfrm flipH="1">
            <a:off x="3347864" y="2132856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4716016" y="2420888"/>
            <a:ext cx="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>
            <a:endCxn id="11" idx="0"/>
          </p:cNvCxnSpPr>
          <p:nvPr/>
        </p:nvCxnSpPr>
        <p:spPr>
          <a:xfrm>
            <a:off x="4860032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>
            <a:endCxn id="12" idx="0"/>
          </p:cNvCxnSpPr>
          <p:nvPr/>
        </p:nvCxnSpPr>
        <p:spPr>
          <a:xfrm>
            <a:off x="6156176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>
            <a:endCxn id="22" idx="0"/>
          </p:cNvCxnSpPr>
          <p:nvPr/>
        </p:nvCxnSpPr>
        <p:spPr>
          <a:xfrm>
            <a:off x="7380312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>
            <a:off x="8604448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/>
        </p:nvSpPr>
        <p:spPr>
          <a:xfrm>
            <a:off x="6767736" y="2564904"/>
            <a:ext cx="115314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179005" y="3537012"/>
            <a:ext cx="115314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8" name="Přímá spojnice se šipkou 47"/>
          <p:cNvCxnSpPr>
            <a:stCxn id="2" idx="4"/>
          </p:cNvCxnSpPr>
          <p:nvPr/>
        </p:nvCxnSpPr>
        <p:spPr>
          <a:xfrm flipH="1">
            <a:off x="6156176" y="4437112"/>
            <a:ext cx="1188131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36" idx="6"/>
          </p:cNvCxnSpPr>
          <p:nvPr/>
        </p:nvCxnSpPr>
        <p:spPr>
          <a:xfrm>
            <a:off x="1332147" y="3897052"/>
            <a:ext cx="791581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ÚKZÚZ 2015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07904" y="1772816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Ředitel ústavu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27784" y="1916832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audit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107504" y="278092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Kancelář ústavu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843808" y="2780928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zemědělských vstupů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4211960" y="2780928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rostlinné výroby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580112" y="2780928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rostlinolékařské péče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1475656" y="278092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ekonomická a správní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6876465" y="2780928"/>
            <a:ext cx="11166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Národní referenční laboratoř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1475656" y="4339243"/>
            <a:ext cx="12961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informatiky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573016"/>
            <a:ext cx="12961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majetkové správy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2843808" y="357301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Odbor přípravků na ochranu rostlin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2843808" y="429309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krmiv, hnojiv a půdy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2843808" y="501317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kontroly zem. vstupů</a:t>
            </a:r>
            <a:endParaRPr lang="cs-CZ" sz="1400" dirty="0"/>
          </a:p>
        </p:txBody>
      </p:sp>
      <p:sp>
        <p:nvSpPr>
          <p:cNvPr id="23" name="Obdélník 22"/>
          <p:cNvSpPr/>
          <p:nvPr/>
        </p:nvSpPr>
        <p:spPr>
          <a:xfrm>
            <a:off x="4211960" y="357301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trvalých kultur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211960" y="573325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osiv a sadby</a:t>
            </a:r>
            <a:endParaRPr lang="cs-CZ" sz="1400" dirty="0"/>
          </a:p>
        </p:txBody>
      </p:sp>
      <p:sp>
        <p:nvSpPr>
          <p:cNvPr id="25" name="Obdélník 24"/>
          <p:cNvSpPr/>
          <p:nvPr/>
        </p:nvSpPr>
        <p:spPr>
          <a:xfrm>
            <a:off x="4211960" y="501317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provozní a zkušební</a:t>
            </a:r>
            <a:endParaRPr lang="cs-CZ" sz="1400" dirty="0"/>
          </a:p>
        </p:txBody>
      </p:sp>
      <p:sp>
        <p:nvSpPr>
          <p:cNvPr id="26" name="Obdélník 25"/>
          <p:cNvSpPr/>
          <p:nvPr/>
        </p:nvSpPr>
        <p:spPr>
          <a:xfrm>
            <a:off x="4211960" y="429309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Národní odrůdový úřad</a:t>
            </a:r>
            <a:endParaRPr lang="cs-CZ" sz="1400" dirty="0"/>
          </a:p>
        </p:txBody>
      </p:sp>
      <p:sp>
        <p:nvSpPr>
          <p:cNvPr id="29" name="Obdélník 28"/>
          <p:cNvSpPr/>
          <p:nvPr/>
        </p:nvSpPr>
        <p:spPr>
          <a:xfrm>
            <a:off x="5580112" y="357301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ochrany proti ŠO</a:t>
            </a:r>
            <a:endParaRPr lang="cs-CZ" sz="1400" dirty="0"/>
          </a:p>
        </p:txBody>
      </p:sp>
      <p:sp>
        <p:nvSpPr>
          <p:cNvPr id="30" name="Obdélník 29"/>
          <p:cNvSpPr/>
          <p:nvPr/>
        </p:nvSpPr>
        <p:spPr>
          <a:xfrm>
            <a:off x="5580112" y="429309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dovozu a vývozu</a:t>
            </a:r>
            <a:endParaRPr lang="cs-CZ" sz="1400" dirty="0"/>
          </a:p>
        </p:txBody>
      </p:sp>
      <p:sp>
        <p:nvSpPr>
          <p:cNvPr id="31" name="Obdélník 30"/>
          <p:cNvSpPr/>
          <p:nvPr/>
        </p:nvSpPr>
        <p:spPr>
          <a:xfrm>
            <a:off x="5580112" y="501317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diagnostiky</a:t>
            </a:r>
            <a:endParaRPr lang="cs-CZ" sz="1400" dirty="0"/>
          </a:p>
        </p:txBody>
      </p:sp>
      <p:sp>
        <p:nvSpPr>
          <p:cNvPr id="32" name="Obdélník 31"/>
          <p:cNvSpPr/>
          <p:nvPr/>
        </p:nvSpPr>
        <p:spPr>
          <a:xfrm>
            <a:off x="5589994" y="573325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Odbor rostlinolékařské inspekce</a:t>
            </a:r>
            <a:endParaRPr lang="cs-CZ" sz="1200" dirty="0"/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755576" y="2554388"/>
            <a:ext cx="6702266" cy="105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endCxn id="7" idx="0"/>
          </p:cNvCxnSpPr>
          <p:nvPr/>
        </p:nvCxnSpPr>
        <p:spPr>
          <a:xfrm>
            <a:off x="755576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endCxn id="13" idx="0"/>
          </p:cNvCxnSpPr>
          <p:nvPr/>
        </p:nvCxnSpPr>
        <p:spPr>
          <a:xfrm>
            <a:off x="2123728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endCxn id="10" idx="0"/>
          </p:cNvCxnSpPr>
          <p:nvPr/>
        </p:nvCxnSpPr>
        <p:spPr>
          <a:xfrm>
            <a:off x="3491880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endCxn id="6" idx="3"/>
          </p:cNvCxnSpPr>
          <p:nvPr/>
        </p:nvCxnSpPr>
        <p:spPr>
          <a:xfrm flipH="1">
            <a:off x="3347864" y="2132856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4716016" y="2420888"/>
            <a:ext cx="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>
            <a:endCxn id="11" idx="0"/>
          </p:cNvCxnSpPr>
          <p:nvPr/>
        </p:nvCxnSpPr>
        <p:spPr>
          <a:xfrm>
            <a:off x="4860032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>
            <a:endCxn id="12" idx="0"/>
          </p:cNvCxnSpPr>
          <p:nvPr/>
        </p:nvCxnSpPr>
        <p:spPr>
          <a:xfrm>
            <a:off x="6156176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 flipH="1">
            <a:off x="7446796" y="2567031"/>
            <a:ext cx="11046" cy="213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1475656" y="4221089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5508104" y="5617975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dirty="0"/>
              <a:t>Narovnání a zjednodušení organizační </a:t>
            </a:r>
            <a:r>
              <a:rPr lang="cs-CZ" dirty="0" smtClean="0"/>
              <a:t>struktury + zákon o státní službě.</a:t>
            </a:r>
          </a:p>
          <a:p>
            <a:r>
              <a:rPr lang="cs-CZ" dirty="0" smtClean="0"/>
              <a:t>Optimalizace inspekční činnosti.</a:t>
            </a:r>
            <a:endParaRPr lang="cs-CZ" dirty="0"/>
          </a:p>
          <a:p>
            <a:r>
              <a:rPr lang="cs-CZ" dirty="0" smtClean="0"/>
              <a:t>Hledání širších možností </a:t>
            </a:r>
            <a:r>
              <a:rPr lang="cs-CZ" dirty="0"/>
              <a:t>financování odborných úkonů (zahraniční projekty, činnost pro zahraniční subjekty…).</a:t>
            </a:r>
          </a:p>
          <a:p>
            <a:r>
              <a:rPr lang="cs-CZ" dirty="0" smtClean="0"/>
              <a:t>Vyšší </a:t>
            </a:r>
            <a:r>
              <a:rPr lang="cs-CZ" dirty="0"/>
              <a:t>pozornost neoprávněnému použití přípravků na ochranu rostlin.</a:t>
            </a:r>
          </a:p>
          <a:p>
            <a:r>
              <a:rPr lang="cs-CZ" dirty="0"/>
              <a:t>Stanovení </a:t>
            </a:r>
            <a:r>
              <a:rPr lang="cs-CZ" dirty="0" smtClean="0"/>
              <a:t>reziduí </a:t>
            </a:r>
            <a:r>
              <a:rPr lang="cs-CZ" dirty="0"/>
              <a:t>pesticidů v půdách a rostlinném materiálu.</a:t>
            </a:r>
          </a:p>
          <a:p>
            <a:r>
              <a:rPr lang="cs-CZ" dirty="0"/>
              <a:t>Integrovaná ochrana rostlin – zjednodušení kontroly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Optimalizace diagnostiky a rozvoj používání metod </a:t>
            </a:r>
            <a:r>
              <a:rPr lang="cs-CZ" dirty="0"/>
              <a:t>analýzy DNA.</a:t>
            </a:r>
          </a:p>
          <a:p>
            <a:r>
              <a:rPr lang="cs-CZ" dirty="0"/>
              <a:t>Transfer odborných informací do praxe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Nové </a:t>
            </a:r>
            <a:r>
              <a:rPr lang="cs-CZ" dirty="0"/>
              <a:t>předpisy pro zdraví rostlin, odrůdy, osivo a sadbu a úřední kontrolu.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čeká?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Balík nových 5 nařízení v potravinové bezpečnosti.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7848" y="2132856"/>
            <a:ext cx="79208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Úřední kontroly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55576" y="3284984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Zdraví zvířat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491880" y="3284984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Zdraví rostlin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300192" y="3284984"/>
            <a:ext cx="194421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Rozmnožovací materiál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4797152"/>
            <a:ext cx="79208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Výdaje pro bezpečnost potravin</a:t>
            </a:r>
            <a:endParaRPr lang="cs-CZ" dirty="0"/>
          </a:p>
        </p:txBody>
      </p:sp>
      <p:sp>
        <p:nvSpPr>
          <p:cNvPr id="8" name="Šipka dolů 7"/>
          <p:cNvSpPr/>
          <p:nvPr/>
        </p:nvSpPr>
        <p:spPr>
          <a:xfrm>
            <a:off x="1747398" y="2960948"/>
            <a:ext cx="45719" cy="216024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7272300" y="2971022"/>
            <a:ext cx="45719" cy="216024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4463988" y="2971022"/>
            <a:ext cx="45719" cy="216024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 flipH="1">
            <a:off x="1742015" y="4437112"/>
            <a:ext cx="45719" cy="236460"/>
          </a:xfrm>
          <a:prstGeom prst="up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flipH="1">
            <a:off x="4455175" y="4437112"/>
            <a:ext cx="45719" cy="236460"/>
          </a:xfrm>
          <a:prstGeom prst="up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nahoru 13"/>
          <p:cNvSpPr/>
          <p:nvPr/>
        </p:nvSpPr>
        <p:spPr>
          <a:xfrm flipH="1">
            <a:off x="7318019" y="4437112"/>
            <a:ext cx="45719" cy="236460"/>
          </a:xfrm>
          <a:prstGeom prst="upArrow">
            <a:avLst/>
          </a:prstGeom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vodorovná šipka 15"/>
          <p:cNvSpPr/>
          <p:nvPr/>
        </p:nvSpPr>
        <p:spPr>
          <a:xfrm>
            <a:off x="5436096" y="3546724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7204663" cy="244827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Děkuji za pozornost.</a:t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www.ukzuz.cz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763689" y="2133600"/>
            <a:ext cx="7200800" cy="4607768"/>
          </a:xfrm>
        </p:spPr>
        <p:txBody>
          <a:bodyPr>
            <a:normAutofit/>
          </a:bodyPr>
          <a:lstStyle/>
          <a:p>
            <a:r>
              <a:rPr lang="cs-CZ" dirty="0"/>
              <a:t>specializovaný úřad státní správy zřízený zákonem č. 147/2002 Sb.</a:t>
            </a:r>
          </a:p>
          <a:p>
            <a:r>
              <a:rPr lang="cs-CZ" dirty="0"/>
              <a:t>organizační složka státu</a:t>
            </a:r>
          </a:p>
          <a:p>
            <a:r>
              <a:rPr lang="cs-CZ" dirty="0"/>
              <a:t>správní úřad, podřízený Ministerstvu zemědělství</a:t>
            </a:r>
          </a:p>
          <a:p>
            <a:r>
              <a:rPr lang="cs-CZ" dirty="0"/>
              <a:t>držitel certifikátu ČSN EN ISO 9001:2009 pro výkon státní správy, úřední kontroly a související zkušebnictví v oblasti vstupů do zemědělství</a:t>
            </a:r>
          </a:p>
          <a:p>
            <a:endParaRPr lang="cs-CZ" dirty="0"/>
          </a:p>
          <a:p>
            <a:r>
              <a:rPr lang="cs-CZ" dirty="0"/>
              <a:t>Sídlo ústavu je v Brně a jeho činnost je zabezpečována na pracovištích na území celé České republiky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Ústřední kontrolní a zkušební ústav zemědělský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91680" y="1628800"/>
            <a:ext cx="7344816" cy="5229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Provádí:</a:t>
            </a:r>
          </a:p>
          <a:p>
            <a:pPr lvl="1"/>
            <a:r>
              <a:rPr lang="cs-CZ" dirty="0" smtClean="0"/>
              <a:t>správní </a:t>
            </a:r>
            <a:r>
              <a:rPr lang="cs-CZ" dirty="0"/>
              <a:t>řízení a vykonává jiné správní činnosti, </a:t>
            </a:r>
            <a:endParaRPr lang="cs-CZ" dirty="0" smtClean="0"/>
          </a:p>
          <a:p>
            <a:pPr lvl="1"/>
            <a:r>
              <a:rPr lang="cs-CZ" dirty="0" smtClean="0"/>
              <a:t>odborné </a:t>
            </a:r>
            <a:r>
              <a:rPr lang="cs-CZ" dirty="0"/>
              <a:t>a zkušební úkony, </a:t>
            </a:r>
            <a:endParaRPr lang="cs-CZ" dirty="0" smtClean="0"/>
          </a:p>
          <a:p>
            <a:pPr lvl="1"/>
            <a:r>
              <a:rPr lang="cs-CZ" dirty="0" smtClean="0"/>
              <a:t>kontrolní </a:t>
            </a:r>
            <a:r>
              <a:rPr lang="cs-CZ" dirty="0"/>
              <a:t>a dozorové </a:t>
            </a:r>
            <a:r>
              <a:rPr lang="cs-CZ" dirty="0" smtClean="0"/>
              <a:t>činnosti. </a:t>
            </a:r>
          </a:p>
          <a:p>
            <a:endParaRPr lang="cs-CZ" dirty="0" smtClean="0"/>
          </a:p>
          <a:p>
            <a:r>
              <a:rPr lang="cs-CZ" dirty="0" smtClean="0"/>
              <a:t>V oblastech:</a:t>
            </a:r>
          </a:p>
          <a:p>
            <a:pPr lvl="1"/>
            <a:r>
              <a:rPr lang="cs-CZ" dirty="0" smtClean="0"/>
              <a:t>půda a výživa </a:t>
            </a:r>
            <a:r>
              <a:rPr lang="cs-CZ" dirty="0"/>
              <a:t>rostlin, </a:t>
            </a:r>
            <a:endParaRPr lang="cs-CZ" dirty="0" smtClean="0"/>
          </a:p>
          <a:p>
            <a:pPr lvl="1"/>
            <a:r>
              <a:rPr lang="cs-CZ" dirty="0" smtClean="0"/>
              <a:t>registrace odrůd a ochrana práv k nim, </a:t>
            </a:r>
            <a:endParaRPr lang="cs-CZ" dirty="0"/>
          </a:p>
          <a:p>
            <a:pPr lvl="1"/>
            <a:r>
              <a:rPr lang="cs-CZ" dirty="0" smtClean="0"/>
              <a:t>osivo </a:t>
            </a:r>
            <a:r>
              <a:rPr lang="cs-CZ" dirty="0"/>
              <a:t>a </a:t>
            </a:r>
            <a:r>
              <a:rPr lang="cs-CZ" dirty="0" smtClean="0"/>
              <a:t>sadba </a:t>
            </a:r>
            <a:r>
              <a:rPr lang="cs-CZ" dirty="0"/>
              <a:t>pěstovaných rostlin, </a:t>
            </a:r>
            <a:endParaRPr lang="cs-CZ" dirty="0" smtClean="0"/>
          </a:p>
          <a:p>
            <a:pPr lvl="1"/>
            <a:r>
              <a:rPr lang="cs-CZ" dirty="0" smtClean="0"/>
              <a:t>ochrana </a:t>
            </a:r>
            <a:r>
              <a:rPr lang="cs-CZ" dirty="0"/>
              <a:t>proti škodlivým </a:t>
            </a:r>
            <a:r>
              <a:rPr lang="cs-CZ" dirty="0" smtClean="0"/>
              <a:t>organismům,</a:t>
            </a:r>
          </a:p>
          <a:p>
            <a:pPr lvl="1"/>
            <a:r>
              <a:rPr lang="cs-CZ" dirty="0" smtClean="0"/>
              <a:t>přípravky </a:t>
            </a:r>
            <a:r>
              <a:rPr lang="cs-CZ" dirty="0"/>
              <a:t>na ochranu </a:t>
            </a:r>
            <a:r>
              <a:rPr lang="cs-CZ" dirty="0" smtClean="0"/>
              <a:t>rostlin,</a:t>
            </a:r>
          </a:p>
          <a:p>
            <a:pPr lvl="1"/>
            <a:r>
              <a:rPr lang="cs-CZ" dirty="0" smtClean="0"/>
              <a:t>krmiva, </a:t>
            </a:r>
            <a:endParaRPr lang="cs-CZ" dirty="0"/>
          </a:p>
          <a:p>
            <a:pPr lvl="1"/>
            <a:r>
              <a:rPr lang="cs-CZ" dirty="0" smtClean="0"/>
              <a:t>trvalé kultury </a:t>
            </a:r>
            <a:r>
              <a:rPr lang="cs-CZ" dirty="0"/>
              <a:t>(vinohradnictví, chmelařství, ovocné a okrasné druhy</a:t>
            </a:r>
            <a:r>
              <a:rPr lang="cs-CZ" dirty="0" smtClean="0"/>
              <a:t>).</a:t>
            </a:r>
          </a:p>
          <a:p>
            <a:pPr marL="457200" lvl="1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Ústřední kontrolní a zkušební ústav zemědělský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ÚKZÚZ od roku 1951:</a:t>
            </a:r>
          </a:p>
          <a:p>
            <a:r>
              <a:rPr lang="cs-CZ" dirty="0" smtClean="0"/>
              <a:t>Rozšíření:</a:t>
            </a:r>
          </a:p>
          <a:p>
            <a:pPr lvl="1"/>
            <a:r>
              <a:rPr lang="cs-CZ" dirty="0" smtClean="0"/>
              <a:t>1957 známkovna chmele</a:t>
            </a:r>
          </a:p>
          <a:p>
            <a:pPr lvl="1"/>
            <a:r>
              <a:rPr lang="cs-CZ" dirty="0" smtClean="0"/>
              <a:t>1959 fytokaranténní dozor</a:t>
            </a:r>
          </a:p>
          <a:p>
            <a:pPr lvl="1"/>
            <a:r>
              <a:rPr lang="cs-CZ" dirty="0" smtClean="0"/>
              <a:t>1961 semenářská inspekce</a:t>
            </a:r>
          </a:p>
          <a:p>
            <a:r>
              <a:rPr lang="cs-CZ" dirty="0" smtClean="0"/>
              <a:t>1992 rozdělení ČSFR</a:t>
            </a:r>
          </a:p>
          <a:p>
            <a:r>
              <a:rPr lang="cs-CZ" dirty="0" smtClean="0"/>
              <a:t>1996 vznik SRS</a:t>
            </a:r>
          </a:p>
          <a:p>
            <a:r>
              <a:rPr lang="cs-CZ" dirty="0" smtClean="0"/>
              <a:t>2014 sloučení se SRS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174672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ÚKZÚZ - historie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90" y="1796653"/>
            <a:ext cx="4482158" cy="336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ÚKZÚZ Brno - dříve a nyní</a:t>
            </a:r>
            <a:endParaRPr lang="cs-CZ" dirty="0"/>
          </a:p>
        </p:txBody>
      </p:sp>
      <p:pic>
        <p:nvPicPr>
          <p:cNvPr id="5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0" y="1796653"/>
            <a:ext cx="4376965" cy="41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907704" y="1700808"/>
            <a:ext cx="7056784" cy="5040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Březen - červen 2012 – Hodnocení dopadů regulace (RIA)</a:t>
            </a:r>
          </a:p>
          <a:p>
            <a:r>
              <a:rPr lang="cs-CZ" dirty="0"/>
              <a:t>Květen - srpen 2012 – Příprava návrhu „slučovacího zákona“</a:t>
            </a:r>
          </a:p>
          <a:p>
            <a:r>
              <a:rPr lang="cs-CZ" dirty="0"/>
              <a:t>Září 2012 – Vnitřní připomínkové řízení na </a:t>
            </a:r>
            <a:r>
              <a:rPr lang="cs-CZ" dirty="0" err="1"/>
              <a:t>MZe</a:t>
            </a:r>
            <a:endParaRPr lang="cs-CZ" dirty="0"/>
          </a:p>
          <a:p>
            <a:r>
              <a:rPr lang="cs-CZ" dirty="0"/>
              <a:t>Říjen, listopad 2012 – Meziresortní připomínkové řízení</a:t>
            </a:r>
          </a:p>
          <a:p>
            <a:r>
              <a:rPr lang="cs-CZ" dirty="0"/>
              <a:t>Leden 2013 – projednání v pracovních komisích Legislativní rady vlády</a:t>
            </a:r>
          </a:p>
          <a:p>
            <a:r>
              <a:rPr lang="cs-CZ" dirty="0"/>
              <a:t>Projednání v </a:t>
            </a:r>
            <a:r>
              <a:rPr lang="cs-CZ" dirty="0" smtClean="0"/>
              <a:t>PS Parlamentu </a:t>
            </a:r>
            <a:r>
              <a:rPr lang="cs-CZ" dirty="0"/>
              <a:t>ČR – 17. 7. 2013</a:t>
            </a:r>
          </a:p>
          <a:p>
            <a:r>
              <a:rPr lang="cs-CZ" dirty="0"/>
              <a:t>Projednání v Senátu ČR – 21. 8. 2013 </a:t>
            </a:r>
          </a:p>
          <a:p>
            <a:r>
              <a:rPr lang="cs-CZ" dirty="0"/>
              <a:t>Podpis prezidenta ČR – 27. 8. 2013</a:t>
            </a:r>
          </a:p>
          <a:p>
            <a:r>
              <a:rPr lang="cs-CZ" dirty="0"/>
              <a:t>Publikace ve Sbírce zákonů - 10. 9. 2013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Od 1. ledna 2014 došlo k nabytí účinnosti zákona č. 279/2013 Sb. a tím ke </a:t>
            </a:r>
            <a:r>
              <a:rPr lang="cs-CZ" dirty="0" smtClean="0"/>
              <a:t>sloučení </a:t>
            </a:r>
            <a:r>
              <a:rPr lang="cs-CZ" dirty="0"/>
              <a:t>ÚKZÚZ a SRS.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Legislativní proces </a:t>
            </a:r>
            <a:r>
              <a:rPr lang="cs-CZ" dirty="0" smtClean="0"/>
              <a:t>sloučení </a:t>
            </a:r>
            <a:r>
              <a:rPr lang="cs-CZ" dirty="0" smtClean="0"/>
              <a:t>SRS a ÚKZÚZ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79793"/>
            <a:ext cx="7812400" cy="535553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rozmístění pracovišť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pracoviště ÚKZÚZ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57248"/>
            <a:ext cx="7644623" cy="52389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ÚKZÚZ 2014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07904" y="1772816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Ředitel ústavu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27784" y="1916833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audit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107504" y="278092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Kancelář ústavu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843808" y="2780928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zemědělských vstupů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4211960" y="2780928"/>
            <a:ext cx="129614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rostlinné výroby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580112" y="2780928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ochrany proti ŠO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1475656" y="2780928"/>
            <a:ext cx="129614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Sekce ekonomická a správní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8027368" y="2780928"/>
            <a:ext cx="111663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Národní referenční laboratoř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7504" y="3573016"/>
            <a:ext cx="12961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informatiky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573016"/>
            <a:ext cx="12961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majetkové správy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2843808" y="357301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Odbor přípravků na ochranu rostlin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2843808" y="429309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krmiv, hnojiv a půdy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2843808" y="501317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kontroly zem. vstupů</a:t>
            </a:r>
            <a:endParaRPr lang="cs-CZ" sz="1400" dirty="0"/>
          </a:p>
        </p:txBody>
      </p:sp>
      <p:sp>
        <p:nvSpPr>
          <p:cNvPr id="22" name="Obdélník 21"/>
          <p:cNvSpPr/>
          <p:nvPr/>
        </p:nvSpPr>
        <p:spPr>
          <a:xfrm>
            <a:off x="6804248" y="2780928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Sekce zemědělské inspekce</a:t>
            </a:r>
            <a:endParaRPr lang="cs-CZ" sz="1200" dirty="0"/>
          </a:p>
        </p:txBody>
      </p:sp>
      <p:sp>
        <p:nvSpPr>
          <p:cNvPr id="23" name="Obdélník 22"/>
          <p:cNvSpPr/>
          <p:nvPr/>
        </p:nvSpPr>
        <p:spPr>
          <a:xfrm>
            <a:off x="4211960" y="357301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trvalých kultur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211960" y="573325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osiv a sadby</a:t>
            </a:r>
            <a:endParaRPr lang="cs-CZ" sz="1400" dirty="0"/>
          </a:p>
        </p:txBody>
      </p:sp>
      <p:sp>
        <p:nvSpPr>
          <p:cNvPr id="25" name="Obdélník 24"/>
          <p:cNvSpPr/>
          <p:nvPr/>
        </p:nvSpPr>
        <p:spPr>
          <a:xfrm>
            <a:off x="4211960" y="501317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provozní a zkušební</a:t>
            </a:r>
            <a:endParaRPr lang="cs-CZ" sz="1400" dirty="0"/>
          </a:p>
        </p:txBody>
      </p:sp>
      <p:sp>
        <p:nvSpPr>
          <p:cNvPr id="26" name="Obdélník 25"/>
          <p:cNvSpPr/>
          <p:nvPr/>
        </p:nvSpPr>
        <p:spPr>
          <a:xfrm>
            <a:off x="4211960" y="4293096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Národní odrůdový úřad</a:t>
            </a:r>
            <a:endParaRPr lang="cs-CZ" sz="1400" dirty="0"/>
          </a:p>
        </p:txBody>
      </p:sp>
      <p:sp>
        <p:nvSpPr>
          <p:cNvPr id="29" name="Obdélník 28"/>
          <p:cNvSpPr/>
          <p:nvPr/>
        </p:nvSpPr>
        <p:spPr>
          <a:xfrm>
            <a:off x="5580112" y="357301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ochrany proti ŠO</a:t>
            </a:r>
            <a:endParaRPr lang="cs-CZ" sz="1400" dirty="0"/>
          </a:p>
        </p:txBody>
      </p:sp>
      <p:sp>
        <p:nvSpPr>
          <p:cNvPr id="30" name="Obdélník 29"/>
          <p:cNvSpPr/>
          <p:nvPr/>
        </p:nvSpPr>
        <p:spPr>
          <a:xfrm>
            <a:off x="5580112" y="429309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Odbor dovozu a vývozu</a:t>
            </a:r>
            <a:endParaRPr lang="cs-CZ" sz="1400" dirty="0"/>
          </a:p>
        </p:txBody>
      </p:sp>
      <p:sp>
        <p:nvSpPr>
          <p:cNvPr id="31" name="Obdélník 30"/>
          <p:cNvSpPr/>
          <p:nvPr/>
        </p:nvSpPr>
        <p:spPr>
          <a:xfrm>
            <a:off x="5580112" y="501317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Odbor diagnostiky</a:t>
            </a:r>
            <a:endParaRPr lang="cs-CZ" sz="1200" dirty="0"/>
          </a:p>
        </p:txBody>
      </p:sp>
      <p:sp>
        <p:nvSpPr>
          <p:cNvPr id="32" name="Obdélník 31"/>
          <p:cNvSpPr/>
          <p:nvPr/>
        </p:nvSpPr>
        <p:spPr>
          <a:xfrm>
            <a:off x="6804248" y="3573016"/>
            <a:ext cx="1152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Oblastní odbor – 7x</a:t>
            </a:r>
            <a:endParaRPr lang="cs-CZ" sz="1400" dirty="0"/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755576" y="2564904"/>
            <a:ext cx="78488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endCxn id="7" idx="0"/>
          </p:cNvCxnSpPr>
          <p:nvPr/>
        </p:nvCxnSpPr>
        <p:spPr>
          <a:xfrm>
            <a:off x="755576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endCxn id="13" idx="0"/>
          </p:cNvCxnSpPr>
          <p:nvPr/>
        </p:nvCxnSpPr>
        <p:spPr>
          <a:xfrm>
            <a:off x="2123728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endCxn id="10" idx="0"/>
          </p:cNvCxnSpPr>
          <p:nvPr/>
        </p:nvCxnSpPr>
        <p:spPr>
          <a:xfrm>
            <a:off x="3491880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endCxn id="6" idx="3"/>
          </p:cNvCxnSpPr>
          <p:nvPr/>
        </p:nvCxnSpPr>
        <p:spPr>
          <a:xfrm flipH="1">
            <a:off x="3347864" y="2132857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4716016" y="2420888"/>
            <a:ext cx="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>
            <a:endCxn id="11" idx="0"/>
          </p:cNvCxnSpPr>
          <p:nvPr/>
        </p:nvCxnSpPr>
        <p:spPr>
          <a:xfrm>
            <a:off x="4860032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>
            <a:endCxn id="12" idx="0"/>
          </p:cNvCxnSpPr>
          <p:nvPr/>
        </p:nvCxnSpPr>
        <p:spPr>
          <a:xfrm>
            <a:off x="6156176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>
            <a:endCxn id="22" idx="0"/>
          </p:cNvCxnSpPr>
          <p:nvPr/>
        </p:nvCxnSpPr>
        <p:spPr>
          <a:xfrm>
            <a:off x="7380312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>
            <a:off x="8604448" y="2564904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ek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16632"/>
            <a:ext cx="579927" cy="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329A1A-65F1-45C2-8F63-031A9D93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617</Words>
  <Application>Microsoft Office PowerPoint</Application>
  <PresentationFormat>Předvádění na obrazovce (4:3)</PresentationFormat>
  <Paragraphs>139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Century Gothic</vt:lpstr>
      <vt:lpstr>Wingdings 3</vt:lpstr>
      <vt:lpstr>Stébla</vt:lpstr>
      <vt:lpstr>Rostlinolékařská péče je součástí činnosti ÚKZÚZ</vt:lpstr>
      <vt:lpstr>Ústřední kontrolní a zkušební ústav zemědělský</vt:lpstr>
      <vt:lpstr>Ústřední kontrolní a zkušební ústav zemědělský</vt:lpstr>
      <vt:lpstr>ÚKZÚZ - historie</vt:lpstr>
      <vt:lpstr>ÚKZÚZ Brno - dříve a nyní</vt:lpstr>
      <vt:lpstr>Legislativní proces sloučení SRS a ÚKZÚZ</vt:lpstr>
      <vt:lpstr>Mapa rozmístění pracovišť</vt:lpstr>
      <vt:lpstr>Vlastní pracoviště ÚKZÚZ</vt:lpstr>
      <vt:lpstr>Organizační struktura ÚKZÚZ 2014</vt:lpstr>
      <vt:lpstr>Organizační struktura ÚKZÚZ 2015</vt:lpstr>
      <vt:lpstr>Organizační struktura ÚKZÚZ 2015</vt:lpstr>
      <vt:lpstr>Co nás čeká?</vt:lpstr>
      <vt:lpstr>Balík nových 5 nařízení v potravinové bezpečnosti.</vt:lpstr>
      <vt:lpstr>Děkuji za pozornost.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2013-10-24T18:53:25Z</dcterms:created>
  <dcterms:modified xsi:type="dcterms:W3CDTF">2014-11-12T15:52:55Z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