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0" r:id="rId3"/>
    <p:sldId id="257" r:id="rId4"/>
    <p:sldId id="273" r:id="rId5"/>
    <p:sldId id="276" r:id="rId6"/>
    <p:sldId id="274" r:id="rId7"/>
    <p:sldId id="275" r:id="rId8"/>
    <p:sldId id="282" r:id="rId9"/>
    <p:sldId id="277" r:id="rId10"/>
    <p:sldId id="278" r:id="rId11"/>
    <p:sldId id="280" r:id="rId12"/>
    <p:sldId id="279" r:id="rId13"/>
    <p:sldId id="284" r:id="rId14"/>
    <p:sldId id="290" r:id="rId15"/>
    <p:sldId id="293" r:id="rId16"/>
    <p:sldId id="294" r:id="rId17"/>
    <p:sldId id="295" r:id="rId18"/>
    <p:sldId id="291" r:id="rId19"/>
    <p:sldId id="309" r:id="rId20"/>
    <p:sldId id="292" r:id="rId21"/>
    <p:sldId id="313" r:id="rId22"/>
    <p:sldId id="296" r:id="rId23"/>
    <p:sldId id="298" r:id="rId24"/>
    <p:sldId id="299" r:id="rId25"/>
    <p:sldId id="300" r:id="rId26"/>
    <p:sldId id="301" r:id="rId27"/>
    <p:sldId id="303" r:id="rId28"/>
    <p:sldId id="304" r:id="rId29"/>
    <p:sldId id="305" r:id="rId30"/>
    <p:sldId id="306" r:id="rId31"/>
    <p:sldId id="307" r:id="rId32"/>
    <p:sldId id="308" r:id="rId33"/>
    <p:sldId id="287" r:id="rId34"/>
    <p:sldId id="289" r:id="rId35"/>
    <p:sldId id="288" r:id="rId36"/>
  </p:sldIdLst>
  <p:sldSz cx="9144000" cy="6858000" type="screen4x3"/>
  <p:notesSz cx="6794500" cy="99187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&#367;toky%20LN5%20a%20sin2abkatastr%20nov&#253;\text%20zpr&#225;vy\Zprava\Obr\Obr_6_01_4300_Podhrad&#237;_prolo&#382;en&#237;LN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&#367;toky%20LN5%20a%20sin2abkatastr%20nov&#253;\text%20zpr&#225;vy\Zprava\Obr\Obr_6_02_4410_Borovnice_prolo&#382;en&#237;LN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35268011887649E-2"/>
          <c:y val="2.8136086272836574E-2"/>
          <c:w val="0.90725014894527511"/>
          <c:h val="0.87589343614942616"/>
        </c:manualLayout>
      </c:layout>
      <c:scatterChart>
        <c:scatterStyle val="lineMarker"/>
        <c:varyColors val="0"/>
        <c:ser>
          <c:idx val="0"/>
          <c:order val="0"/>
          <c:tx>
            <c:v>LN3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LN5výpočet!$AN$5:$AN$21</c:f>
              <c:numCache>
                <c:formatCode>0</c:formatCode>
                <c:ptCount val="17"/>
                <c:pt idx="0">
                  <c:v>9.1265857442730663E-3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95</c:v>
                </c:pt>
                <c:pt idx="14">
                  <c:v>98</c:v>
                </c:pt>
                <c:pt idx="15">
                  <c:v>99</c:v>
                </c:pt>
                <c:pt idx="16">
                  <c:v>99.990873414255731</c:v>
                </c:pt>
              </c:numCache>
            </c:numRef>
          </c:xVal>
          <c:yVal>
            <c:numRef>
              <c:f>LN5výpočet!$AT$5:$AT$21</c:f>
              <c:numCache>
                <c:formatCode>0.0000</c:formatCode>
                <c:ptCount val="17"/>
                <c:pt idx="0">
                  <c:v>0.66178079889788211</c:v>
                </c:pt>
                <c:pt idx="1">
                  <c:v>2.2193329102324255</c:v>
                </c:pt>
                <c:pt idx="2">
                  <c:v>1.7696001941870525</c:v>
                </c:pt>
                <c:pt idx="3">
                  <c:v>2.2571570738638949</c:v>
                </c:pt>
                <c:pt idx="4">
                  <c:v>1.5836113448065083</c:v>
                </c:pt>
                <c:pt idx="5">
                  <c:v>3.3618391670247978</c:v>
                </c:pt>
                <c:pt idx="6">
                  <c:v>4.0340786257537591</c:v>
                </c:pt>
                <c:pt idx="7">
                  <c:v>1.2040078742870308</c:v>
                </c:pt>
                <c:pt idx="8">
                  <c:v>0.90918414492691568</c:v>
                </c:pt>
                <c:pt idx="9">
                  <c:v>4.1804564438294012</c:v>
                </c:pt>
                <c:pt idx="10">
                  <c:v>6.8996204055368704</c:v>
                </c:pt>
                <c:pt idx="11">
                  <c:v>7.8082147513281273</c:v>
                </c:pt>
                <c:pt idx="12">
                  <c:v>0.53364454394873295</c:v>
                </c:pt>
                <c:pt idx="13">
                  <c:v>1.6541922566912448</c:v>
                </c:pt>
                <c:pt idx="14">
                  <c:v>5.0376300872604745</c:v>
                </c:pt>
                <c:pt idx="15">
                  <c:v>1.4009450209944339</c:v>
                </c:pt>
                <c:pt idx="16">
                  <c:v>3.6406900372518662</c:v>
                </c:pt>
              </c:numCache>
            </c:numRef>
          </c:yVal>
          <c:smooth val="0"/>
        </c:ser>
        <c:ser>
          <c:idx val="1"/>
          <c:order val="1"/>
          <c:tx>
            <c:v>LN5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LN5výpočet!$AN$5:$AN$21</c:f>
              <c:numCache>
                <c:formatCode>0</c:formatCode>
                <c:ptCount val="17"/>
                <c:pt idx="0">
                  <c:v>9.1265857442730663E-3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95</c:v>
                </c:pt>
                <c:pt idx="14">
                  <c:v>98</c:v>
                </c:pt>
                <c:pt idx="15">
                  <c:v>99</c:v>
                </c:pt>
                <c:pt idx="16">
                  <c:v>99.990873414255731</c:v>
                </c:pt>
              </c:numCache>
            </c:numRef>
          </c:xVal>
          <c:yVal>
            <c:numRef>
              <c:f>LN5výpočet!$AU$5:$AU$21</c:f>
              <c:numCache>
                <c:formatCode>0.0000</c:formatCode>
                <c:ptCount val="17"/>
                <c:pt idx="0">
                  <c:v>3.8012363169899275</c:v>
                </c:pt>
                <c:pt idx="1">
                  <c:v>2.1403281541395662</c:v>
                </c:pt>
                <c:pt idx="2">
                  <c:v>2.147230891917129</c:v>
                </c:pt>
                <c:pt idx="3">
                  <c:v>1.2790000951647795</c:v>
                </c:pt>
                <c:pt idx="4">
                  <c:v>0.27038703877222892</c:v>
                </c:pt>
                <c:pt idx="5">
                  <c:v>1.9283888903525055</c:v>
                </c:pt>
                <c:pt idx="6">
                  <c:v>2.8363049866798753</c:v>
                </c:pt>
                <c:pt idx="7">
                  <c:v>0.53226054482699725</c:v>
                </c:pt>
                <c:pt idx="8">
                  <c:v>0.78328575554238811</c:v>
                </c:pt>
                <c:pt idx="9">
                  <c:v>2.8371709978435882</c:v>
                </c:pt>
                <c:pt idx="10">
                  <c:v>3.416805141224259</c:v>
                </c:pt>
                <c:pt idx="11">
                  <c:v>1.8077601547133342</c:v>
                </c:pt>
                <c:pt idx="12">
                  <c:v>3.105022902903694</c:v>
                </c:pt>
                <c:pt idx="13">
                  <c:v>0.33067222355373532</c:v>
                </c:pt>
                <c:pt idx="14">
                  <c:v>0.59887572334863304</c:v>
                </c:pt>
                <c:pt idx="15">
                  <c:v>2.9732570086275576</c:v>
                </c:pt>
                <c:pt idx="16">
                  <c:v>3.9733516986287869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040000"/>
        <c:axId val="89042304"/>
      </c:scatterChart>
      <c:valAx>
        <c:axId val="89040000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cs-CZ" sz="1200">
                    <a:latin typeface="+mn-lt"/>
                  </a:rPr>
                  <a:t>pravděpodobnost překročení </a:t>
                </a:r>
                <a:r>
                  <a:rPr lang="en-US" sz="1200">
                    <a:latin typeface="+mn-lt"/>
                  </a:rPr>
                  <a:t>[</a:t>
                </a:r>
                <a:r>
                  <a:rPr lang="cs-CZ" sz="1200">
                    <a:latin typeface="+mn-lt"/>
                  </a:rPr>
                  <a:t>%</a:t>
                </a:r>
                <a:r>
                  <a:rPr lang="en-US" sz="1200">
                    <a:latin typeface="+mn-lt"/>
                  </a:rPr>
                  <a:t>]</a:t>
                </a:r>
                <a:endParaRPr lang="cs-CZ" sz="120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38437495960827861"/>
              <c:y val="0.9472572241248009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9042304"/>
        <c:crosses val="autoZero"/>
        <c:crossBetween val="midCat"/>
      </c:valAx>
      <c:valAx>
        <c:axId val="890423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cs-CZ" sz="1200">
                    <a:latin typeface="+mn-lt"/>
                  </a:rPr>
                  <a:t>MAPE [%]</a:t>
                </a:r>
              </a:p>
            </c:rich>
          </c:tx>
          <c:layout>
            <c:manualLayout>
              <c:xMode val="edge"/>
              <c:yMode val="edge"/>
              <c:x val="8.6805779954007654E-3"/>
              <c:y val="0.4096451125125640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9040000"/>
        <c:crosses val="autoZero"/>
        <c:crossBetween val="midCat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659273512034705"/>
          <c:y val="7.6636848125829118E-2"/>
          <c:w val="9.8687177991639938E-2"/>
          <c:h val="0.1368696562477421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275621974924744E-2"/>
          <c:y val="2.8136086272836574E-2"/>
          <c:w val="0.90967326892369937"/>
          <c:h val="0.87365057410204283"/>
        </c:manualLayout>
      </c:layout>
      <c:scatterChart>
        <c:scatterStyle val="lineMarker"/>
        <c:varyColors val="0"/>
        <c:ser>
          <c:idx val="0"/>
          <c:order val="0"/>
          <c:tx>
            <c:v>LN3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LN5výpočet!$AN$5:$AN$21</c:f>
              <c:numCache>
                <c:formatCode>0</c:formatCode>
                <c:ptCount val="17"/>
                <c:pt idx="0">
                  <c:v>9.1265857442730663E-3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95</c:v>
                </c:pt>
                <c:pt idx="14">
                  <c:v>98</c:v>
                </c:pt>
                <c:pt idx="15">
                  <c:v>99</c:v>
                </c:pt>
                <c:pt idx="16">
                  <c:v>99.990873414255731</c:v>
                </c:pt>
              </c:numCache>
            </c:numRef>
          </c:xVal>
          <c:yVal>
            <c:numRef>
              <c:f>LN5výpočet!$AT$5:$AT$21</c:f>
              <c:numCache>
                <c:formatCode>0.0000</c:formatCode>
                <c:ptCount val="17"/>
                <c:pt idx="0">
                  <c:v>30.72121821739686</c:v>
                </c:pt>
                <c:pt idx="1">
                  <c:v>3.8412357460220856</c:v>
                </c:pt>
                <c:pt idx="2">
                  <c:v>4.3116318446060831</c:v>
                </c:pt>
                <c:pt idx="3">
                  <c:v>4.5453102106194478</c:v>
                </c:pt>
                <c:pt idx="4">
                  <c:v>1.7599873264305284</c:v>
                </c:pt>
                <c:pt idx="5">
                  <c:v>0.12221816758420956</c:v>
                </c:pt>
                <c:pt idx="6">
                  <c:v>1.046196165616373</c:v>
                </c:pt>
                <c:pt idx="7">
                  <c:v>0.38883953152141282</c:v>
                </c:pt>
                <c:pt idx="8">
                  <c:v>0.37763598955860794</c:v>
                </c:pt>
                <c:pt idx="9">
                  <c:v>1.0308600968706112</c:v>
                </c:pt>
                <c:pt idx="10">
                  <c:v>0.67505907503667961</c:v>
                </c:pt>
                <c:pt idx="11">
                  <c:v>2.1557845265799842</c:v>
                </c:pt>
                <c:pt idx="12">
                  <c:v>1.8555489162841676</c:v>
                </c:pt>
                <c:pt idx="13">
                  <c:v>6.9376795546701313</c:v>
                </c:pt>
                <c:pt idx="14">
                  <c:v>3.361369735865622</c:v>
                </c:pt>
                <c:pt idx="15">
                  <c:v>4.7201797961418182</c:v>
                </c:pt>
                <c:pt idx="16">
                  <c:v>32.601701397810565</c:v>
                </c:pt>
              </c:numCache>
            </c:numRef>
          </c:yVal>
          <c:smooth val="0"/>
        </c:ser>
        <c:ser>
          <c:idx val="1"/>
          <c:order val="1"/>
          <c:tx>
            <c:v>LN5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LN5výpočet!$AN$5:$AN$21</c:f>
              <c:numCache>
                <c:formatCode>0</c:formatCode>
                <c:ptCount val="17"/>
                <c:pt idx="0">
                  <c:v>9.1265857442730663E-3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95</c:v>
                </c:pt>
                <c:pt idx="14">
                  <c:v>98</c:v>
                </c:pt>
                <c:pt idx="15">
                  <c:v>99</c:v>
                </c:pt>
                <c:pt idx="16">
                  <c:v>99.990873414255731</c:v>
                </c:pt>
              </c:numCache>
            </c:numRef>
          </c:xVal>
          <c:yVal>
            <c:numRef>
              <c:f>LN5výpočet!$AU$5:$AU$21</c:f>
              <c:numCache>
                <c:formatCode>0.0000</c:formatCode>
                <c:ptCount val="17"/>
                <c:pt idx="0">
                  <c:v>0.72135196198406581</c:v>
                </c:pt>
                <c:pt idx="1">
                  <c:v>1.3493734941412066</c:v>
                </c:pt>
                <c:pt idx="2">
                  <c:v>0.99401763704813995</c:v>
                </c:pt>
                <c:pt idx="3">
                  <c:v>1.6630027728945154</c:v>
                </c:pt>
                <c:pt idx="4">
                  <c:v>2.0238171945362522</c:v>
                </c:pt>
                <c:pt idx="5">
                  <c:v>1.0282271199243072</c:v>
                </c:pt>
                <c:pt idx="6">
                  <c:v>0.60312993711626006</c:v>
                </c:pt>
                <c:pt idx="7">
                  <c:v>0.78390899593777441</c:v>
                </c:pt>
                <c:pt idx="8">
                  <c:v>1.5316364493993728</c:v>
                </c:pt>
                <c:pt idx="9">
                  <c:v>0.69119951609932417</c:v>
                </c:pt>
                <c:pt idx="10">
                  <c:v>1.3388853073408182</c:v>
                </c:pt>
                <c:pt idx="11">
                  <c:v>0.57101901003106625</c:v>
                </c:pt>
                <c:pt idx="12">
                  <c:v>3.4899300817409697</c:v>
                </c:pt>
                <c:pt idx="13">
                  <c:v>1.0880111970237867</c:v>
                </c:pt>
                <c:pt idx="14">
                  <c:v>2.0490422576594218</c:v>
                </c:pt>
                <c:pt idx="15">
                  <c:v>3.9181249340849593</c:v>
                </c:pt>
                <c:pt idx="16">
                  <c:v>1.4066340819802137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384832"/>
        <c:axId val="87387136"/>
      </c:scatterChart>
      <c:valAx>
        <c:axId val="87384832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cs-CZ" sz="1200">
                    <a:latin typeface="+mn-lt"/>
                  </a:rPr>
                  <a:t>pravděpodobnost překročení </a:t>
                </a:r>
                <a:r>
                  <a:rPr lang="en-US" sz="1200">
                    <a:latin typeface="+mn-lt"/>
                  </a:rPr>
                  <a:t>[</a:t>
                </a:r>
                <a:r>
                  <a:rPr lang="cs-CZ" sz="1200">
                    <a:latin typeface="+mn-lt"/>
                  </a:rPr>
                  <a:t>%</a:t>
                </a:r>
                <a:r>
                  <a:rPr lang="en-US" sz="1200">
                    <a:latin typeface="+mn-lt"/>
                  </a:rPr>
                  <a:t>]</a:t>
                </a:r>
                <a:endParaRPr lang="cs-CZ" sz="120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38437817147856518"/>
              <c:y val="0.945386292723494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87387136"/>
        <c:crosses val="autoZero"/>
        <c:crossBetween val="midCat"/>
      </c:valAx>
      <c:valAx>
        <c:axId val="873871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cs-CZ" sz="1200">
                    <a:latin typeface="+mn-lt"/>
                  </a:rPr>
                  <a:t>MAPE [%]</a:t>
                </a:r>
              </a:p>
            </c:rich>
          </c:tx>
          <c:layout>
            <c:manualLayout>
              <c:xMode val="edge"/>
              <c:yMode val="edge"/>
              <c:x val="8.6826334208223964E-3"/>
              <c:y val="0.4075143147760210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87384832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075612423447067"/>
          <c:y val="0.10579409876832563"/>
          <c:w val="8.6341620491882959E-2"/>
          <c:h val="0.1396756889086366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94868-88CE-4033-8CEC-DD410DD163D5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3D2F6-3257-4715-9F89-1FE40A40F2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73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chybí</a:t>
            </a:r>
            <a:r>
              <a:rPr lang="cs-CZ" baseline="0" dirty="0" smtClean="0"/>
              <a:t> jednotka </a:t>
            </a:r>
            <a:r>
              <a:rPr lang="en-US" baseline="0" dirty="0" smtClean="0"/>
              <a:t>[</a:t>
            </a:r>
            <a:r>
              <a:rPr lang="cs-CZ" baseline="0" dirty="0" smtClean="0"/>
              <a:t>mm</a:t>
            </a:r>
            <a:r>
              <a:rPr lang="en-US" baseline="0" dirty="0" smtClean="0"/>
              <a:t>]</a:t>
            </a:r>
            <a:r>
              <a:rPr lang="cs-CZ" baseline="0" dirty="0" smtClean="0"/>
              <a:t> v legendě mapy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D2F6-3257-4715-9F89-1FE40A40F27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48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sjednotit velikost měřítka mapy (do 120 km)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D2F6-3257-4715-9F89-1FE40A40F27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25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489F-71A0-4B1F-B267-9EC6859E171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Odvození základních hydrologických údajů za referenční období 1981 – 2010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272808" cy="1752600"/>
          </a:xfrm>
        </p:spPr>
        <p:txBody>
          <a:bodyPr>
            <a:normAutofit/>
          </a:bodyPr>
          <a:lstStyle/>
          <a:p>
            <a:r>
              <a:rPr lang="cs-CZ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Ladislav Budík, Petr Šercl, Pavel Kukla, Petr Lett, Martin Pecha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Roční průměrná potenciální evapotranspirace</a:t>
            </a:r>
            <a:br>
              <a:rPr lang="cs-CZ" sz="3600" b="1" dirty="0" smtClean="0"/>
            </a:br>
            <a:r>
              <a:rPr lang="cs-CZ" sz="2700" dirty="0" smtClean="0"/>
              <a:t>(určená dle Papadakise)</a:t>
            </a:r>
            <a:endParaRPr lang="cs-CZ" sz="27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7320"/>
            <a:ext cx="7990290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720080"/>
          </a:xfrm>
        </p:spPr>
        <p:txBody>
          <a:bodyPr>
            <a:normAutofit/>
          </a:bodyPr>
          <a:lstStyle/>
          <a:p>
            <a:r>
              <a:rPr lang="cs-CZ" sz="3200" b="1" dirty="0"/>
              <a:t>Index aridity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3" y="1268760"/>
            <a:ext cx="8009531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10952"/>
          </a:xfrm>
        </p:spPr>
        <p:txBody>
          <a:bodyPr>
            <a:noAutofit/>
          </a:bodyPr>
          <a:lstStyle/>
          <a:p>
            <a:r>
              <a:rPr lang="cs-CZ" sz="3200" b="1" dirty="0"/>
              <a:t>Vztah mezi indexem aridity a poměrem roční evapotranspirace a roční srážky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1796"/>
            <a:ext cx="7890148" cy="510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7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720080"/>
          </a:xfrm>
        </p:spPr>
        <p:txBody>
          <a:bodyPr>
            <a:normAutofit/>
          </a:bodyPr>
          <a:lstStyle/>
          <a:p>
            <a:r>
              <a:rPr lang="cs-CZ" sz="3200" b="1" dirty="0"/>
              <a:t>Dlouhodobá </a:t>
            </a:r>
            <a:r>
              <a:rPr lang="cs-CZ" sz="3200" b="1" dirty="0" smtClean="0"/>
              <a:t>průměrná roční </a:t>
            </a:r>
            <a:r>
              <a:rPr lang="cs-CZ" sz="3200" b="1" dirty="0"/>
              <a:t>výška odtoku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8873"/>
            <a:ext cx="7999753" cy="50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sz="3600" b="1" i="1" dirty="0" smtClean="0"/>
              <a:t>M</a:t>
            </a:r>
            <a:r>
              <a:rPr lang="cs-CZ" sz="3600" b="1" dirty="0" smtClean="0"/>
              <a:t>-denní průtoky (</a:t>
            </a:r>
            <a:r>
              <a:rPr lang="cs-CZ" sz="3600" b="1" i="1" dirty="0" smtClean="0"/>
              <a:t>Q</a:t>
            </a:r>
            <a:r>
              <a:rPr lang="cs-CZ" sz="3600" b="1" baseline="-25000" dirty="0" smtClean="0"/>
              <a:t>Md</a:t>
            </a:r>
            <a:r>
              <a:rPr lang="cs-CZ" sz="3600" b="1" dirty="0" smtClean="0"/>
              <a:t>)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2700" dirty="0" smtClean="0"/>
              <a:t>(stručný popis metodického přístupu)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00808"/>
            <a:ext cx="7488832" cy="482453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Jako </a:t>
            </a:r>
            <a:r>
              <a:rPr lang="cs-CZ" sz="2000" dirty="0"/>
              <a:t>distribuční funkce je použito logaritmicko-normálního rozdělení s pěti parametry (LN5), které dokáže (logicky) daleko lépe popsat hydrologický režim toků, než původně používané tříparametrické rozdělení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Parametry </a:t>
            </a:r>
            <a:r>
              <a:rPr lang="cs-CZ" sz="2000" dirty="0"/>
              <a:t>statistického rozložení </a:t>
            </a:r>
            <a:r>
              <a:rPr lang="cs-CZ" sz="2000" dirty="0" smtClean="0"/>
              <a:t>LN5 slouží </a:t>
            </a:r>
            <a:r>
              <a:rPr lang="cs-CZ" sz="2000" dirty="0"/>
              <a:t>jako indikátory hydrologického režimu vodních </a:t>
            </a:r>
            <a:r>
              <a:rPr lang="cs-CZ" sz="2000" dirty="0" smtClean="0"/>
              <a:t>toků. </a:t>
            </a:r>
          </a:p>
          <a:p>
            <a:r>
              <a:rPr lang="cs-CZ" sz="2000" dirty="0" smtClean="0"/>
              <a:t>Území </a:t>
            </a:r>
            <a:r>
              <a:rPr lang="cs-CZ" sz="2000" dirty="0"/>
              <a:t>ČR bylo za tímto účelem rozděleno do 18 </a:t>
            </a:r>
            <a:r>
              <a:rPr lang="cs-CZ" sz="2000" dirty="0" smtClean="0"/>
              <a:t>regionů </a:t>
            </a:r>
            <a:br>
              <a:rPr lang="cs-CZ" sz="2000" dirty="0" smtClean="0"/>
            </a:br>
            <a:r>
              <a:rPr lang="cs-CZ" sz="2000" dirty="0" smtClean="0"/>
              <a:t>s odlišnými litologickými vlastnostmi, </a:t>
            </a:r>
            <a:r>
              <a:rPr lang="cs-CZ" sz="2000" dirty="0"/>
              <a:t>pro které byly odvozeny regresní vztahy pro jednotlivé </a:t>
            </a:r>
            <a:r>
              <a:rPr lang="cs-CZ" sz="2000" dirty="0" smtClean="0"/>
              <a:t>parametry LN5 </a:t>
            </a:r>
            <a:r>
              <a:rPr lang="cs-CZ" sz="2000" dirty="0"/>
              <a:t>v závislosti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na </a:t>
            </a:r>
            <a:r>
              <a:rPr lang="cs-CZ" sz="2000" dirty="0"/>
              <a:t>dalších fyzicko-geografických charakteristikách území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Statistické </a:t>
            </a:r>
            <a:r>
              <a:rPr lang="cs-CZ" sz="2000" dirty="0"/>
              <a:t>charakteristiky časových řad ovlivnění (odběrů, vypouštění atd.) byly začleněny přímo do výpočetního schématu jednotlivých </a:t>
            </a:r>
            <a:r>
              <a:rPr lang="cs-CZ" sz="2000" dirty="0" smtClean="0"/>
              <a:t>říčních </a:t>
            </a:r>
            <a:r>
              <a:rPr lang="cs-CZ" sz="2000" dirty="0"/>
              <a:t>úseků.</a:t>
            </a:r>
            <a:endParaRPr lang="cs-CZ" sz="2000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1700" i="1" dirty="0" smtClean="0"/>
          </a:p>
          <a:p>
            <a:pPr marL="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1853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cs-CZ" sz="3200" dirty="0" smtClean="0"/>
              <a:t>LN5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Tvar transformace z normálního na LN3 rozdělení: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Tvar </a:t>
            </a:r>
            <a:r>
              <a:rPr lang="cs-CZ" sz="2000" dirty="0"/>
              <a:t>transformace z normálního na </a:t>
            </a:r>
            <a:r>
              <a:rPr lang="cs-CZ" sz="2000" dirty="0" smtClean="0"/>
              <a:t>LN5 rozdělení: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Ve standardizovaném tvaru pro průtoky: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668414"/>
              </p:ext>
            </p:extLst>
          </p:nvPr>
        </p:nvGraphicFramePr>
        <p:xfrm>
          <a:off x="755576" y="3284984"/>
          <a:ext cx="209623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name="Rovnice" r:id="rId3" imgW="1244600" imgH="279400" progId="Equation.3">
                  <p:embed/>
                </p:oleObj>
              </mc:Choice>
              <mc:Fallback>
                <p:oleObj name="Rovnice" r:id="rId3" imgW="1244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284984"/>
                        <a:ext cx="2096233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69195"/>
              </p:ext>
            </p:extLst>
          </p:nvPr>
        </p:nvGraphicFramePr>
        <p:xfrm>
          <a:off x="755576" y="2132856"/>
          <a:ext cx="1152128" cy="39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Rovnice" r:id="rId5" imgW="723900" imgH="241300" progId="Equation.3">
                  <p:embed/>
                </p:oleObj>
              </mc:Choice>
              <mc:Fallback>
                <p:oleObj name="Rovnice" r:id="rId5" imgW="723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132856"/>
                        <a:ext cx="1152128" cy="399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135010"/>
              </p:ext>
            </p:extLst>
          </p:nvPr>
        </p:nvGraphicFramePr>
        <p:xfrm>
          <a:off x="755576" y="4365104"/>
          <a:ext cx="2513734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Rovnice" r:id="rId7" imgW="1625400" imgH="279360" progId="Equation.3">
                  <p:embed/>
                </p:oleObj>
              </mc:Choice>
              <mc:Fallback>
                <p:oleObj name="Rovnice" r:id="rId7" imgW="162540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4365104"/>
                        <a:ext cx="2513734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40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00"/>
          </a:xfrm>
        </p:spPr>
        <p:txBody>
          <a:bodyPr>
            <a:noAutofit/>
          </a:bodyPr>
          <a:lstStyle/>
          <a:p>
            <a:r>
              <a:rPr lang="cs-CZ" sz="2400" b="1" dirty="0"/>
              <a:t>Odchylky MAPE rozdělení LN3 a LN5 od empirické funkce překročení v profilu Podhradí (Dyje)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8814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000" cy="720000"/>
          </a:xfrm>
        </p:spPr>
        <p:txBody>
          <a:bodyPr>
            <a:noAutofit/>
          </a:bodyPr>
          <a:lstStyle/>
          <a:p>
            <a:r>
              <a:rPr lang="cs-CZ" sz="2400" b="1" dirty="0"/>
              <a:t>Odchylky MAPE rozdělení LN3 a LN5 od empirické funkce překročení v profilu Borovnice (Svratka)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0226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71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836712"/>
            <a:ext cx="4113137" cy="1728192"/>
          </a:xfrm>
        </p:spPr>
        <p:txBody>
          <a:bodyPr>
            <a:normAutofit fontScale="90000"/>
          </a:bodyPr>
          <a:lstStyle/>
          <a:p>
            <a:r>
              <a:rPr lang="cs-CZ" sz="2800" b="1" dirty="0"/>
              <a:t>Schéma výpočetního úseku</a:t>
            </a:r>
            <a:br>
              <a:rPr lang="cs-CZ" sz="2800" b="1" dirty="0"/>
            </a:br>
            <a:r>
              <a:rPr lang="cs-CZ" sz="2800" b="1" dirty="0" smtClean="0"/>
              <a:t>katastru </a:t>
            </a:r>
            <a:r>
              <a:rPr lang="cs-CZ" sz="2800" b="1" i="1" dirty="0" smtClean="0"/>
              <a:t>M</a:t>
            </a:r>
            <a:r>
              <a:rPr lang="cs-CZ" sz="2800" b="1" dirty="0" smtClean="0"/>
              <a:t>-denních průtoků</a:t>
            </a: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35" y="0"/>
            <a:ext cx="4763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</p:spPr>
        <p:txBody>
          <a:bodyPr>
            <a:noAutofit/>
          </a:bodyPr>
          <a:lstStyle/>
          <a:p>
            <a:r>
              <a:rPr lang="cs-CZ" sz="3000" b="1" dirty="0"/>
              <a:t>Odvození regresních </a:t>
            </a:r>
            <a:r>
              <a:rPr lang="cs-CZ" sz="3000" b="1" dirty="0" smtClean="0"/>
              <a:t>rovnic pro odhad parametrů LN5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32859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Rozdělení území do 18 celků dle převládajícího typu litologie.</a:t>
            </a:r>
          </a:p>
          <a:p>
            <a:endParaRPr lang="cs-CZ" sz="2000" dirty="0" smtClean="0"/>
          </a:p>
          <a:p>
            <a:r>
              <a:rPr lang="cs-CZ" sz="2000" dirty="0" smtClean="0"/>
              <a:t>Tato regionalizace je </a:t>
            </a:r>
            <a:r>
              <a:rPr lang="cs-CZ" sz="2000" dirty="0"/>
              <a:t>podrobnější než stávající hydrogeologické členění.</a:t>
            </a:r>
          </a:p>
          <a:p>
            <a:endParaRPr lang="cs-CZ" sz="2000" dirty="0" smtClean="0"/>
          </a:p>
          <a:p>
            <a:r>
              <a:rPr lang="cs-CZ" sz="2000" dirty="0" smtClean="0"/>
              <a:t>Výběr stanic reprezentujících litologický celek a výpočet parametrů LN5 z pozorovaných dat. </a:t>
            </a:r>
          </a:p>
          <a:p>
            <a:endParaRPr lang="cs-CZ" sz="2000" dirty="0" smtClean="0"/>
          </a:p>
          <a:p>
            <a:r>
              <a:rPr lang="cs-CZ" sz="2000" dirty="0" smtClean="0"/>
              <a:t>Sestavení regresních rovnic pro jednotlivé parametry LN5 s využitím dostupných dat GIS.</a:t>
            </a:r>
          </a:p>
          <a:p>
            <a:endParaRPr lang="cs-CZ" sz="2000" dirty="0" smtClean="0"/>
          </a:p>
          <a:p>
            <a:r>
              <a:rPr lang="cs-CZ" sz="2000" dirty="0" smtClean="0"/>
              <a:t>Celky, ve kterých nebylo dost údajů, byly expertně přiřazeny dle litologické podobnosti (podle typu zvětrávání a tvorby půd).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8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/>
              <a:t>ČHMÚ je dle </a:t>
            </a:r>
            <a:r>
              <a:rPr lang="cs-CZ" sz="2800" b="1" dirty="0"/>
              <a:t>ČSN 75 </a:t>
            </a:r>
            <a:r>
              <a:rPr lang="cs-CZ" sz="2800" b="1" dirty="0" smtClean="0"/>
              <a:t>1400 Hydrologické </a:t>
            </a:r>
            <a:r>
              <a:rPr lang="cs-CZ" sz="2800" b="1" dirty="0"/>
              <a:t>údaje povrchových vod </a:t>
            </a:r>
            <a:r>
              <a:rPr lang="cs-CZ" sz="2800" dirty="0" smtClean="0"/>
              <a:t>jediným oprávněným poskytovatelem základních </a:t>
            </a:r>
            <a:r>
              <a:rPr lang="cs-CZ" sz="2800" dirty="0"/>
              <a:t>hydrologických </a:t>
            </a:r>
            <a:r>
              <a:rPr lang="cs-CZ" sz="2800" dirty="0" smtClean="0"/>
              <a:t>údajů jako </a:t>
            </a:r>
            <a:r>
              <a:rPr lang="cs-CZ" sz="2800" dirty="0"/>
              <a:t>podkladu </a:t>
            </a:r>
            <a:r>
              <a:rPr lang="cs-CZ" sz="2800" dirty="0" smtClean="0"/>
              <a:t>pro: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sz="2400" dirty="0" smtClean="0"/>
              <a:t>vydávání </a:t>
            </a:r>
            <a:r>
              <a:rPr lang="cs-CZ" sz="2400" dirty="0"/>
              <a:t>vodoprávních </a:t>
            </a:r>
            <a:r>
              <a:rPr lang="cs-CZ" sz="2400" dirty="0" smtClean="0"/>
              <a:t>rozhodnutí, </a:t>
            </a:r>
          </a:p>
          <a:p>
            <a:pPr lvl="1"/>
            <a:endParaRPr lang="cs-CZ" sz="2400" dirty="0" smtClean="0"/>
          </a:p>
          <a:p>
            <a:pPr lvl="1"/>
            <a:r>
              <a:rPr lang="cs-CZ" sz="2400" dirty="0" smtClean="0"/>
              <a:t>povolení </a:t>
            </a:r>
            <a:r>
              <a:rPr lang="cs-CZ" sz="2400" dirty="0"/>
              <a:t>nakládání </a:t>
            </a:r>
            <a:r>
              <a:rPr lang="cs-CZ" sz="2400" dirty="0" smtClean="0"/>
              <a:t>s vodami, 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 smtClean="0"/>
              <a:t>stavební řízení atd.</a:t>
            </a:r>
          </a:p>
          <a:p>
            <a:pPr marL="457200" lvl="1" indent="0">
              <a:buNone/>
            </a:pP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9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0" y="1340768"/>
            <a:ext cx="7920000" cy="50005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Rozčlenění území ČR do regionů s podobnými litologickými charakteristikami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026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64896" cy="720080"/>
          </a:xfrm>
        </p:spPr>
        <p:txBody>
          <a:bodyPr>
            <a:noAutofit/>
          </a:bodyPr>
          <a:lstStyle/>
          <a:p>
            <a:r>
              <a:rPr lang="pt-BR" sz="2900" b="1" dirty="0"/>
              <a:t>Mapa rozložení regresního odhadu </a:t>
            </a:r>
            <a:r>
              <a:rPr lang="cs-CZ" sz="2900" b="1" dirty="0" smtClean="0"/>
              <a:t/>
            </a:r>
            <a:br>
              <a:rPr lang="cs-CZ" sz="2900" b="1" dirty="0" smtClean="0"/>
            </a:br>
            <a:r>
              <a:rPr lang="pt-BR" sz="2900" b="1" dirty="0" smtClean="0"/>
              <a:t>parametru </a:t>
            </a:r>
            <a:r>
              <a:rPr lang="pt-BR" sz="2900" b="1" i="1" dirty="0" smtClean="0"/>
              <a:t>K</a:t>
            </a:r>
            <a:r>
              <a:rPr lang="pt-BR" sz="2900" b="1" baseline="-25000" dirty="0" smtClean="0"/>
              <a:t>100</a:t>
            </a:r>
            <a:r>
              <a:rPr lang="cs-CZ" sz="2900" b="1" baseline="-25000" dirty="0" smtClean="0"/>
              <a:t>%</a:t>
            </a:r>
            <a:endParaRPr lang="cs-CZ" sz="2900" baseline="-25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484784"/>
            <a:ext cx="7920000" cy="4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72008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Přibližný vztah pro odhad koeficientu korelace řad denních průtoků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i="1" dirty="0" smtClean="0"/>
          </a:p>
          <a:p>
            <a:r>
              <a:rPr lang="cs-CZ" sz="2000" i="1" dirty="0" smtClean="0"/>
              <a:t>A</a:t>
            </a:r>
            <a:r>
              <a:rPr lang="cs-CZ" sz="2000" baseline="-25000" dirty="0" smtClean="0"/>
              <a:t>h</a:t>
            </a:r>
            <a:r>
              <a:rPr lang="cs-CZ" sz="2000" dirty="0" smtClean="0"/>
              <a:t> </a:t>
            </a:r>
            <a:r>
              <a:rPr lang="cs-CZ" sz="2000" dirty="0"/>
              <a:t>	je plocha povodí hlavního toku [km</a:t>
            </a:r>
            <a:r>
              <a:rPr lang="cs-CZ" sz="2000" baseline="30000" dirty="0"/>
              <a:t>2</a:t>
            </a:r>
            <a:r>
              <a:rPr lang="cs-CZ" sz="2000" dirty="0"/>
              <a:t>] nad přítokem </a:t>
            </a:r>
            <a:r>
              <a:rPr lang="cs-CZ" sz="2000" dirty="0" smtClean="0"/>
              <a:t>,</a:t>
            </a:r>
            <a:endParaRPr lang="cs-CZ" sz="2000" dirty="0"/>
          </a:p>
          <a:p>
            <a:r>
              <a:rPr lang="cs-CZ" sz="2000" i="1" dirty="0"/>
              <a:t>A</a:t>
            </a:r>
            <a:r>
              <a:rPr lang="cs-CZ" sz="2000" baseline="-25000" dirty="0"/>
              <a:t>p</a:t>
            </a:r>
            <a:r>
              <a:rPr lang="cs-CZ" sz="2000" dirty="0"/>
              <a:t> 	je plocha povodí přítoku nebo mezipovodí [km</a:t>
            </a:r>
            <a:r>
              <a:rPr lang="cs-CZ" sz="2000" baseline="30000" dirty="0"/>
              <a:t>2</a:t>
            </a:r>
            <a:r>
              <a:rPr lang="cs-CZ" sz="2000" dirty="0"/>
              <a:t>] na hlavním toku</a:t>
            </a:r>
            <a:r>
              <a:rPr lang="cs-CZ" sz="2000" dirty="0" smtClean="0"/>
              <a:t>,</a:t>
            </a:r>
            <a:endParaRPr lang="cs-CZ" sz="2000" dirty="0"/>
          </a:p>
          <a:p>
            <a:r>
              <a:rPr lang="cs-CZ" sz="2000" i="1" dirty="0"/>
              <a:t>k</a:t>
            </a:r>
            <a:r>
              <a:rPr lang="cs-CZ" sz="2000" dirty="0"/>
              <a:t> 	je korekční koeficient (implicitně </a:t>
            </a:r>
            <a:r>
              <a:rPr lang="cs-CZ" sz="2000" i="1" dirty="0"/>
              <a:t>k</a:t>
            </a:r>
            <a:r>
              <a:rPr lang="cs-CZ" sz="2000" dirty="0"/>
              <a:t> </a:t>
            </a:r>
            <a:r>
              <a:rPr lang="en-US" sz="2000" dirty="0"/>
              <a:t>= 1</a:t>
            </a:r>
            <a:r>
              <a:rPr lang="cs-CZ" sz="2000" dirty="0"/>
              <a:t>).</a:t>
            </a:r>
          </a:p>
          <a:p>
            <a:endParaRPr lang="cs-CZ" sz="2000" dirty="0" smtClean="0"/>
          </a:p>
          <a:p>
            <a:r>
              <a:rPr lang="cs-CZ" sz="2000" dirty="0" smtClean="0"/>
              <a:t>Koeficient korelace s rostoucí plochou povodí klesá.</a:t>
            </a:r>
          </a:p>
          <a:p>
            <a:r>
              <a:rPr lang="cs-CZ" sz="2000" dirty="0" smtClean="0"/>
              <a:t>Koeficientem </a:t>
            </a:r>
            <a:r>
              <a:rPr lang="cs-CZ" sz="2000" i="1" dirty="0" smtClean="0"/>
              <a:t>k</a:t>
            </a:r>
            <a:r>
              <a:rPr lang="cs-CZ" sz="2000" dirty="0" smtClean="0"/>
              <a:t> je možno upravit velikost koeficientu korelace, je-li to nutné.</a:t>
            </a:r>
            <a:endParaRPr lang="cs-CZ" sz="2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89966"/>
              </p:ext>
            </p:extLst>
          </p:nvPr>
        </p:nvGraphicFramePr>
        <p:xfrm>
          <a:off x="827583" y="2060848"/>
          <a:ext cx="238897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Rovnice" r:id="rId3" imgW="1790640" imgH="431640" progId="Equation.3">
                  <p:embed/>
                </p:oleObj>
              </mc:Choice>
              <mc:Fallback>
                <p:oleObj name="Rovnice" r:id="rId3" imgW="17906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3" y="2060848"/>
                        <a:ext cx="2388971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4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5832648" cy="72008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cs-CZ" sz="3200" b="1" dirty="0" smtClean="0"/>
              <a:t>Změna </a:t>
            </a:r>
            <a:r>
              <a:rPr lang="cs-CZ" sz="3200" b="1" dirty="0"/>
              <a:t>parametrů funkce překročení podél </a:t>
            </a:r>
            <a:r>
              <a:rPr lang="cs-CZ" sz="3200" b="1" dirty="0" smtClean="0"/>
              <a:t>toku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000" dirty="0" smtClean="0"/>
              <a:t>Parametrem </a:t>
            </a:r>
            <a:r>
              <a:rPr lang="cs-CZ" sz="2000" i="1" dirty="0" smtClean="0"/>
              <a:t>trn </a:t>
            </a:r>
            <a:r>
              <a:rPr lang="cs-CZ" sz="2000" dirty="0" smtClean="0"/>
              <a:t>se při výpočtu opravuje směrodatná proměnná.</a:t>
            </a:r>
          </a:p>
          <a:p>
            <a:endParaRPr lang="cs-CZ" sz="2000" dirty="0" smtClean="0"/>
          </a:p>
          <a:p>
            <a:r>
              <a:rPr lang="cs-CZ" sz="2000" dirty="0" smtClean="0"/>
              <a:t>Tato hodnota s velikostí průtoků slábne a při průtocích okolo 10 m</a:t>
            </a:r>
            <a:r>
              <a:rPr lang="cs-CZ" sz="2000" baseline="30000" dirty="0" smtClean="0"/>
              <a:t>3</a:t>
            </a:r>
            <a:r>
              <a:rPr lang="cs-CZ" sz="2000" dirty="0" smtClean="0"/>
              <a:t>s</a:t>
            </a:r>
            <a:r>
              <a:rPr lang="cs-CZ" sz="2000" baseline="30000" dirty="0" smtClean="0"/>
              <a:t>-1</a:t>
            </a:r>
            <a:r>
              <a:rPr lang="cs-CZ" sz="2000" dirty="0" smtClean="0"/>
              <a:t> se již jeví jako zanedbatelná (plyne z funkce parametru          ).</a:t>
            </a:r>
            <a:endParaRPr lang="cs-CZ" sz="2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701201"/>
              </p:ext>
            </p:extLst>
          </p:nvPr>
        </p:nvGraphicFramePr>
        <p:xfrm>
          <a:off x="971600" y="2132856"/>
          <a:ext cx="249063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Rovnice" r:id="rId3" imgW="1866600" imgH="431640" progId="Equation.3">
                  <p:embed/>
                </p:oleObj>
              </mc:Choice>
              <mc:Fallback>
                <p:oleObj name="Rovnice" r:id="rId3" imgW="18666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132856"/>
                        <a:ext cx="2490630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963054"/>
              </p:ext>
            </p:extLst>
          </p:nvPr>
        </p:nvGraphicFramePr>
        <p:xfrm>
          <a:off x="6084169" y="4365104"/>
          <a:ext cx="432047" cy="54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Rovnice" r:id="rId5" imgW="330120" imgH="393480" progId="Equation.3">
                  <p:embed/>
                </p:oleObj>
              </mc:Choice>
              <mc:Fallback>
                <p:oleObj name="Rovnice" r:id="rId5" imgW="3301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4169" y="4365104"/>
                        <a:ext cx="432047" cy="540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4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sz="2000" dirty="0" smtClean="0"/>
          </a:p>
          <a:p>
            <a:r>
              <a:rPr lang="cs-CZ" sz="2000" dirty="0" smtClean="0"/>
              <a:t>Za </a:t>
            </a:r>
            <a:r>
              <a:rPr lang="cs-CZ" sz="2000" dirty="0"/>
              <a:t>předpokladu, že </a:t>
            </a:r>
            <a:r>
              <a:rPr lang="cs-CZ" sz="2000" dirty="0" smtClean="0"/>
              <a:t>platí                  </a:t>
            </a:r>
            <a:r>
              <a:rPr lang="cs-CZ" sz="2000" dirty="0"/>
              <a:t>, a tudíž řada  je hlavní tok, resp. tok s většími průtoky. </a:t>
            </a:r>
          </a:p>
          <a:p>
            <a:endParaRPr lang="cs-CZ" sz="2000" dirty="0" smtClean="0"/>
          </a:p>
          <a:p>
            <a:r>
              <a:rPr lang="cs-CZ" sz="2000" dirty="0" smtClean="0"/>
              <a:t>V</a:t>
            </a:r>
            <a:r>
              <a:rPr lang="cs-CZ" sz="2000" dirty="0"/>
              <a:t> opačném případě platí:</a:t>
            </a:r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Hodnoty </a:t>
            </a:r>
            <a:r>
              <a:rPr lang="cs-CZ" sz="2000" i="1" dirty="0"/>
              <a:t>a</a:t>
            </a:r>
            <a:r>
              <a:rPr lang="cs-CZ" sz="2000" i="1" baseline="-25000" dirty="0"/>
              <a:t>i</a:t>
            </a:r>
            <a:r>
              <a:rPr lang="cs-CZ" sz="2000" dirty="0"/>
              <a:t> a </a:t>
            </a:r>
            <a:r>
              <a:rPr lang="cs-CZ" sz="2000" i="1" dirty="0"/>
              <a:t>b</a:t>
            </a:r>
            <a:r>
              <a:rPr lang="cs-CZ" sz="2000" i="1" baseline="-25000" dirty="0"/>
              <a:t>i</a:t>
            </a:r>
            <a:r>
              <a:rPr lang="cs-CZ" sz="2000" dirty="0"/>
              <a:t> představují denní průtoky hlavního toku a přítoku v místě soutoku.</a:t>
            </a:r>
          </a:p>
          <a:p>
            <a:endParaRPr lang="cs-CZ" sz="2000" dirty="0" smtClean="0"/>
          </a:p>
          <a:p>
            <a:r>
              <a:rPr lang="cs-CZ" sz="2000" dirty="0" smtClean="0"/>
              <a:t>Vztah splňuje většinu hraničních kritérií, není ale symetrický vůči řadám.</a:t>
            </a:r>
            <a:endParaRPr lang="cs-CZ" sz="2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816812"/>
              </p:ext>
            </p:extLst>
          </p:nvPr>
        </p:nvGraphicFramePr>
        <p:xfrm>
          <a:off x="899591" y="1844824"/>
          <a:ext cx="382196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" name="Rovnice" r:id="rId3" imgW="2920680" imgH="330120" progId="Equation.3">
                  <p:embed/>
                </p:oleObj>
              </mc:Choice>
              <mc:Fallback>
                <p:oleObj name="Rovnice" r:id="rId3" imgW="2920680" imgH="330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1" y="1844824"/>
                        <a:ext cx="3821963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257070"/>
              </p:ext>
            </p:extLst>
          </p:nvPr>
        </p:nvGraphicFramePr>
        <p:xfrm>
          <a:off x="827584" y="3992702"/>
          <a:ext cx="3888432" cy="30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" name="Rovnice" r:id="rId5" imgW="2958840" imgH="228600" progId="Equation.3">
                  <p:embed/>
                </p:oleObj>
              </mc:Choice>
              <mc:Fallback>
                <p:oleObj name="Rovnice" r:id="rId5" imgW="29588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3992702"/>
                        <a:ext cx="3888432" cy="300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432678"/>
              </p:ext>
            </p:extLst>
          </p:nvPr>
        </p:nvGraphicFramePr>
        <p:xfrm>
          <a:off x="3419872" y="2552452"/>
          <a:ext cx="91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1" name="Rovnice" r:id="rId7" imgW="914400" imgH="444240" progId="Equation.3">
                  <p:embed/>
                </p:oleObj>
              </mc:Choice>
              <mc:Fallback>
                <p:oleObj name="Rovnice" r:id="rId7" imgW="9144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19872" y="2552452"/>
                        <a:ext cx="914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72008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cs-CZ" sz="3200" b="1" dirty="0" smtClean="0"/>
              <a:t>Skládání časových řad v soutokových uzlech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677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548760"/>
            <a:ext cx="7200800" cy="720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Optimalizace parametrů LN5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Optimalizace </a:t>
            </a:r>
            <a:r>
              <a:rPr lang="cs-CZ" sz="2000" dirty="0" smtClean="0"/>
              <a:t>parametrů LN5 probíhá po </a:t>
            </a:r>
            <a:r>
              <a:rPr lang="cs-CZ" sz="2000" dirty="0"/>
              <a:t>optimalizaci výběrového průměru </a:t>
            </a:r>
            <a:r>
              <a:rPr lang="cs-CZ" sz="2000" i="1" dirty="0"/>
              <a:t>Q</a:t>
            </a:r>
            <a:r>
              <a:rPr lang="cs-CZ" sz="2000" baseline="-25000" dirty="0"/>
              <a:t>a</a:t>
            </a:r>
            <a:r>
              <a:rPr lang="cs-CZ" sz="2000" dirty="0" smtClean="0"/>
              <a:t>. </a:t>
            </a:r>
          </a:p>
          <a:p>
            <a:endParaRPr lang="cs-CZ" sz="2000" dirty="0" smtClean="0"/>
          </a:p>
          <a:p>
            <a:r>
              <a:rPr lang="cs-CZ" sz="2000" dirty="0"/>
              <a:t>Optimalizuje se na závěrový profil </a:t>
            </a:r>
            <a:r>
              <a:rPr lang="cs-CZ" sz="2000" dirty="0" smtClean="0"/>
              <a:t>řešeného úseku.</a:t>
            </a:r>
          </a:p>
          <a:p>
            <a:endParaRPr lang="cs-CZ" sz="2000" dirty="0"/>
          </a:p>
          <a:p>
            <a:r>
              <a:rPr lang="cs-CZ" sz="2000" dirty="0" smtClean="0"/>
              <a:t>Regresní odhady parametrů </a:t>
            </a:r>
            <a:r>
              <a:rPr lang="cs-CZ" sz="2000" i="1" dirty="0"/>
              <a:t>b</a:t>
            </a:r>
            <a:r>
              <a:rPr lang="cs-CZ" sz="2000" baseline="-25000" dirty="0"/>
              <a:t>r</a:t>
            </a:r>
            <a:r>
              <a:rPr lang="cs-CZ" sz="2000" i="1" dirty="0"/>
              <a:t> </a:t>
            </a:r>
            <a:r>
              <a:rPr lang="cs-CZ" sz="2000" dirty="0"/>
              <a:t>a </a:t>
            </a:r>
            <a:r>
              <a:rPr lang="cs-CZ" sz="2000" i="1" dirty="0" err="1"/>
              <a:t>Ϭ</a:t>
            </a:r>
            <a:r>
              <a:rPr lang="cs-CZ" sz="2000" baseline="-25000" dirty="0" err="1"/>
              <a:t>r</a:t>
            </a:r>
            <a:r>
              <a:rPr lang="cs-CZ" sz="2000" dirty="0" smtClean="0"/>
              <a:t> </a:t>
            </a:r>
            <a:r>
              <a:rPr lang="cs-CZ" sz="2000" dirty="0"/>
              <a:t>jsou optimalizovány </a:t>
            </a:r>
            <a:r>
              <a:rPr lang="cs-CZ" sz="2000" dirty="0" smtClean="0"/>
              <a:t>vynásobením opravnými koeficienty </a:t>
            </a:r>
            <a:r>
              <a:rPr lang="cs-CZ" sz="2000" i="1" dirty="0" err="1"/>
              <a:t>db</a:t>
            </a:r>
            <a:r>
              <a:rPr lang="cs-CZ" sz="2000" dirty="0"/>
              <a:t> a </a:t>
            </a:r>
            <a:r>
              <a:rPr lang="cs-CZ" sz="2000" i="1" dirty="0" err="1"/>
              <a:t>dϬ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/>
              <a:t>U parametrů </a:t>
            </a:r>
            <a:r>
              <a:rPr lang="cs-CZ" sz="2000" i="1" dirty="0"/>
              <a:t>µ</a:t>
            </a:r>
            <a:r>
              <a:rPr lang="cs-CZ" sz="2000" dirty="0"/>
              <a:t> a </a:t>
            </a:r>
            <a:r>
              <a:rPr lang="cs-CZ" sz="2000" i="1" dirty="0"/>
              <a:t>K</a:t>
            </a:r>
            <a:r>
              <a:rPr lang="cs-CZ" sz="2000" baseline="-25000" dirty="0"/>
              <a:t>100%</a:t>
            </a:r>
            <a:r>
              <a:rPr lang="cs-CZ" sz="2000" dirty="0"/>
              <a:t> se při optimalizaci opravný koeficient </a:t>
            </a:r>
            <a:r>
              <a:rPr lang="cs-CZ" sz="2000" dirty="0" smtClean="0"/>
              <a:t>přičítá.</a:t>
            </a:r>
          </a:p>
          <a:p>
            <a:endParaRPr lang="cs-CZ" sz="2000" dirty="0"/>
          </a:p>
          <a:p>
            <a:r>
              <a:rPr lang="cs-CZ" sz="2000" dirty="0"/>
              <a:t>Startovací hodnoty optimalizačního procesu pro </a:t>
            </a:r>
            <a:r>
              <a:rPr lang="cs-CZ" sz="2000" i="1" dirty="0" err="1"/>
              <a:t>db</a:t>
            </a:r>
            <a:r>
              <a:rPr lang="cs-CZ" sz="2000" dirty="0"/>
              <a:t> a </a:t>
            </a:r>
            <a:r>
              <a:rPr lang="cs-CZ" sz="2000" i="1" dirty="0" err="1"/>
              <a:t>dϬ</a:t>
            </a:r>
            <a:r>
              <a:rPr lang="cs-CZ" sz="2000" i="1" dirty="0"/>
              <a:t> </a:t>
            </a:r>
            <a:r>
              <a:rPr lang="cs-CZ" sz="2000" dirty="0"/>
              <a:t>jsou obvykle rovny 1 a pro d</a:t>
            </a:r>
            <a:r>
              <a:rPr lang="cs-CZ" sz="2000" i="1" dirty="0"/>
              <a:t>µ</a:t>
            </a:r>
            <a:r>
              <a:rPr lang="cs-CZ" sz="2000" dirty="0"/>
              <a:t> a d</a:t>
            </a:r>
            <a:r>
              <a:rPr lang="cs-CZ" sz="2000" i="1" dirty="0"/>
              <a:t>K</a:t>
            </a:r>
            <a:r>
              <a:rPr lang="cs-CZ" sz="2000" baseline="-25000" dirty="0"/>
              <a:t>100%</a:t>
            </a:r>
            <a:r>
              <a:rPr lang="cs-CZ" sz="2000" i="1" baseline="-25000" dirty="0"/>
              <a:t> </a:t>
            </a:r>
            <a:r>
              <a:rPr lang="cs-CZ" sz="2000" dirty="0"/>
              <a:t>jsou obvykle rovny 0.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437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548760"/>
            <a:ext cx="7200800" cy="720000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Korekce optimalizovaných hodnot vůči empirickým datům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Koeficient pro opravu vypočtených dat na páteřním toku na data pozorovaná – všude vynechán index </a:t>
            </a:r>
            <a:r>
              <a:rPr lang="cs-CZ" sz="2000" dirty="0" err="1" smtClean="0"/>
              <a:t>Md</a:t>
            </a:r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/>
              <a:t>Hodnotu empirického průtoku v přítoku tvořeném jedním povodím nebo </a:t>
            </a:r>
            <a:r>
              <a:rPr lang="cs-CZ" sz="2000" dirty="0" err="1"/>
              <a:t>mezipovodím</a:t>
            </a:r>
            <a:r>
              <a:rPr lang="cs-CZ" sz="2000" dirty="0"/>
              <a:t> vypočítáme dle vztahu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992306"/>
              </p:ext>
            </p:extLst>
          </p:nvPr>
        </p:nvGraphicFramePr>
        <p:xfrm>
          <a:off x="971599" y="2492896"/>
          <a:ext cx="4091443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3" name="Rovnice" r:id="rId3" imgW="3327120" imgH="1054080" progId="Equation.3">
                  <p:embed/>
                </p:oleObj>
              </mc:Choice>
              <mc:Fallback>
                <p:oleObj name="Rovnice" r:id="rId3" imgW="3327120" imgH="1054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99" y="2492896"/>
                        <a:ext cx="4091443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62772"/>
              </p:ext>
            </p:extLst>
          </p:nvPr>
        </p:nvGraphicFramePr>
        <p:xfrm>
          <a:off x="899591" y="4653136"/>
          <a:ext cx="289926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" name="Rovnice" r:id="rId5" imgW="1942920" imgH="241200" progId="Equation.3">
                  <p:embed/>
                </p:oleObj>
              </mc:Choice>
              <mc:Fallback>
                <p:oleObj name="Rovnice" r:id="rId5" imgW="19429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1" y="4653136"/>
                        <a:ext cx="2899269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25906"/>
              </p:ext>
            </p:extLst>
          </p:nvPr>
        </p:nvGraphicFramePr>
        <p:xfrm>
          <a:off x="899592" y="5229200"/>
          <a:ext cx="246627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5" name="Rovnice" r:id="rId7" imgW="1739880" imgH="457200" progId="Equation.3">
                  <p:embed/>
                </p:oleObj>
              </mc:Choice>
              <mc:Fallback>
                <p:oleObj name="Rovnice" r:id="rId7" imgW="17398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592" y="5229200"/>
                        <a:ext cx="2466274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6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72808" cy="72008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cs-CZ" sz="3200" b="1" dirty="0" smtClean="0">
                <a:latin typeface="+mj-lt"/>
              </a:rPr>
              <a:t>Problematika antropogenního ovlivnění hydrologického režimu</a:t>
            </a:r>
            <a:endParaRPr lang="cs-CZ" sz="3200" b="1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lvl="0"/>
            <a:r>
              <a:rPr lang="cs-CZ" sz="2000" dirty="0"/>
              <a:t>odběry vody z povrchových a podzemních vod pro zásobování obyvatelstva a průmyslu, pro závlahy v zemědělství atd.,</a:t>
            </a:r>
          </a:p>
          <a:p>
            <a:pPr lvl="0"/>
            <a:r>
              <a:rPr lang="cs-CZ" sz="2000" dirty="0"/>
              <a:t>převody vody mezi povodími,</a:t>
            </a:r>
          </a:p>
          <a:p>
            <a:pPr lvl="0"/>
            <a:r>
              <a:rPr lang="cs-CZ" sz="2000" dirty="0"/>
              <a:t>vypouštění odpadních vod,</a:t>
            </a:r>
          </a:p>
          <a:p>
            <a:pPr lvl="0"/>
            <a:r>
              <a:rPr lang="cs-CZ" sz="2000" dirty="0"/>
              <a:t>manipulace na vodních dílech</a:t>
            </a:r>
            <a:r>
              <a:rPr lang="cs-CZ" sz="2000" dirty="0" smtClean="0"/>
              <a:t>.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 smtClean="0"/>
              <a:t>Data k dispozici v měsíčním kroku – nesouměřitelnost s </a:t>
            </a:r>
            <a:r>
              <a:rPr lang="cs-CZ" sz="2000" i="1" dirty="0" smtClean="0"/>
              <a:t>Q</a:t>
            </a:r>
            <a:r>
              <a:rPr lang="cs-CZ" sz="2000" baseline="-25000" dirty="0" smtClean="0"/>
              <a:t>d</a:t>
            </a:r>
            <a:r>
              <a:rPr lang="cs-CZ" sz="2000" dirty="0" smtClean="0"/>
              <a:t>. </a:t>
            </a:r>
            <a:br>
              <a:rPr lang="cs-CZ" sz="2000" dirty="0" smtClean="0"/>
            </a:br>
            <a:r>
              <a:rPr lang="cs-CZ" sz="2000" dirty="0" smtClean="0"/>
              <a:t>Předpoklad, že ovlivnění (s výjimkou manipulací na nádržích) se obvykle mezi sousedními dny příliš nemění, přisoudíme dnům měsíce měsíční hodnotu.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15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Výpočet koeficientu korelace (obvykle k nejbližší vhodné stanici), </a:t>
            </a:r>
            <a:r>
              <a:rPr lang="cs-CZ" sz="2000" i="1" dirty="0" smtClean="0"/>
              <a:t>Q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 a parametrů LN5. </a:t>
            </a:r>
          </a:p>
          <a:p>
            <a:r>
              <a:rPr lang="cs-CZ" sz="2000" dirty="0" smtClean="0"/>
              <a:t>Pokud se řada ovlivnění skládá z více odlišných relativně homogenních úseků, vypočteme parametry pro každý úsek a do výpočtu vstupují samostatně  s parametry LN5 a </a:t>
            </a:r>
            <a:r>
              <a:rPr lang="cs-CZ" sz="2000" i="1" dirty="0" smtClean="0"/>
              <a:t>Q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 daným podílem na celém úseku. Tento postup vychází z předpokladu stacionarity řad. </a:t>
            </a:r>
          </a:p>
          <a:p>
            <a:r>
              <a:rPr lang="cs-CZ" sz="2000" dirty="0" smtClean="0"/>
              <a:t>Profil ovlivnění je ve výpočtech zadán do povodí, v němž se vyskytuje. Od přirozeného povodí se liší tím, že jeho parametry nelze měnit optimalizačním procesem a může dosahovat záporných průtoků včetně záporného </a:t>
            </a:r>
            <a:r>
              <a:rPr lang="cs-CZ" sz="2000" i="1" dirty="0"/>
              <a:t>Q</a:t>
            </a:r>
            <a:r>
              <a:rPr lang="cs-CZ" sz="2000" baseline="-25000" dirty="0"/>
              <a:t>a</a:t>
            </a:r>
            <a:r>
              <a:rPr lang="cs-CZ" sz="2000" dirty="0" smtClean="0"/>
              <a:t>. Plochu povodí má rovnu 0.</a:t>
            </a:r>
            <a:endParaRPr lang="cs-CZ" sz="20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72008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cs-CZ" sz="3200" b="1" dirty="0" smtClean="0">
                <a:latin typeface="+mj-lt"/>
              </a:rPr>
              <a:t>Problematika antropogenního ovlivnění hydrologického režimu</a:t>
            </a:r>
            <a:endParaRPr lang="cs-CZ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548760"/>
            <a:ext cx="7200800" cy="720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Řešení úseků s nádržemi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Autofit/>
          </a:bodyPr>
          <a:lstStyle/>
          <a:p>
            <a:r>
              <a:rPr lang="cs-CZ" sz="1800" dirty="0"/>
              <a:t>Řešení úseků ovlivněných provozem nádrží je zpravidla individuální v závislosti na dostupnosti a věrohodnosti vstupních </a:t>
            </a:r>
            <a:r>
              <a:rPr lang="cs-CZ" sz="1800" dirty="0" smtClean="0"/>
              <a:t>dat (vodoměrné stanice na přítoku a odtoku z VD, bilanční data přítoku a odtoku z VD). 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smtClean="0"/>
              <a:t>Řešení ovlivnění </a:t>
            </a:r>
            <a:r>
              <a:rPr lang="cs-CZ" sz="1800" dirty="0"/>
              <a:t>hydrologického režimu rybníky a dalšími účelovými </a:t>
            </a:r>
            <a:r>
              <a:rPr lang="cs-CZ" sz="1800" dirty="0" smtClean="0"/>
              <a:t>nádržemi. </a:t>
            </a:r>
            <a:br>
              <a:rPr lang="cs-CZ" sz="1800" dirty="0" smtClean="0"/>
            </a:br>
            <a:r>
              <a:rPr lang="cs-CZ" sz="1800" dirty="0" smtClean="0"/>
              <a:t>Při </a:t>
            </a:r>
            <a:r>
              <a:rPr lang="cs-CZ" sz="1800" dirty="0"/>
              <a:t>neexistenci dat manipulací na rybnících vstupují do výpočtu pouze profily velkých rybníků, které mají zadány teoretické funkce LN5 reprezentující vliv rybníků na odtokové </a:t>
            </a:r>
            <a:r>
              <a:rPr lang="cs-CZ" sz="1800" dirty="0" smtClean="0"/>
              <a:t>poměry (</a:t>
            </a:r>
            <a:r>
              <a:rPr lang="cs-CZ" sz="1800" dirty="0"/>
              <a:t>obvykle </a:t>
            </a:r>
            <a:r>
              <a:rPr lang="cs-CZ" sz="1800" dirty="0" smtClean="0"/>
              <a:t>zmenšení nejmenších </a:t>
            </a:r>
            <a:r>
              <a:rPr lang="cs-CZ" sz="1800" dirty="0"/>
              <a:t>a </a:t>
            </a:r>
            <a:r>
              <a:rPr lang="cs-CZ" sz="1800" dirty="0" smtClean="0"/>
              <a:t>největších průtoků). </a:t>
            </a:r>
            <a:r>
              <a:rPr lang="cs-CZ" sz="1800" dirty="0"/>
              <a:t>Parametry rozdělení LN5 byly odvozeny na základě rozdílů v empirických datech u sousedících povodí (přibližně srovnatelné velikosti) s rybníky a bez </a:t>
            </a:r>
            <a:r>
              <a:rPr lang="cs-CZ" sz="1800" dirty="0" smtClean="0"/>
              <a:t>rybníků.</a:t>
            </a:r>
            <a:endParaRPr lang="cs-CZ" sz="1800" dirty="0"/>
          </a:p>
          <a:p>
            <a:endParaRPr lang="cs-CZ" sz="1800" dirty="0" smtClean="0"/>
          </a:p>
          <a:p>
            <a:r>
              <a:rPr lang="cs-CZ" sz="1800" dirty="0" smtClean="0"/>
              <a:t>Podle </a:t>
            </a:r>
            <a:r>
              <a:rPr lang="cs-CZ" sz="1800" dirty="0"/>
              <a:t>objemu rybníka a periody vypouštění </a:t>
            </a:r>
            <a:r>
              <a:rPr lang="cs-CZ" sz="1800" dirty="0" smtClean="0"/>
              <a:t>jsou přiřazeny hodnoty parametrů LN5 a koeficient </a:t>
            </a:r>
            <a:r>
              <a:rPr lang="cs-CZ" sz="1800" dirty="0"/>
              <a:t>korelace na soutoku s recipientem.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174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/>
              <a:t>Základními hydrologickými údaji</a:t>
            </a:r>
            <a:r>
              <a:rPr lang="cs-CZ" sz="2600" dirty="0" smtClean="0"/>
              <a:t>, které jsou odvozovány za referenční období, jsou: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sz="2200" dirty="0" smtClean="0"/>
              <a:t>dlouhodobá průměrná roční výška srážek na povodí (</a:t>
            </a:r>
            <a:r>
              <a:rPr lang="cs-CZ" sz="2200" i="1" dirty="0" smtClean="0"/>
              <a:t>P</a:t>
            </a:r>
            <a:r>
              <a:rPr lang="cs-CZ" sz="2200" baseline="-25000" dirty="0" smtClean="0"/>
              <a:t>a</a:t>
            </a:r>
            <a:r>
              <a:rPr lang="cs-CZ" sz="2200" dirty="0" smtClean="0"/>
              <a:t>),</a:t>
            </a:r>
          </a:p>
          <a:p>
            <a:pPr lvl="1"/>
            <a:endParaRPr lang="cs-CZ" sz="2200" dirty="0" smtClean="0"/>
          </a:p>
          <a:p>
            <a:pPr lvl="1"/>
            <a:r>
              <a:rPr lang="cs-CZ" sz="2200" dirty="0" smtClean="0"/>
              <a:t>dlouhodobý průměrný průtok (</a:t>
            </a:r>
            <a:r>
              <a:rPr lang="cs-CZ" sz="2200" i="1" dirty="0" smtClean="0"/>
              <a:t>Q</a:t>
            </a:r>
            <a:r>
              <a:rPr lang="cs-CZ" sz="2200" baseline="-25000" dirty="0" smtClean="0"/>
              <a:t>a</a:t>
            </a:r>
            <a:r>
              <a:rPr lang="cs-CZ" sz="2200" dirty="0" smtClean="0"/>
              <a:t>),</a:t>
            </a:r>
          </a:p>
          <a:p>
            <a:pPr lvl="1"/>
            <a:endParaRPr lang="cs-CZ" sz="2200" dirty="0" smtClean="0"/>
          </a:p>
          <a:p>
            <a:pPr lvl="1"/>
            <a:r>
              <a:rPr lang="cs-CZ" sz="2200" i="1" dirty="0" smtClean="0"/>
              <a:t>M</a:t>
            </a:r>
            <a:r>
              <a:rPr lang="cs-CZ" sz="2200" dirty="0" smtClean="0"/>
              <a:t>-denní průtoky (</a:t>
            </a:r>
            <a:r>
              <a:rPr lang="cs-CZ" sz="2200" i="1" dirty="0" smtClean="0"/>
              <a:t>Q</a:t>
            </a:r>
            <a:r>
              <a:rPr lang="cs-CZ" sz="2200" baseline="-25000" dirty="0" smtClean="0"/>
              <a:t>Md</a:t>
            </a:r>
            <a:r>
              <a:rPr lang="cs-CZ" sz="2200" dirty="0" smtClean="0"/>
              <a:t>).</a:t>
            </a:r>
          </a:p>
          <a:p>
            <a:pPr marL="457200" lvl="1" indent="0">
              <a:buNone/>
            </a:pPr>
            <a:endParaRPr lang="cs-CZ" sz="24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43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72808" cy="720080"/>
          </a:xfrm>
        </p:spPr>
        <p:txBody>
          <a:bodyPr>
            <a:noAutofit/>
          </a:bodyPr>
          <a:lstStyle/>
          <a:p>
            <a:r>
              <a:rPr lang="cs-CZ" sz="2900" b="1" dirty="0"/>
              <a:t>Postup výpočtu </a:t>
            </a:r>
            <a:r>
              <a:rPr lang="cs-CZ" sz="2900" b="1" dirty="0" smtClean="0"/>
              <a:t>korekce k empirickým datům se </a:t>
            </a:r>
            <a:r>
              <a:rPr lang="cs-CZ" sz="2900" b="1" dirty="0"/>
              <a:t>zahrnutím údajů ovlivnění a </a:t>
            </a:r>
            <a:r>
              <a:rPr lang="cs-CZ" sz="2900" b="1" dirty="0" smtClean="0"/>
              <a:t>obtoků</a:t>
            </a:r>
            <a:endParaRPr lang="cs-CZ" sz="29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Koeficient pro opravu </a:t>
            </a:r>
            <a:r>
              <a:rPr lang="cs-CZ" sz="2000" dirty="0" smtClean="0"/>
              <a:t>vypočtených </a:t>
            </a:r>
            <a:r>
              <a:rPr lang="cs-CZ" sz="2000" dirty="0"/>
              <a:t>dat na páteřním toku na data pozorovaná – všude vynechán index </a:t>
            </a:r>
            <a:r>
              <a:rPr lang="cs-CZ" sz="2000" dirty="0" err="1" smtClean="0"/>
              <a:t>Md</a:t>
            </a:r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Koeficient pro opravu </a:t>
            </a:r>
            <a:r>
              <a:rPr lang="cs-CZ" sz="2000" i="1" dirty="0" smtClean="0"/>
              <a:t>Q</a:t>
            </a:r>
            <a:r>
              <a:rPr lang="cs-CZ" sz="2000" baseline="-25000" dirty="0" smtClean="0"/>
              <a:t>a</a:t>
            </a:r>
          </a:p>
          <a:p>
            <a:endParaRPr lang="cs-CZ" sz="2000" dirty="0"/>
          </a:p>
          <a:p>
            <a:endParaRPr lang="cs-CZ" sz="2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857751"/>
              </p:ext>
            </p:extLst>
          </p:nvPr>
        </p:nvGraphicFramePr>
        <p:xfrm>
          <a:off x="755576" y="2636912"/>
          <a:ext cx="7168917" cy="13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Rovnice" r:id="rId3" imgW="5930640" imgH="1117440" progId="Equation.3">
                  <p:embed/>
                </p:oleObj>
              </mc:Choice>
              <mc:Fallback>
                <p:oleObj name="Rovnice" r:id="rId3" imgW="593064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2636912"/>
                        <a:ext cx="7168917" cy="13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877532"/>
              </p:ext>
            </p:extLst>
          </p:nvPr>
        </p:nvGraphicFramePr>
        <p:xfrm>
          <a:off x="755576" y="4653136"/>
          <a:ext cx="2833358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" name="Rovnice" r:id="rId5" imgW="2298600" imgH="876240" progId="Equation.3">
                  <p:embed/>
                </p:oleObj>
              </mc:Choice>
              <mc:Fallback>
                <p:oleObj name="Rovnice" r:id="rId5" imgW="2298600" imgH="876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4653136"/>
                        <a:ext cx="2833358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82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752"/>
            <a:ext cx="8064000" cy="7200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Výpočet odovlivněných </a:t>
            </a:r>
            <a:r>
              <a:rPr lang="cs-CZ" sz="3600" b="1" i="1" dirty="0" smtClean="0"/>
              <a:t>M</a:t>
            </a:r>
            <a:r>
              <a:rPr lang="cs-CZ" sz="3600" b="1" dirty="0" smtClean="0"/>
              <a:t>-denních průtoků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Výpočet odovlivněných </a:t>
            </a:r>
            <a:r>
              <a:rPr lang="cs-CZ" sz="2000" i="1" dirty="0"/>
              <a:t>M</a:t>
            </a:r>
            <a:r>
              <a:rPr lang="cs-CZ" sz="2000" dirty="0"/>
              <a:t>-denních průtoků probíhá paralelně s výpočtem ovlivněných </a:t>
            </a:r>
            <a:r>
              <a:rPr lang="cs-CZ" sz="2000" i="1" dirty="0"/>
              <a:t>M</a:t>
            </a:r>
            <a:r>
              <a:rPr lang="cs-CZ" sz="2000" dirty="0"/>
              <a:t>-denních průtoků, a to tak, že z výpočtu jsou vyřazeny všechny profily reprezentující </a:t>
            </a:r>
            <a:r>
              <a:rPr lang="cs-CZ" sz="2000" dirty="0" smtClean="0"/>
              <a:t>ovlivnění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dirty="0"/>
              <a:t>Vztah pro výpočet odovlivněných </a:t>
            </a:r>
            <a:r>
              <a:rPr lang="cs-CZ" sz="2000" i="1" dirty="0"/>
              <a:t>M</a:t>
            </a:r>
            <a:r>
              <a:rPr lang="cs-CZ" sz="2000" dirty="0"/>
              <a:t>-denních průtoků je </a:t>
            </a:r>
            <a:r>
              <a:rPr lang="cs-CZ" sz="2000" dirty="0" smtClean="0"/>
              <a:t>v profilu </a:t>
            </a:r>
            <a:br>
              <a:rPr lang="cs-CZ" sz="2000" dirty="0" smtClean="0"/>
            </a:br>
            <a:r>
              <a:rPr lang="cs-CZ" sz="2000" dirty="0" smtClean="0"/>
              <a:t>pod </a:t>
            </a:r>
            <a:r>
              <a:rPr lang="cs-CZ" sz="2000" dirty="0"/>
              <a:t>mezipovodím následující: </a:t>
            </a:r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/>
              <a:t>Pro skládání přítoků s hlavním tokem je použit následující vztah: </a:t>
            </a:r>
          </a:p>
          <a:p>
            <a:endParaRPr lang="cs-CZ" sz="2000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917589"/>
              </p:ext>
            </p:extLst>
          </p:nvPr>
        </p:nvGraphicFramePr>
        <p:xfrm>
          <a:off x="954088" y="3789363"/>
          <a:ext cx="6877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Rovnice" r:id="rId3" imgW="4851360" imgH="457200" progId="Equation.3">
                  <p:embed/>
                </p:oleObj>
              </mc:Choice>
              <mc:Fallback>
                <p:oleObj name="Rovnice" r:id="rId3" imgW="485136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4088" y="3789363"/>
                        <a:ext cx="68770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90443"/>
              </p:ext>
            </p:extLst>
          </p:nvPr>
        </p:nvGraphicFramePr>
        <p:xfrm>
          <a:off x="899592" y="5229200"/>
          <a:ext cx="3816424" cy="358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Rovnice" r:id="rId5" imgW="2565360" imgH="241200" progId="Equation.3">
                  <p:embed/>
                </p:oleObj>
              </mc:Choice>
              <mc:Fallback>
                <p:oleObj name="Rovnice" r:id="rId5" imgW="2565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5229200"/>
                        <a:ext cx="3816424" cy="358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1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72008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cs-CZ" sz="3200" b="1" dirty="0">
                <a:latin typeface="+mj-lt"/>
              </a:rPr>
              <a:t>Začlenění neúplných řad pozorování </a:t>
            </a:r>
            <a:r>
              <a:rPr lang="cs-CZ" sz="3200" b="1" dirty="0" smtClean="0">
                <a:latin typeface="+mj-lt"/>
              </a:rPr>
              <a:t/>
            </a:r>
            <a:br>
              <a:rPr lang="cs-CZ" sz="3200" b="1" dirty="0" smtClean="0">
                <a:latin typeface="+mj-lt"/>
              </a:rPr>
            </a:br>
            <a:r>
              <a:rPr lang="cs-CZ" sz="3200" b="1" dirty="0" smtClean="0">
                <a:latin typeface="+mj-lt"/>
              </a:rPr>
              <a:t>do výpočtu</a:t>
            </a:r>
            <a:endParaRPr lang="cs-CZ" sz="3200" b="1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Doplnění neúplných řad je možno provádět v programu pro výpočet katastru </a:t>
            </a:r>
            <a:r>
              <a:rPr lang="cs-CZ" sz="2000" i="1" dirty="0" smtClean="0"/>
              <a:t>M</a:t>
            </a:r>
            <a:r>
              <a:rPr lang="cs-CZ" sz="2000" dirty="0" smtClean="0"/>
              <a:t>-denních průtoků. </a:t>
            </a:r>
          </a:p>
          <a:p>
            <a:r>
              <a:rPr lang="cs-CZ" sz="2000" dirty="0" smtClean="0"/>
              <a:t>Pokud je v úseku mezi dvěma úplnými pozorováními stanice s neúplnou řadou pozorování, spočítáme katastr pro úsek nad i pod doplňovanou stanicí pro kratší časový úsek.</a:t>
            </a:r>
          </a:p>
          <a:p>
            <a:r>
              <a:rPr lang="cs-CZ" sz="2000" dirty="0" smtClean="0"/>
              <a:t>Výsledky optimalizace parametrů LN5 z těchto výpočtů se zadají pro příslušná povodí (pro povodí nad doplňovanou stanicí, pro povodí pod doplňovanou stanicí).</a:t>
            </a:r>
          </a:p>
          <a:p>
            <a:r>
              <a:rPr lang="cs-CZ" sz="2000" dirty="0" smtClean="0"/>
              <a:t>Následně se vypočte katastr </a:t>
            </a:r>
            <a:r>
              <a:rPr lang="cs-CZ" sz="2000" i="1" dirty="0" smtClean="0"/>
              <a:t>M</a:t>
            </a:r>
            <a:r>
              <a:rPr lang="cs-CZ" sz="2000" dirty="0" smtClean="0"/>
              <a:t>-denních průtoků pro celý úsek. Nové opravné parametry LN5 se multiplikují přes optimalizaci časově kratších úseků. </a:t>
            </a:r>
          </a:p>
          <a:p>
            <a:r>
              <a:rPr lang="cs-CZ" sz="2000" dirty="0" smtClean="0"/>
              <a:t>Tímto postupem se zachová rozdílnost úseku nad a pod stanicí s krátkou dobou pozorování. </a:t>
            </a:r>
          </a:p>
          <a:p>
            <a:r>
              <a:rPr lang="cs-CZ" sz="2000" dirty="0" smtClean="0"/>
              <a:t>Tímto způsobem lze doplňovat krátká pozorování se započtením evidovaného antropogenního ovlivnění a jeho změnami.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752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564904"/>
            <a:ext cx="8136904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 smtClean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3697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17646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problematika nehomogenity ovlivnění v průběhu referenčního období, která </a:t>
            </a:r>
            <a:r>
              <a:rPr lang="cs-CZ" sz="2400" dirty="0"/>
              <a:t>má </a:t>
            </a:r>
            <a:r>
              <a:rPr lang="cs-CZ" sz="2400" dirty="0" smtClean="0"/>
              <a:t>v některých úsecích značný </a:t>
            </a:r>
            <a:r>
              <a:rPr lang="cs-CZ" sz="2400" dirty="0"/>
              <a:t>vliv na reprezentativnost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/>
              <a:t>M</a:t>
            </a:r>
            <a:r>
              <a:rPr lang="cs-CZ" sz="2400" dirty="0" smtClean="0"/>
              <a:t>-denních </a:t>
            </a:r>
            <a:r>
              <a:rPr lang="cs-CZ" sz="2400" dirty="0"/>
              <a:t>průtoků </a:t>
            </a:r>
            <a:r>
              <a:rPr lang="cs-CZ" sz="2400" dirty="0" smtClean="0"/>
              <a:t>v referenčním období,</a:t>
            </a:r>
          </a:p>
          <a:p>
            <a:endParaRPr lang="cs-CZ" sz="2400" dirty="0" smtClean="0"/>
          </a:p>
          <a:p>
            <a:r>
              <a:rPr lang="cs-CZ" sz="2400" dirty="0" smtClean="0"/>
              <a:t>problematika </a:t>
            </a:r>
            <a:r>
              <a:rPr lang="cs-CZ" sz="2400" dirty="0"/>
              <a:t>řešení úseků se silnou interakcí povrchových a podzemních </a:t>
            </a:r>
            <a:r>
              <a:rPr lang="cs-CZ" sz="2400" dirty="0" smtClean="0"/>
              <a:t>vod (např. využití výsledků projektu </a:t>
            </a:r>
            <a:r>
              <a:rPr lang="cs-CZ" sz="2400" dirty="0" err="1" smtClean="0"/>
              <a:t>Rebilance</a:t>
            </a:r>
            <a:r>
              <a:rPr lang="cs-CZ" sz="2400" dirty="0" smtClean="0"/>
              <a:t>).</a:t>
            </a:r>
          </a:p>
          <a:p>
            <a:endParaRPr lang="cs-CZ" dirty="0" smtClean="0"/>
          </a:p>
          <a:p>
            <a:pPr>
              <a:buFont typeface="Calibri" panose="020F0502020204030204" pitchFamily="34" charset="0"/>
              <a:buChar char="→"/>
            </a:pPr>
            <a:endParaRPr lang="cs-CZ" b="1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72008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cs-CZ" sz="3200" b="1" dirty="0" smtClean="0">
                <a:latin typeface="+mj-lt"/>
              </a:rPr>
              <a:t>Problémové okruhy</a:t>
            </a:r>
            <a:endParaRPr lang="cs-CZ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1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772816"/>
            <a:ext cx="7200800" cy="4320480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 algn="ctr">
              <a:buNone/>
            </a:pPr>
            <a:r>
              <a:rPr lang="cs-CZ" sz="2800" i="1" dirty="0" smtClean="0"/>
              <a:t>viz následující prezentace</a:t>
            </a:r>
          </a:p>
          <a:p>
            <a:endParaRPr lang="cs-CZ" sz="2400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712968" cy="72008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cs-CZ" sz="3000" b="1" dirty="0" smtClean="0">
                <a:latin typeface="+mj-lt"/>
              </a:rPr>
              <a:t>Rozdíly v charakteristikách za obě referenční období</a:t>
            </a:r>
            <a:endParaRPr lang="cs-CZ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9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Odůvodnění změny referenčního období</a:t>
            </a:r>
            <a:r>
              <a:rPr lang="cs-CZ" b="1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(ve vztahu k období 1931 – 1980)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176464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Využití </a:t>
            </a:r>
            <a:r>
              <a:rPr lang="cs-CZ" sz="2000" dirty="0"/>
              <a:t>podstatně širší </a:t>
            </a:r>
            <a:r>
              <a:rPr lang="cs-CZ" sz="2000" dirty="0" smtClean="0"/>
              <a:t>datové základny </a:t>
            </a:r>
            <a:r>
              <a:rPr lang="cs-CZ" sz="2000" dirty="0"/>
              <a:t>s vyhodnocenými průměrnými denními průtoky ze sítě vodoměrných stanic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Začlenění dostupných údajů </a:t>
            </a:r>
            <a:r>
              <a:rPr lang="cs-CZ" sz="2000" dirty="0"/>
              <a:t>o </a:t>
            </a:r>
            <a:r>
              <a:rPr lang="cs-CZ" sz="2000" dirty="0" smtClean="0"/>
              <a:t>antropogenním ovlivnění </a:t>
            </a:r>
            <a:r>
              <a:rPr lang="cs-CZ" sz="2000" dirty="0"/>
              <a:t>přirozeného průtokového režimu odběry vod, vypouštěním odpadních vod či manipulacemi na vodních dílech v celém referenčním období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Využití nástrojů GIS a aktuálních datových vrstev GIS: rozvodnice </a:t>
            </a:r>
            <a:r>
              <a:rPr lang="cs-CZ" sz="2000" dirty="0"/>
              <a:t>základních hydrologických povodí měřítka </a:t>
            </a:r>
            <a:r>
              <a:rPr lang="cs-CZ" sz="2000" dirty="0" smtClean="0"/>
              <a:t>1:10000, polohopis </a:t>
            </a:r>
            <a:r>
              <a:rPr lang="cs-CZ" sz="2000" dirty="0"/>
              <a:t>vodních toků, výškopis, hydrogeologie, </a:t>
            </a:r>
            <a:r>
              <a:rPr lang="cs-CZ" sz="2000" dirty="0" err="1"/>
              <a:t>Corine</a:t>
            </a:r>
            <a:r>
              <a:rPr lang="cs-CZ" sz="2000" dirty="0"/>
              <a:t> Land </a:t>
            </a:r>
            <a:r>
              <a:rPr lang="cs-CZ" sz="2000" dirty="0" err="1"/>
              <a:t>Cover</a:t>
            </a:r>
            <a:r>
              <a:rPr lang="cs-CZ" sz="2000" dirty="0"/>
              <a:t> atd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Uplatnění nových nebo aktualizovaných matematicko-statistických nástrojů.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cs-CZ" sz="2000" b="1" dirty="0" smtClean="0"/>
              <a:t>Nově </a:t>
            </a:r>
            <a:r>
              <a:rPr lang="cs-CZ" sz="2000" b="1" dirty="0"/>
              <a:t>odvozené údaje </a:t>
            </a:r>
            <a:r>
              <a:rPr lang="cs-CZ" sz="2000" b="1" dirty="0" smtClean="0"/>
              <a:t>by měly být reprezentativnější</a:t>
            </a:r>
            <a:br>
              <a:rPr lang="cs-CZ" sz="2000" b="1" dirty="0" smtClean="0"/>
            </a:br>
            <a:r>
              <a:rPr lang="cs-CZ" sz="2000" b="1" dirty="0" smtClean="0"/>
              <a:t>z hlediska současného hydrologického režimu </a:t>
            </a:r>
            <a:r>
              <a:rPr lang="cs-CZ" sz="2000" b="1" dirty="0"/>
              <a:t>vodních toků.</a:t>
            </a: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811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Dlouhodobá </a:t>
            </a:r>
            <a:r>
              <a:rPr lang="cs-CZ" sz="3600" b="1" dirty="0" smtClean="0"/>
              <a:t>průměrná roční </a:t>
            </a:r>
            <a:r>
              <a:rPr lang="cs-CZ" sz="3600" b="1" dirty="0"/>
              <a:t>výška srážek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2700" dirty="0" smtClean="0"/>
              <a:t>(metodický přístup)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176464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Cíl</a:t>
            </a:r>
            <a:r>
              <a:rPr lang="cs-CZ" sz="2000" dirty="0" smtClean="0"/>
              <a:t>: odvození rastru dlouhodobé průměrné roční výšky srážek (vrstva) GIS.</a:t>
            </a:r>
          </a:p>
          <a:p>
            <a:endParaRPr lang="cs-CZ" sz="2000" dirty="0" smtClean="0"/>
          </a:p>
          <a:p>
            <a:r>
              <a:rPr lang="cs-CZ" sz="2000" dirty="0" smtClean="0"/>
              <a:t>Využití dat od zahraničních partnerů (DWD, IMGW, ZAMG…).</a:t>
            </a:r>
          </a:p>
          <a:p>
            <a:endParaRPr lang="cs-CZ" sz="2000" dirty="0" smtClean="0"/>
          </a:p>
          <a:p>
            <a:r>
              <a:rPr lang="cs-CZ" sz="2000" dirty="0"/>
              <a:t>Využití historických pozorování před rokem 1981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dirty="0" smtClean="0"/>
              <a:t>Doplnění neúplných srážkových řad pomocí regresních  vztahů mezi doplňovanou stanicí a okolními stanicemi.</a:t>
            </a:r>
          </a:p>
          <a:p>
            <a:endParaRPr lang="cs-CZ" sz="2000" dirty="0" smtClean="0"/>
          </a:p>
          <a:p>
            <a:r>
              <a:rPr lang="cs-CZ" sz="2000" dirty="0" smtClean="0"/>
              <a:t>Použití metody orografické interpolace vyvinuté v ČHMÚ.</a:t>
            </a:r>
          </a:p>
          <a:p>
            <a:pPr marL="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4425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Dlouhodobá průměrná roční výška srážek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(umístění srážkoměrných stanic)</a:t>
            </a:r>
            <a:endParaRPr lang="cs-CZ" sz="27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28148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71095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Dlouhodobá průměrná roční výška srážek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9320"/>
            <a:ext cx="793053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4178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Dlouhodobá </a:t>
            </a:r>
            <a:r>
              <a:rPr lang="cs-CZ" sz="3200" b="1" dirty="0" smtClean="0"/>
              <a:t>průměrná roční </a:t>
            </a:r>
            <a:r>
              <a:rPr lang="cs-CZ" sz="3200" b="1" dirty="0"/>
              <a:t>výška </a:t>
            </a:r>
            <a:r>
              <a:rPr lang="cs-CZ" sz="3200" b="1" dirty="0" smtClean="0"/>
              <a:t>odtoku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2400" dirty="0" smtClean="0"/>
              <a:t>(metodický přístup)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72816"/>
            <a:ext cx="7920880" cy="4824536"/>
          </a:xfrm>
        </p:spPr>
        <p:txBody>
          <a:bodyPr>
            <a:normAutofit fontScale="92500" lnSpcReduction="10000"/>
          </a:bodyPr>
          <a:lstStyle/>
          <a:p>
            <a:r>
              <a:rPr lang="cs-CZ" sz="2200" b="1" dirty="0" smtClean="0"/>
              <a:t>Cíl</a:t>
            </a:r>
            <a:r>
              <a:rPr lang="cs-CZ" sz="2200" dirty="0" smtClean="0"/>
              <a:t>: odvození rastru dlouhodobých průměrných ročních výšek odtoku (vrstva GIS).</a:t>
            </a:r>
          </a:p>
          <a:p>
            <a:r>
              <a:rPr lang="cs-CZ" sz="2200" dirty="0" smtClean="0"/>
              <a:t>Odvození regresního vztahu mezi výškou odtoku, výškou srážek a potenciální evapotranspirací.</a:t>
            </a:r>
          </a:p>
          <a:p>
            <a:r>
              <a:rPr lang="cs-CZ" sz="2200" dirty="0" smtClean="0"/>
              <a:t>Využití </a:t>
            </a:r>
            <a:r>
              <a:rPr lang="cs-CZ" sz="2200" dirty="0" err="1" smtClean="0"/>
              <a:t>Budykova</a:t>
            </a:r>
            <a:r>
              <a:rPr lang="cs-CZ" sz="2200" dirty="0" smtClean="0"/>
              <a:t> vztahu :</a:t>
            </a:r>
          </a:p>
          <a:p>
            <a:endParaRPr lang="cs-CZ" sz="2200" dirty="0" smtClean="0"/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2200" i="1" dirty="0" smtClean="0"/>
          </a:p>
          <a:p>
            <a:pPr marL="400050" lvl="1" indent="0">
              <a:buNone/>
            </a:pPr>
            <a:r>
              <a:rPr lang="cs-CZ" sz="2200" i="1" dirty="0"/>
              <a:t>E</a:t>
            </a:r>
            <a:r>
              <a:rPr lang="cs-CZ" sz="2200" i="1" baseline="-25000" dirty="0"/>
              <a:t>p</a:t>
            </a:r>
            <a:r>
              <a:rPr lang="cs-CZ" sz="2200" i="1" dirty="0"/>
              <a:t> / P  </a:t>
            </a:r>
            <a:r>
              <a:rPr lang="en-US" sz="2200" dirty="0"/>
              <a:t>–</a:t>
            </a:r>
            <a:r>
              <a:rPr lang="cs-CZ" sz="2200" dirty="0"/>
              <a:t> index aridity</a:t>
            </a:r>
            <a:r>
              <a:rPr lang="en-US" sz="2200" dirty="0"/>
              <a:t> [–]</a:t>
            </a:r>
            <a:endParaRPr lang="cs-CZ" sz="2200" dirty="0"/>
          </a:p>
          <a:p>
            <a:pPr marL="400050" lvl="1" indent="0">
              <a:buNone/>
            </a:pPr>
            <a:r>
              <a:rPr lang="cs-CZ" sz="2200" i="1" dirty="0" smtClean="0"/>
              <a:t>P  </a:t>
            </a:r>
            <a:r>
              <a:rPr lang="cs-CZ" sz="2200" dirty="0" smtClean="0"/>
              <a:t>– roční výška srážek </a:t>
            </a:r>
            <a:r>
              <a:rPr lang="en-US" sz="2200" dirty="0" smtClean="0"/>
              <a:t>[mm]</a:t>
            </a:r>
            <a:endParaRPr lang="cs-CZ" sz="2200" dirty="0" smtClean="0"/>
          </a:p>
          <a:p>
            <a:pPr marL="400050" lvl="1" indent="0">
              <a:buNone/>
            </a:pPr>
            <a:r>
              <a:rPr lang="cs-CZ" sz="2200" i="1" dirty="0" smtClean="0"/>
              <a:t>E</a:t>
            </a:r>
            <a:r>
              <a:rPr lang="cs-CZ" sz="2200" i="1" baseline="-25000" dirty="0" smtClean="0"/>
              <a:t>p</a:t>
            </a:r>
            <a:r>
              <a:rPr lang="en-US" sz="2200" dirty="0" smtClean="0"/>
              <a:t>–</a:t>
            </a:r>
            <a:r>
              <a:rPr lang="cs-CZ" sz="2200" dirty="0" smtClean="0"/>
              <a:t> roční potenciální evapotranspirace</a:t>
            </a:r>
            <a:r>
              <a:rPr lang="en-US" sz="2200" dirty="0" smtClean="0"/>
              <a:t> [</a:t>
            </a:r>
            <a:r>
              <a:rPr lang="cs-CZ" sz="2200" dirty="0" smtClean="0"/>
              <a:t>mm</a:t>
            </a:r>
            <a:r>
              <a:rPr lang="en-US" sz="2200" dirty="0" smtClean="0"/>
              <a:t>]</a:t>
            </a:r>
            <a:endParaRPr lang="cs-CZ" sz="2200" dirty="0" smtClean="0"/>
          </a:p>
          <a:p>
            <a:pPr marL="400050" lvl="1" indent="0">
              <a:buNone/>
            </a:pPr>
            <a:r>
              <a:rPr lang="cs-CZ" sz="2200" i="1" dirty="0" smtClean="0"/>
              <a:t>E</a:t>
            </a:r>
            <a:r>
              <a:rPr lang="cs-CZ" sz="2200" dirty="0" smtClean="0"/>
              <a:t> – skutečná evapotranspirace (rozdíl mezi výškou srážek a odtokem) [mm]</a:t>
            </a:r>
          </a:p>
          <a:p>
            <a:pPr marL="400050" lvl="1" indent="0">
              <a:buNone/>
            </a:pPr>
            <a:r>
              <a:rPr lang="el-GR" sz="2200" dirty="0"/>
              <a:t>ϑ</a:t>
            </a:r>
            <a:r>
              <a:rPr lang="cs-CZ" sz="2200" dirty="0"/>
              <a:t>  – parametr, jehož velikost je závislá na klimatických podmínkách daného </a:t>
            </a:r>
            <a:r>
              <a:rPr lang="cs-CZ" sz="2200" dirty="0" smtClean="0"/>
              <a:t>regionu</a:t>
            </a:r>
          </a:p>
          <a:p>
            <a:pPr marL="0" indent="0">
              <a:buNone/>
            </a:pPr>
            <a:endParaRPr lang="cs-CZ" b="1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073003"/>
              </p:ext>
            </p:extLst>
          </p:nvPr>
        </p:nvGraphicFramePr>
        <p:xfrm>
          <a:off x="1074440" y="3326309"/>
          <a:ext cx="205740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Rovnice" r:id="rId3" imgW="1269720" imgH="596880" progId="Equation.3">
                  <p:embed/>
                </p:oleObj>
              </mc:Choice>
              <mc:Fallback>
                <p:oleObj name="Rovnice" r:id="rId3" imgW="1269720" imgH="596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4440" y="3326309"/>
                        <a:ext cx="2057400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99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Dlouhodobá </a:t>
            </a:r>
            <a:r>
              <a:rPr lang="cs-CZ" sz="3200" b="1" dirty="0" smtClean="0"/>
              <a:t>průměrná roční </a:t>
            </a:r>
            <a:r>
              <a:rPr lang="cs-CZ" sz="3200" b="1" dirty="0"/>
              <a:t>výška </a:t>
            </a:r>
            <a:r>
              <a:rPr lang="cs-CZ" sz="3200" b="1" dirty="0" smtClean="0"/>
              <a:t>odtoku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2400" dirty="0" smtClean="0"/>
              <a:t>(metodický přístup)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82453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Princip </a:t>
            </a:r>
            <a:r>
              <a:rPr lang="cs-CZ" sz="2000" dirty="0" err="1" smtClean="0"/>
              <a:t>Budykova</a:t>
            </a:r>
            <a:r>
              <a:rPr lang="cs-CZ" sz="2000" dirty="0"/>
              <a:t> </a:t>
            </a:r>
            <a:r>
              <a:rPr lang="cs-CZ" sz="2000" dirty="0" smtClean="0"/>
              <a:t>vztahu je založen na předpokladu, </a:t>
            </a:r>
            <a:r>
              <a:rPr lang="cs-CZ" sz="2000" dirty="0"/>
              <a:t>že v oblastech s vysokým koeficientem odtoku (nízkým poměrem </a:t>
            </a:r>
            <a:r>
              <a:rPr lang="cs-CZ" sz="2000" i="1" dirty="0"/>
              <a:t>E/P</a:t>
            </a:r>
            <a:r>
              <a:rPr lang="cs-CZ" sz="2000" dirty="0"/>
              <a:t>) se hodnota potenciální evapotranspirace </a:t>
            </a:r>
            <a:r>
              <a:rPr lang="cs-CZ" sz="2000" i="1" dirty="0"/>
              <a:t>E</a:t>
            </a:r>
            <a:r>
              <a:rPr lang="cs-CZ" sz="2000" i="1" baseline="-25000" dirty="0"/>
              <a:t>p</a:t>
            </a:r>
            <a:r>
              <a:rPr lang="cs-CZ" sz="2000" dirty="0"/>
              <a:t> blíží hodnotě skutečné evapotranspirace a naopak pro oblasti s vyšším indexem aridity se poměr </a:t>
            </a:r>
            <a:r>
              <a:rPr lang="cs-CZ" sz="2000" i="1" dirty="0"/>
              <a:t>E/P</a:t>
            </a:r>
            <a:r>
              <a:rPr lang="cs-CZ" sz="2000" dirty="0"/>
              <a:t> blíží jedné.</a:t>
            </a:r>
          </a:p>
          <a:p>
            <a:r>
              <a:rPr lang="cs-CZ" sz="2000" dirty="0" smtClean="0"/>
              <a:t>Byl použit regresní vztah mezi výškou odtoku, výškou srážek a potenciální evapotranspirací jako modifikace Budykova vztahu: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Vztah byl regionalizován dle litologických celků (podrobněji dále v prezentaci)</a:t>
            </a:r>
            <a:endParaRPr lang="cs-CZ" sz="20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867691"/>
              </p:ext>
            </p:extLst>
          </p:nvPr>
        </p:nvGraphicFramePr>
        <p:xfrm>
          <a:off x="1259631" y="4094267"/>
          <a:ext cx="1656185" cy="106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Rovnice" r:id="rId3" imgW="850680" imgH="545760" progId="Equation.3">
                  <p:embed/>
                </p:oleObj>
              </mc:Choice>
              <mc:Fallback>
                <p:oleObj name="Rovnice" r:id="rId3" imgW="85068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1" y="4094267"/>
                        <a:ext cx="1656185" cy="106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7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4567</TotalTime>
  <Words>1153</Words>
  <Application>Microsoft Office PowerPoint</Application>
  <PresentationFormat>Předvádění na obrazovce (4:3)</PresentationFormat>
  <Paragraphs>195</Paragraphs>
  <Slides>35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7" baseType="lpstr">
      <vt:lpstr>Motiv sady Office</vt:lpstr>
      <vt:lpstr>Rovnice</vt:lpstr>
      <vt:lpstr>Odvození základních hydrologických údajů za referenční období 1981 – 2010</vt:lpstr>
      <vt:lpstr>Prezentace aplikace PowerPoint</vt:lpstr>
      <vt:lpstr>Prezentace aplikace PowerPoint</vt:lpstr>
      <vt:lpstr>Odůvodnění změny referenčního období  (ve vztahu k období 1931 – 1980)</vt:lpstr>
      <vt:lpstr>Dlouhodobá průměrná roční výška srážek (metodický přístup)</vt:lpstr>
      <vt:lpstr>Dlouhodobá průměrná roční výška srážek (umístění srážkoměrných stanic)</vt:lpstr>
      <vt:lpstr>Dlouhodobá průměrná roční výška srážek</vt:lpstr>
      <vt:lpstr>Dlouhodobá průměrná roční výška odtoku (metodický přístup)</vt:lpstr>
      <vt:lpstr>Dlouhodobá průměrná roční výška odtoku (metodický přístup)</vt:lpstr>
      <vt:lpstr>Roční průměrná potenciální evapotranspirace (určená dle Papadakise)</vt:lpstr>
      <vt:lpstr>Index aridity</vt:lpstr>
      <vt:lpstr>Vztah mezi indexem aridity a poměrem roční evapotranspirace a roční srážky</vt:lpstr>
      <vt:lpstr>Dlouhodobá průměrná roční výška odtoku</vt:lpstr>
      <vt:lpstr>M-denní průtoky (QMd) (stručný popis metodického přístupu)</vt:lpstr>
      <vt:lpstr>LN5</vt:lpstr>
      <vt:lpstr>Odchylky MAPE rozdělení LN3 a LN5 od empirické funkce překročení v profilu Podhradí (Dyje)</vt:lpstr>
      <vt:lpstr>Odchylky MAPE rozdělení LN3 a LN5 od empirické funkce překročení v profilu Borovnice (Svratka)</vt:lpstr>
      <vt:lpstr>Schéma výpočetního úseku katastru M-denních průtoků</vt:lpstr>
      <vt:lpstr>Odvození regresních rovnic pro odhad parametrů LN5</vt:lpstr>
      <vt:lpstr>Rozčlenění území ČR do regionů s podobnými litologickými charakteristikami</vt:lpstr>
      <vt:lpstr>Mapa rozložení regresního odhadu  parametru K100%</vt:lpstr>
      <vt:lpstr>Přibližný vztah pro odhad koeficientu korelace řad denních průtoků</vt:lpstr>
      <vt:lpstr>Změna parametrů funkce překročení podél toku</vt:lpstr>
      <vt:lpstr>Skládání časových řad v soutokových uzlech </vt:lpstr>
      <vt:lpstr>Optimalizace parametrů LN5</vt:lpstr>
      <vt:lpstr>Korekce optimalizovaných hodnot vůči empirickým datům </vt:lpstr>
      <vt:lpstr>Problematika antropogenního ovlivnění hydrologického režimu</vt:lpstr>
      <vt:lpstr>Problematika antropogenního ovlivnění hydrologického režimu</vt:lpstr>
      <vt:lpstr>Řešení úseků s nádržemi</vt:lpstr>
      <vt:lpstr>Postup výpočtu korekce k empirickým datům se zahrnutím údajů ovlivnění a obtoků</vt:lpstr>
      <vt:lpstr>Výpočet odovlivněných M-denních průtoků</vt:lpstr>
      <vt:lpstr>Začlenění neúplných řad pozorování  do výpočtu</vt:lpstr>
      <vt:lpstr>Prezentace aplikace PowerPoint</vt:lpstr>
      <vt:lpstr>Problémové okruhy</vt:lpstr>
      <vt:lpstr>Rozdíly v charakteristikách za obě referenční období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Ing. Petr Šercl, Ph.D.</dc:creator>
  <cp:lastModifiedBy>Petr Šercl</cp:lastModifiedBy>
  <cp:revision>241</cp:revision>
  <cp:lastPrinted>2015-06-22T10:49:48Z</cp:lastPrinted>
  <dcterms:created xsi:type="dcterms:W3CDTF">2013-01-30T10:11:43Z</dcterms:created>
  <dcterms:modified xsi:type="dcterms:W3CDTF">2015-10-20T09:17:50Z</dcterms:modified>
</cp:coreProperties>
</file>