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2" r:id="rId2"/>
  </p:sldMasterIdLst>
  <p:notesMasterIdLst>
    <p:notesMasterId r:id="rId102"/>
  </p:notesMasterIdLst>
  <p:handoutMasterIdLst>
    <p:handoutMasterId r:id="rId103"/>
  </p:handoutMasterIdLst>
  <p:sldIdLst>
    <p:sldId id="465" r:id="rId3"/>
    <p:sldId id="458" r:id="rId4"/>
    <p:sldId id="459" r:id="rId5"/>
    <p:sldId id="460" r:id="rId6"/>
    <p:sldId id="461" r:id="rId7"/>
    <p:sldId id="462" r:id="rId8"/>
    <p:sldId id="463" r:id="rId9"/>
    <p:sldId id="464" r:id="rId10"/>
    <p:sldId id="466" r:id="rId11"/>
    <p:sldId id="467" r:id="rId12"/>
    <p:sldId id="256" r:id="rId13"/>
    <p:sldId id="447" r:id="rId14"/>
    <p:sldId id="448" r:id="rId15"/>
    <p:sldId id="449" r:id="rId16"/>
    <p:sldId id="450" r:id="rId17"/>
    <p:sldId id="451" r:id="rId18"/>
    <p:sldId id="452" r:id="rId19"/>
    <p:sldId id="453" r:id="rId20"/>
    <p:sldId id="454" r:id="rId21"/>
    <p:sldId id="456" r:id="rId22"/>
    <p:sldId id="345" r:id="rId23"/>
    <p:sldId id="446" r:id="rId24"/>
    <p:sldId id="346" r:id="rId25"/>
    <p:sldId id="347" r:id="rId26"/>
    <p:sldId id="348" r:id="rId27"/>
    <p:sldId id="350" r:id="rId28"/>
    <p:sldId id="351" r:id="rId29"/>
    <p:sldId id="352" r:id="rId30"/>
    <p:sldId id="353" r:id="rId31"/>
    <p:sldId id="357" r:id="rId32"/>
    <p:sldId id="358" r:id="rId33"/>
    <p:sldId id="354" r:id="rId34"/>
    <p:sldId id="355" r:id="rId35"/>
    <p:sldId id="356" r:id="rId36"/>
    <p:sldId id="457" r:id="rId37"/>
    <p:sldId id="375" r:id="rId38"/>
    <p:sldId id="381" r:id="rId39"/>
    <p:sldId id="377" r:id="rId40"/>
    <p:sldId id="378" r:id="rId41"/>
    <p:sldId id="379" r:id="rId42"/>
    <p:sldId id="382" r:id="rId43"/>
    <p:sldId id="380" r:id="rId44"/>
    <p:sldId id="477" r:id="rId45"/>
    <p:sldId id="386" r:id="rId46"/>
    <p:sldId id="387" r:id="rId47"/>
    <p:sldId id="404" r:id="rId48"/>
    <p:sldId id="407" r:id="rId49"/>
    <p:sldId id="405" r:id="rId50"/>
    <p:sldId id="406" r:id="rId51"/>
    <p:sldId id="409" r:id="rId52"/>
    <p:sldId id="383" r:id="rId53"/>
    <p:sldId id="410" r:id="rId54"/>
    <p:sldId id="411" r:id="rId55"/>
    <p:sldId id="412" r:id="rId56"/>
    <p:sldId id="413" r:id="rId57"/>
    <p:sldId id="414" r:id="rId58"/>
    <p:sldId id="415" r:id="rId59"/>
    <p:sldId id="416" r:id="rId60"/>
    <p:sldId id="418" r:id="rId61"/>
    <p:sldId id="419" r:id="rId62"/>
    <p:sldId id="420" r:id="rId63"/>
    <p:sldId id="421" r:id="rId64"/>
    <p:sldId id="422" r:id="rId65"/>
    <p:sldId id="425" r:id="rId66"/>
    <p:sldId id="423" r:id="rId67"/>
    <p:sldId id="424" r:id="rId68"/>
    <p:sldId id="369" r:id="rId69"/>
    <p:sldId id="426" r:id="rId70"/>
    <p:sldId id="371" r:id="rId71"/>
    <p:sldId id="372" r:id="rId72"/>
    <p:sldId id="373" r:id="rId73"/>
    <p:sldId id="374" r:id="rId74"/>
    <p:sldId id="478" r:id="rId75"/>
    <p:sldId id="427" r:id="rId76"/>
    <p:sldId id="428" r:id="rId77"/>
    <p:sldId id="429" r:id="rId78"/>
    <p:sldId id="430" r:id="rId79"/>
    <p:sldId id="431" r:id="rId80"/>
    <p:sldId id="432" r:id="rId81"/>
    <p:sldId id="433" r:id="rId82"/>
    <p:sldId id="434" r:id="rId83"/>
    <p:sldId id="435" r:id="rId84"/>
    <p:sldId id="469" r:id="rId85"/>
    <p:sldId id="468" r:id="rId86"/>
    <p:sldId id="471" r:id="rId87"/>
    <p:sldId id="472" r:id="rId88"/>
    <p:sldId id="474" r:id="rId89"/>
    <p:sldId id="475" r:id="rId90"/>
    <p:sldId id="476" r:id="rId91"/>
    <p:sldId id="436" r:id="rId92"/>
    <p:sldId id="437" r:id="rId93"/>
    <p:sldId id="438" r:id="rId94"/>
    <p:sldId id="439" r:id="rId95"/>
    <p:sldId id="440" r:id="rId96"/>
    <p:sldId id="441" r:id="rId97"/>
    <p:sldId id="442" r:id="rId98"/>
    <p:sldId id="443" r:id="rId99"/>
    <p:sldId id="444" r:id="rId100"/>
    <p:sldId id="445" r:id="rId101"/>
  </p:sldIdLst>
  <p:sldSz cx="9144000" cy="6858000" type="screen4x3"/>
  <p:notesSz cx="9872663" cy="67976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Střední styl 1 – zvýraznění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větlý styl 2 – zvýraznění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94629" autoAdjust="0"/>
  </p:normalViewPr>
  <p:slideViewPr>
    <p:cSldViewPr>
      <p:cViewPr>
        <p:scale>
          <a:sx n="60" d="100"/>
          <a:sy n="60" d="100"/>
        </p:scale>
        <p:origin x="-1332" y="-6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5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278154" cy="33988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592224" y="0"/>
            <a:ext cx="4278154" cy="339884"/>
          </a:xfrm>
          <a:prstGeom prst="rect">
            <a:avLst/>
          </a:prstGeom>
        </p:spPr>
        <p:txBody>
          <a:bodyPr vert="horz" lIns="91440" tIns="45720" rIns="91440" bIns="45720" rtlCol="0"/>
          <a:lstStyle>
            <a:lvl1pPr algn="r">
              <a:defRPr sz="1200"/>
            </a:lvl1pPr>
          </a:lstStyle>
          <a:p>
            <a:fld id="{6203D9C2-C0E0-47CF-B97D-CFAEAABC522B}" type="datetimeFigureOut">
              <a:rPr lang="cs-CZ" smtClean="0"/>
              <a:pPr/>
              <a:t>27.4.2016</a:t>
            </a:fld>
            <a:endParaRPr lang="cs-CZ"/>
          </a:p>
        </p:txBody>
      </p:sp>
      <p:sp>
        <p:nvSpPr>
          <p:cNvPr id="4" name="Zástupný symbol pro zápatí 3"/>
          <p:cNvSpPr>
            <a:spLocks noGrp="1"/>
          </p:cNvSpPr>
          <p:nvPr>
            <p:ph type="ftr" sz="quarter" idx="2"/>
          </p:nvPr>
        </p:nvSpPr>
        <p:spPr>
          <a:xfrm>
            <a:off x="0" y="6456612"/>
            <a:ext cx="4278154" cy="33988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592224" y="6456612"/>
            <a:ext cx="4278154" cy="339884"/>
          </a:xfrm>
          <a:prstGeom prst="rect">
            <a:avLst/>
          </a:prstGeom>
        </p:spPr>
        <p:txBody>
          <a:bodyPr vert="horz" lIns="91440" tIns="45720" rIns="91440" bIns="45720" rtlCol="0" anchor="b"/>
          <a:lstStyle>
            <a:lvl1pPr algn="r">
              <a:defRPr sz="1200"/>
            </a:lvl1pPr>
          </a:lstStyle>
          <a:p>
            <a:fld id="{DDF3D05E-C341-4788-812F-EC3B71113667}" type="slidenum">
              <a:rPr lang="cs-CZ" smtClean="0"/>
              <a:pPr/>
              <a:t>‹#›</a:t>
            </a:fld>
            <a:endParaRPr lang="cs-CZ"/>
          </a:p>
        </p:txBody>
      </p:sp>
    </p:spTree>
    <p:extLst>
      <p:ext uri="{BB962C8B-B14F-4D97-AF65-F5344CB8AC3E}">
        <p14:creationId xmlns:p14="http://schemas.microsoft.com/office/powerpoint/2010/main" val="2786806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278154" cy="33988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592224" y="0"/>
            <a:ext cx="4278154" cy="339884"/>
          </a:xfrm>
          <a:prstGeom prst="rect">
            <a:avLst/>
          </a:prstGeom>
        </p:spPr>
        <p:txBody>
          <a:bodyPr vert="horz" lIns="91440" tIns="45720" rIns="91440" bIns="45720" rtlCol="0"/>
          <a:lstStyle>
            <a:lvl1pPr algn="r">
              <a:defRPr sz="1200"/>
            </a:lvl1pPr>
          </a:lstStyle>
          <a:p>
            <a:fld id="{D69ADCAF-0D3F-4E38-936B-CA298E0F90F1}" type="datetimeFigureOut">
              <a:rPr lang="cs-CZ" smtClean="0"/>
              <a:pPr/>
              <a:t>27.4.2016</a:t>
            </a:fld>
            <a:endParaRPr lang="cs-CZ"/>
          </a:p>
        </p:txBody>
      </p:sp>
      <p:sp>
        <p:nvSpPr>
          <p:cNvPr id="4" name="Zástupný symbol pro obrázek snímku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87267" y="3228895"/>
            <a:ext cx="7898130" cy="3058954"/>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6456612"/>
            <a:ext cx="4278154" cy="33988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592224" y="6456612"/>
            <a:ext cx="4278154" cy="339884"/>
          </a:xfrm>
          <a:prstGeom prst="rect">
            <a:avLst/>
          </a:prstGeom>
        </p:spPr>
        <p:txBody>
          <a:bodyPr vert="horz" lIns="91440" tIns="45720" rIns="91440" bIns="45720" rtlCol="0" anchor="b"/>
          <a:lstStyle>
            <a:lvl1pPr algn="r">
              <a:defRPr sz="1200"/>
            </a:lvl1pPr>
          </a:lstStyle>
          <a:p>
            <a:fld id="{FDDB5FEF-22CC-4B77-A3F4-C8956B363F05}" type="slidenum">
              <a:rPr lang="cs-CZ" smtClean="0"/>
              <a:pPr/>
              <a:t>‹#›</a:t>
            </a:fld>
            <a:endParaRPr lang="cs-CZ"/>
          </a:p>
        </p:txBody>
      </p:sp>
    </p:spTree>
    <p:extLst>
      <p:ext uri="{BB962C8B-B14F-4D97-AF65-F5344CB8AC3E}">
        <p14:creationId xmlns:p14="http://schemas.microsoft.com/office/powerpoint/2010/main" val="153210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1</a:t>
            </a:fld>
            <a:endParaRPr lang="cs-CZ" dirty="0"/>
          </a:p>
        </p:txBody>
      </p:sp>
    </p:spTree>
    <p:extLst>
      <p:ext uri="{BB962C8B-B14F-4D97-AF65-F5344CB8AC3E}">
        <p14:creationId xmlns:p14="http://schemas.microsoft.com/office/powerpoint/2010/main" val="4189849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27</a:t>
            </a:fld>
            <a:endParaRPr lang="cs-CZ"/>
          </a:p>
        </p:txBody>
      </p:sp>
    </p:spTree>
    <p:extLst>
      <p:ext uri="{BB962C8B-B14F-4D97-AF65-F5344CB8AC3E}">
        <p14:creationId xmlns:p14="http://schemas.microsoft.com/office/powerpoint/2010/main" val="3443589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29</a:t>
            </a:fld>
            <a:endParaRPr lang="cs-CZ"/>
          </a:p>
        </p:txBody>
      </p:sp>
    </p:spTree>
    <p:extLst>
      <p:ext uri="{BB962C8B-B14F-4D97-AF65-F5344CB8AC3E}">
        <p14:creationId xmlns:p14="http://schemas.microsoft.com/office/powerpoint/2010/main" val="1208706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32</a:t>
            </a:fld>
            <a:endParaRPr lang="cs-CZ"/>
          </a:p>
        </p:txBody>
      </p:sp>
    </p:spTree>
    <p:extLst>
      <p:ext uri="{BB962C8B-B14F-4D97-AF65-F5344CB8AC3E}">
        <p14:creationId xmlns:p14="http://schemas.microsoft.com/office/powerpoint/2010/main" val="1532807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33</a:t>
            </a:fld>
            <a:endParaRPr lang="cs-CZ"/>
          </a:p>
        </p:txBody>
      </p:sp>
    </p:spTree>
    <p:extLst>
      <p:ext uri="{BB962C8B-B14F-4D97-AF65-F5344CB8AC3E}">
        <p14:creationId xmlns:p14="http://schemas.microsoft.com/office/powerpoint/2010/main" val="354342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34</a:t>
            </a:fld>
            <a:endParaRPr lang="cs-CZ"/>
          </a:p>
        </p:txBody>
      </p:sp>
    </p:spTree>
    <p:extLst>
      <p:ext uri="{BB962C8B-B14F-4D97-AF65-F5344CB8AC3E}">
        <p14:creationId xmlns:p14="http://schemas.microsoft.com/office/powerpoint/2010/main" val="3543426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44</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44</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45</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45</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46</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46</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47</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47</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48</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48</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11</a:t>
            </a:fld>
            <a:endParaRPr lang="cs-CZ" dirty="0"/>
          </a:p>
        </p:txBody>
      </p:sp>
    </p:spTree>
    <p:extLst>
      <p:ext uri="{BB962C8B-B14F-4D97-AF65-F5344CB8AC3E}">
        <p14:creationId xmlns:p14="http://schemas.microsoft.com/office/powerpoint/2010/main" val="4189849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49</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49</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59</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59</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60</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60</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61</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61</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62</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62</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63</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63</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64</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64</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65</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65</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75</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75</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76</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76</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Výběr ze základních</a:t>
            </a:r>
            <a:r>
              <a:rPr lang="cs-CZ" baseline="0" dirty="0" smtClean="0"/>
              <a:t> podmínek </a:t>
            </a:r>
            <a:endParaRPr lang="cs-CZ" dirty="0"/>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16</a:t>
            </a:fld>
            <a:endParaRPr lang="cs-CZ" dirty="0"/>
          </a:p>
        </p:txBody>
      </p:sp>
    </p:spTree>
    <p:extLst>
      <p:ext uri="{BB962C8B-B14F-4D97-AF65-F5344CB8AC3E}">
        <p14:creationId xmlns:p14="http://schemas.microsoft.com/office/powerpoint/2010/main" val="336526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77</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77</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78</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78</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79</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79</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80</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80</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a:spcBef>
                <a:spcPct val="0"/>
              </a:spcBef>
              <a:buClrTx/>
              <a:buFontTx/>
              <a:buNone/>
            </a:pPr>
            <a:fld id="{5E8257EB-BDE7-4CB1-8CBB-D2DD0FBF6C0F}" type="slidenum">
              <a:rPr lang="cs-CZ" altLang="en-US" smtClean="0">
                <a:latin typeface="Arial" pitchFamily="34" charset="0"/>
                <a:ea typeface="Microsoft YaHei" pitchFamily="34" charset="-122"/>
              </a:rPr>
              <a:pPr>
                <a:spcBef>
                  <a:spcPct val="0"/>
                </a:spcBef>
                <a:buClrTx/>
                <a:buFontTx/>
                <a:buNone/>
              </a:pPr>
              <a:t>81</a:t>
            </a:fld>
            <a:endParaRPr lang="cs-CZ" altLang="en-US" smtClean="0">
              <a:latin typeface="Arial" pitchFamily="34" charset="0"/>
              <a:ea typeface="Microsoft YaHei" pitchFamily="34" charset="-122"/>
            </a:endParaRPr>
          </a:p>
        </p:txBody>
      </p:sp>
      <p:sp>
        <p:nvSpPr>
          <p:cNvPr id="11161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pPr>
              <a:spcBef>
                <a:spcPct val="0"/>
              </a:spcBef>
              <a:buClrTx/>
              <a:buFontTx/>
              <a:buNone/>
            </a:pPr>
            <a:r>
              <a:rPr lang="cs-CZ" altLang="en-US" sz="1100" smtClean="0">
                <a:latin typeface="Arial" pitchFamily="34" charset="0"/>
              </a:rPr>
              <a:t>1. zasedání MV PRV 2014-2020 23. 6. 2015 – bod 4)  Preferenční kritéria pro projektová opatření PRV</a:t>
            </a:r>
          </a:p>
        </p:txBody>
      </p:sp>
      <p:sp>
        <p:nvSpPr>
          <p:cNvPr id="111620" name="Rectangle 1"/>
          <p:cNvSpPr>
            <a:spLocks noGrp="1" noRot="1" noChangeAspect="1" noChangeArrowheads="1" noTextEdit="1"/>
          </p:cNvSpPr>
          <p:nvPr>
            <p:ph type="sldImg"/>
          </p:nvPr>
        </p:nvSpPr>
        <p:spPr>
          <a:xfrm>
            <a:off x="3235325" y="509588"/>
            <a:ext cx="3400425" cy="25511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2"/>
          <p:cNvSpPr>
            <a:spLocks noGrp="1" noChangeArrowheads="1"/>
          </p:cNvSpPr>
          <p:nvPr>
            <p:ph type="body" idx="1"/>
          </p:nvPr>
        </p:nvSpPr>
        <p:spPr>
          <a:xfrm>
            <a:off x="986798" y="3229222"/>
            <a:ext cx="7896721"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11622" name="Text Box 3"/>
          <p:cNvSpPr txBox="1">
            <a:spLocks noChangeArrowheads="1"/>
          </p:cNvSpPr>
          <p:nvPr/>
        </p:nvSpPr>
        <p:spPr bwMode="auto">
          <a:xfrm>
            <a:off x="4614448" y="6309487"/>
            <a:ext cx="4278468"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A2DF58D9-B1CD-4C99-9387-1ACC4DF27A26}" type="slidenum">
              <a:rPr lang="cs-CZ" altLang="en-US">
                <a:latin typeface="Arial" pitchFamily="34" charset="0"/>
              </a:rPr>
              <a:pPr algn="r" eaLnBrk="1" hangingPunct="1">
                <a:spcBef>
                  <a:spcPct val="0"/>
                </a:spcBef>
                <a:buClrTx/>
                <a:buFontTx/>
                <a:buNone/>
              </a:pPr>
              <a:t>81</a:t>
            </a:fld>
            <a:endParaRPr lang="cs-CZ" altLang="en-US">
              <a:latin typeface="Arial" pitchFamily="34" charset="0"/>
            </a:endParaRPr>
          </a:p>
        </p:txBody>
      </p:sp>
      <p:sp>
        <p:nvSpPr>
          <p:cNvPr id="111623" name="Text Box 4"/>
          <p:cNvSpPr txBox="1">
            <a:spLocks noChangeArrowheads="1"/>
          </p:cNvSpPr>
          <p:nvPr/>
        </p:nvSpPr>
        <p:spPr bwMode="auto">
          <a:xfrm>
            <a:off x="5589499" y="0"/>
            <a:ext cx="4278466"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cs-CZ" altLang="cs-CZ"/>
          </a:p>
        </p:txBody>
      </p:sp>
      <p:sp>
        <p:nvSpPr>
          <p:cNvPr id="111624" name="Text Box 5"/>
          <p:cNvSpPr txBox="1">
            <a:spLocks noChangeArrowheads="1"/>
          </p:cNvSpPr>
          <p:nvPr/>
        </p:nvSpPr>
        <p:spPr bwMode="auto">
          <a:xfrm>
            <a:off x="1205303" y="193536"/>
            <a:ext cx="7896720" cy="34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83</a:t>
            </a:fld>
            <a:endParaRPr lang="cs-CZ"/>
          </a:p>
        </p:txBody>
      </p:sp>
    </p:spTree>
    <p:extLst>
      <p:ext uri="{BB962C8B-B14F-4D97-AF65-F5344CB8AC3E}">
        <p14:creationId xmlns:p14="http://schemas.microsoft.com/office/powerpoint/2010/main" val="4189849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88</a:t>
            </a:fld>
            <a:endParaRPr lang="cs-CZ"/>
          </a:p>
        </p:txBody>
      </p:sp>
    </p:spTree>
    <p:extLst>
      <p:ext uri="{BB962C8B-B14F-4D97-AF65-F5344CB8AC3E}">
        <p14:creationId xmlns:p14="http://schemas.microsoft.com/office/powerpoint/2010/main" val="1532807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5pPr>
            <a:lvl6pPr marL="2537734"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6pPr>
            <a:lvl7pPr marL="2999141"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7pPr>
            <a:lvl8pPr marL="3460547"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8pPr>
            <a:lvl9pPr marL="3921953"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9pPr>
          </a:lstStyle>
          <a:p>
            <a:pPr>
              <a:spcBef>
                <a:spcPct val="0"/>
              </a:spcBef>
              <a:buClrTx/>
              <a:buFontTx/>
              <a:buNone/>
            </a:pPr>
            <a:fld id="{943EEF05-30A9-4536-AEA7-3A240CED8EC0}" type="slidenum">
              <a:rPr lang="cs-CZ" altLang="en-US" smtClean="0">
                <a:latin typeface="Arial" pitchFamily="34" charset="0"/>
                <a:ea typeface="Microsoft YaHei" pitchFamily="34" charset="-122"/>
              </a:rPr>
              <a:pPr>
                <a:spcBef>
                  <a:spcPct val="0"/>
                </a:spcBef>
                <a:buClrTx/>
                <a:buFontTx/>
                <a:buNone/>
              </a:pPr>
              <a:t>96</a:t>
            </a:fld>
            <a:endParaRPr lang="cs-CZ" altLang="en-US" smtClean="0">
              <a:latin typeface="Arial" pitchFamily="34" charset="0"/>
              <a:ea typeface="Microsoft YaHei" pitchFamily="34" charset="-122"/>
            </a:endParaRPr>
          </a:p>
        </p:txBody>
      </p:sp>
      <p:sp>
        <p:nvSpPr>
          <p:cNvPr id="159747"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5pPr>
            <a:lvl6pPr marL="2537734"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6pPr>
            <a:lvl7pPr marL="2999141"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7pPr>
            <a:lvl8pPr marL="3460547"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8pPr>
            <a:lvl9pPr marL="3921953"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9pPr>
          </a:lstStyle>
          <a:p>
            <a:pPr>
              <a:spcBef>
                <a:spcPct val="0"/>
              </a:spcBef>
              <a:buClrTx/>
              <a:buFontTx/>
              <a:buNone/>
            </a:pPr>
            <a:r>
              <a:rPr lang="cs-CZ" altLang="en-US" sz="1100">
                <a:latin typeface="Arial" pitchFamily="34" charset="0"/>
              </a:rPr>
              <a:t>1. zasedání MV PRV 2014-2020 23. 6. 2015 – bod 4)  Preferenční kritéria pro projektová opatření PRV</a:t>
            </a:r>
          </a:p>
        </p:txBody>
      </p:sp>
      <p:sp>
        <p:nvSpPr>
          <p:cNvPr id="159748" name="Rectangle 1"/>
          <p:cNvSpPr>
            <a:spLocks noGrp="1" noRot="1" noChangeAspect="1" noChangeArrowheads="1" noTextEdit="1"/>
          </p:cNvSpPr>
          <p:nvPr>
            <p:ph type="sldImg"/>
          </p:nvPr>
        </p:nvSpPr>
        <p:spPr>
          <a:xfrm>
            <a:off x="3235325" y="509588"/>
            <a:ext cx="3400425" cy="25495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9" name="Rectangle 2"/>
          <p:cNvSpPr>
            <a:spLocks noGrp="1" noChangeArrowheads="1"/>
          </p:cNvSpPr>
          <p:nvPr>
            <p:ph type="body" idx="1"/>
          </p:nvPr>
        </p:nvSpPr>
        <p:spPr>
          <a:xfrm>
            <a:off x="986796" y="3229222"/>
            <a:ext cx="7896722"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59750" name="Text Box 3"/>
          <p:cNvSpPr txBox="1">
            <a:spLocks noChangeArrowheads="1"/>
          </p:cNvSpPr>
          <p:nvPr/>
        </p:nvSpPr>
        <p:spPr bwMode="auto">
          <a:xfrm>
            <a:off x="4614449" y="6309487"/>
            <a:ext cx="4278469" cy="340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645" tIns="46141" rIns="92645" bIns="46141"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C729EE70-0797-4C8A-8155-E954907C8BA4}" type="slidenum">
              <a:rPr lang="cs-CZ" altLang="en-US">
                <a:latin typeface="Arial" pitchFamily="34" charset="0"/>
              </a:rPr>
              <a:pPr algn="r" eaLnBrk="1" hangingPunct="1">
                <a:spcBef>
                  <a:spcPct val="0"/>
                </a:spcBef>
                <a:buClrTx/>
                <a:buFontTx/>
                <a:buNone/>
              </a:pPr>
              <a:t>96</a:t>
            </a:fld>
            <a:endParaRPr lang="cs-CZ" altLang="en-US">
              <a:latin typeface="Arial" pitchFamily="34" charset="0"/>
            </a:endParaRPr>
          </a:p>
        </p:txBody>
      </p:sp>
      <p:sp>
        <p:nvSpPr>
          <p:cNvPr id="159751" name="Text Box 4"/>
          <p:cNvSpPr txBox="1">
            <a:spLocks noChangeArrowheads="1"/>
          </p:cNvSpPr>
          <p:nvPr/>
        </p:nvSpPr>
        <p:spPr bwMode="auto">
          <a:xfrm>
            <a:off x="5589500" y="2"/>
            <a:ext cx="4278466" cy="340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81" tIns="46141" rIns="92281" bIns="46141" anchor="ctr"/>
          <a:lstStyle/>
          <a:p>
            <a:pPr eaLnBrk="1" hangingPunct="1">
              <a:buClr>
                <a:srgbClr val="000000"/>
              </a:buClr>
              <a:buSzPct val="100000"/>
              <a:buFont typeface="Times New Roman" pitchFamily="18" charset="0"/>
              <a:buNone/>
            </a:pPr>
            <a:endParaRPr lang="cs-CZ" altLang="cs-CZ"/>
          </a:p>
        </p:txBody>
      </p:sp>
      <p:sp>
        <p:nvSpPr>
          <p:cNvPr id="159752" name="Text Box 5"/>
          <p:cNvSpPr txBox="1">
            <a:spLocks noChangeArrowheads="1"/>
          </p:cNvSpPr>
          <p:nvPr/>
        </p:nvSpPr>
        <p:spPr bwMode="auto">
          <a:xfrm>
            <a:off x="1205303" y="193537"/>
            <a:ext cx="7896719" cy="340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645" tIns="46141" rIns="92645" bIns="46141"/>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5pPr>
            <a:lvl6pPr marL="2537734"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6pPr>
            <a:lvl7pPr marL="2999141"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7pPr>
            <a:lvl8pPr marL="3460547"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8pPr>
            <a:lvl9pPr marL="3921953"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9pPr>
          </a:lstStyle>
          <a:p>
            <a:pPr>
              <a:spcBef>
                <a:spcPct val="0"/>
              </a:spcBef>
              <a:buClrTx/>
              <a:buFontTx/>
              <a:buNone/>
            </a:pPr>
            <a:fld id="{F01D6143-A4F9-4724-BD26-29A5BD3B4AFB}" type="slidenum">
              <a:rPr lang="cs-CZ" altLang="en-US" smtClean="0">
                <a:latin typeface="Arial" pitchFamily="34" charset="0"/>
                <a:ea typeface="Microsoft YaHei" pitchFamily="34" charset="-122"/>
              </a:rPr>
              <a:pPr>
                <a:spcBef>
                  <a:spcPct val="0"/>
                </a:spcBef>
                <a:buClrTx/>
                <a:buFontTx/>
                <a:buNone/>
              </a:pPr>
              <a:t>97</a:t>
            </a:fld>
            <a:endParaRPr lang="cs-CZ" altLang="en-US" smtClean="0">
              <a:latin typeface="Arial" pitchFamily="34" charset="0"/>
              <a:ea typeface="Microsoft YaHei" pitchFamily="34" charset="-122"/>
            </a:endParaRPr>
          </a:p>
        </p:txBody>
      </p:sp>
      <p:sp>
        <p:nvSpPr>
          <p:cNvPr id="167939"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5pPr>
            <a:lvl6pPr marL="2537734"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6pPr>
            <a:lvl7pPr marL="2999141"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7pPr>
            <a:lvl8pPr marL="3460547"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8pPr>
            <a:lvl9pPr marL="3921953"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9pPr>
          </a:lstStyle>
          <a:p>
            <a:pPr>
              <a:spcBef>
                <a:spcPct val="0"/>
              </a:spcBef>
              <a:buClrTx/>
              <a:buFontTx/>
              <a:buNone/>
            </a:pPr>
            <a:r>
              <a:rPr lang="cs-CZ" altLang="en-US" sz="1100">
                <a:latin typeface="Arial" pitchFamily="34" charset="0"/>
              </a:rPr>
              <a:t>1. zasedání MV PRV 2014-2020 23. 6. 2015 – bod 4)  Preferenční kritéria pro projektová opatření PRV</a:t>
            </a:r>
          </a:p>
        </p:txBody>
      </p:sp>
      <p:sp>
        <p:nvSpPr>
          <p:cNvPr id="167940" name="Rectangle 1"/>
          <p:cNvSpPr>
            <a:spLocks noGrp="1" noRot="1" noChangeAspect="1" noChangeArrowheads="1" noTextEdit="1"/>
          </p:cNvSpPr>
          <p:nvPr>
            <p:ph type="sldImg"/>
          </p:nvPr>
        </p:nvSpPr>
        <p:spPr>
          <a:xfrm>
            <a:off x="3235325" y="509588"/>
            <a:ext cx="3400425" cy="25495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41" name="Rectangle 2"/>
          <p:cNvSpPr>
            <a:spLocks noGrp="1" noChangeArrowheads="1"/>
          </p:cNvSpPr>
          <p:nvPr>
            <p:ph type="body" idx="1"/>
          </p:nvPr>
        </p:nvSpPr>
        <p:spPr>
          <a:xfrm>
            <a:off x="986796" y="3229222"/>
            <a:ext cx="7896722"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67942" name="Text Box 3"/>
          <p:cNvSpPr txBox="1">
            <a:spLocks noChangeArrowheads="1"/>
          </p:cNvSpPr>
          <p:nvPr/>
        </p:nvSpPr>
        <p:spPr bwMode="auto">
          <a:xfrm>
            <a:off x="4614449" y="6309487"/>
            <a:ext cx="4278469" cy="340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645" tIns="46141" rIns="92645" bIns="46141"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C4C106FE-B4E3-47B3-80FC-24A0DE249158}" type="slidenum">
              <a:rPr lang="cs-CZ" altLang="en-US">
                <a:latin typeface="Arial" pitchFamily="34" charset="0"/>
              </a:rPr>
              <a:pPr algn="r" eaLnBrk="1" hangingPunct="1">
                <a:spcBef>
                  <a:spcPct val="0"/>
                </a:spcBef>
                <a:buClrTx/>
                <a:buFontTx/>
                <a:buNone/>
              </a:pPr>
              <a:t>97</a:t>
            </a:fld>
            <a:endParaRPr lang="cs-CZ" altLang="en-US">
              <a:latin typeface="Arial" pitchFamily="34" charset="0"/>
            </a:endParaRPr>
          </a:p>
        </p:txBody>
      </p:sp>
      <p:sp>
        <p:nvSpPr>
          <p:cNvPr id="167943" name="Text Box 4"/>
          <p:cNvSpPr txBox="1">
            <a:spLocks noChangeArrowheads="1"/>
          </p:cNvSpPr>
          <p:nvPr/>
        </p:nvSpPr>
        <p:spPr bwMode="auto">
          <a:xfrm>
            <a:off x="5589500" y="2"/>
            <a:ext cx="4278466" cy="340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81" tIns="46141" rIns="92281" bIns="46141" anchor="ctr"/>
          <a:lstStyle/>
          <a:p>
            <a:pPr eaLnBrk="1" hangingPunct="1">
              <a:buClr>
                <a:srgbClr val="000000"/>
              </a:buClr>
              <a:buSzPct val="100000"/>
              <a:buFont typeface="Times New Roman" pitchFamily="18" charset="0"/>
              <a:buNone/>
            </a:pPr>
            <a:endParaRPr lang="cs-CZ" altLang="cs-CZ"/>
          </a:p>
        </p:txBody>
      </p:sp>
      <p:sp>
        <p:nvSpPr>
          <p:cNvPr id="167944" name="Text Box 5"/>
          <p:cNvSpPr txBox="1">
            <a:spLocks noChangeArrowheads="1"/>
          </p:cNvSpPr>
          <p:nvPr/>
        </p:nvSpPr>
        <p:spPr bwMode="auto">
          <a:xfrm>
            <a:off x="1205303" y="193537"/>
            <a:ext cx="7896719" cy="340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645" tIns="46141" rIns="92645" bIns="46141"/>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5pPr>
            <a:lvl6pPr marL="2537734"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6pPr>
            <a:lvl7pPr marL="2999141"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7pPr>
            <a:lvl8pPr marL="3460547"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8pPr>
            <a:lvl9pPr marL="3921953"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Lst>
              <a:defRPr sz="1200">
                <a:solidFill>
                  <a:srgbClr val="000000"/>
                </a:solidFill>
                <a:latin typeface="Times New Roman" pitchFamily="18" charset="0"/>
              </a:defRPr>
            </a:lvl9pPr>
          </a:lstStyle>
          <a:p>
            <a:pPr>
              <a:spcBef>
                <a:spcPct val="0"/>
              </a:spcBef>
              <a:buClrTx/>
              <a:buFontTx/>
              <a:buNone/>
            </a:pPr>
            <a:fld id="{769BC13C-D70B-408B-B5B5-1E60312C107A}" type="slidenum">
              <a:rPr lang="cs-CZ" altLang="en-US" smtClean="0">
                <a:latin typeface="Arial" pitchFamily="34" charset="0"/>
                <a:ea typeface="Microsoft YaHei" pitchFamily="34" charset="-122"/>
              </a:rPr>
              <a:pPr>
                <a:spcBef>
                  <a:spcPct val="0"/>
                </a:spcBef>
                <a:buClrTx/>
                <a:buFontTx/>
                <a:buNone/>
              </a:pPr>
              <a:t>98</a:t>
            </a:fld>
            <a:endParaRPr lang="cs-CZ" altLang="en-US" smtClean="0">
              <a:latin typeface="Arial" pitchFamily="34" charset="0"/>
              <a:ea typeface="Microsoft YaHei" pitchFamily="34" charset="-122"/>
            </a:endParaRPr>
          </a:p>
        </p:txBody>
      </p:sp>
      <p:sp>
        <p:nvSpPr>
          <p:cNvPr id="169987" name="Rectangle 7"/>
          <p:cNvSpPr>
            <a:spLocks noGrp="1" noChangeArrowheads="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5pPr>
            <a:lvl6pPr marL="2537734"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6pPr>
            <a:lvl7pPr marL="2999141"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7pPr>
            <a:lvl8pPr marL="3460547"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8pPr>
            <a:lvl9pPr marL="3921953" indent="-230703" defTabSz="453396" eaLnBrk="0" fontAlgn="base" hangingPunct="0">
              <a:spcBef>
                <a:spcPct val="30000"/>
              </a:spcBef>
              <a:spcAft>
                <a:spcPct val="0"/>
              </a:spcAft>
              <a:buClr>
                <a:srgbClr val="000000"/>
              </a:buClr>
              <a:buSzPct val="100000"/>
              <a:buFont typeface="Times New Roman" pitchFamily="18" charset="0"/>
              <a:tabLst>
                <a:tab pos="730560" algn="l"/>
                <a:tab pos="1461120" algn="l"/>
                <a:tab pos="2191680" algn="l"/>
                <a:tab pos="2922240" algn="l"/>
                <a:tab pos="3652799" algn="l"/>
                <a:tab pos="4383359" algn="l"/>
                <a:tab pos="5113919" algn="l"/>
                <a:tab pos="5844479" algn="l"/>
              </a:tabLst>
              <a:defRPr sz="1200">
                <a:solidFill>
                  <a:srgbClr val="000000"/>
                </a:solidFill>
                <a:latin typeface="Times New Roman" pitchFamily="18" charset="0"/>
              </a:defRPr>
            </a:lvl9pPr>
          </a:lstStyle>
          <a:p>
            <a:pPr>
              <a:spcBef>
                <a:spcPct val="0"/>
              </a:spcBef>
              <a:buClrTx/>
              <a:buFontTx/>
              <a:buNone/>
            </a:pPr>
            <a:r>
              <a:rPr lang="cs-CZ" altLang="en-US" sz="1100">
                <a:latin typeface="Arial" pitchFamily="34" charset="0"/>
              </a:rPr>
              <a:t>1. zasedání MV PRV 2014-2020 23. 6. 2015 – bod 4)  Preferenční kritéria pro projektová opatření PRV</a:t>
            </a:r>
          </a:p>
        </p:txBody>
      </p:sp>
      <p:sp>
        <p:nvSpPr>
          <p:cNvPr id="169988" name="Rectangle 1"/>
          <p:cNvSpPr>
            <a:spLocks noGrp="1" noRot="1" noChangeAspect="1" noChangeArrowheads="1" noTextEdit="1"/>
          </p:cNvSpPr>
          <p:nvPr>
            <p:ph type="sldImg"/>
          </p:nvPr>
        </p:nvSpPr>
        <p:spPr>
          <a:xfrm>
            <a:off x="3235325" y="509588"/>
            <a:ext cx="3400425" cy="25495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9989" name="Rectangle 2"/>
          <p:cNvSpPr>
            <a:spLocks noGrp="1" noChangeArrowheads="1"/>
          </p:cNvSpPr>
          <p:nvPr>
            <p:ph type="body" idx="1"/>
          </p:nvPr>
        </p:nvSpPr>
        <p:spPr>
          <a:xfrm>
            <a:off x="986796" y="3229222"/>
            <a:ext cx="7896722" cy="305960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169990" name="Text Box 3"/>
          <p:cNvSpPr txBox="1">
            <a:spLocks noChangeArrowheads="1"/>
          </p:cNvSpPr>
          <p:nvPr/>
        </p:nvSpPr>
        <p:spPr bwMode="auto">
          <a:xfrm>
            <a:off x="4614449" y="6309487"/>
            <a:ext cx="4278469" cy="340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645" tIns="46141" rIns="92645" bIns="46141"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D1663D8F-8D48-40CB-B56F-46B8A3B7F4E5}" type="slidenum">
              <a:rPr lang="cs-CZ" altLang="en-US">
                <a:latin typeface="Arial" pitchFamily="34" charset="0"/>
              </a:rPr>
              <a:pPr algn="r" eaLnBrk="1" hangingPunct="1">
                <a:spcBef>
                  <a:spcPct val="0"/>
                </a:spcBef>
                <a:buClrTx/>
                <a:buFontTx/>
                <a:buNone/>
              </a:pPr>
              <a:t>98</a:t>
            </a:fld>
            <a:endParaRPr lang="cs-CZ" altLang="en-US">
              <a:latin typeface="Arial" pitchFamily="34" charset="0"/>
            </a:endParaRPr>
          </a:p>
        </p:txBody>
      </p:sp>
      <p:sp>
        <p:nvSpPr>
          <p:cNvPr id="169991" name="Text Box 4"/>
          <p:cNvSpPr txBox="1">
            <a:spLocks noChangeArrowheads="1"/>
          </p:cNvSpPr>
          <p:nvPr/>
        </p:nvSpPr>
        <p:spPr bwMode="auto">
          <a:xfrm>
            <a:off x="5589500" y="2"/>
            <a:ext cx="4278466" cy="340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81" tIns="46141" rIns="92281" bIns="46141" anchor="ctr"/>
          <a:lstStyle/>
          <a:p>
            <a:pPr eaLnBrk="1" hangingPunct="1">
              <a:buClr>
                <a:srgbClr val="000000"/>
              </a:buClr>
              <a:buSzPct val="100000"/>
              <a:buFont typeface="Times New Roman" pitchFamily="18" charset="0"/>
              <a:buNone/>
            </a:pPr>
            <a:endParaRPr lang="cs-CZ" altLang="cs-CZ"/>
          </a:p>
        </p:txBody>
      </p:sp>
      <p:sp>
        <p:nvSpPr>
          <p:cNvPr id="169992" name="Text Box 5"/>
          <p:cNvSpPr txBox="1">
            <a:spLocks noChangeArrowheads="1"/>
          </p:cNvSpPr>
          <p:nvPr/>
        </p:nvSpPr>
        <p:spPr bwMode="auto">
          <a:xfrm>
            <a:off x="1205303" y="193537"/>
            <a:ext cx="7896719" cy="340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645" tIns="46141" rIns="92645" bIns="46141"/>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r>
              <a:rPr lang="cs-CZ" altLang="en-US" sz="1100">
                <a:latin typeface="Arial" pitchFamily="34" charset="0"/>
                <a:cs typeface="Arial" pitchFamily="34" charset="0"/>
              </a:rPr>
              <a:t>17. zasedání MV PRV 18. 11. 2014 – bod 2)  Aktuální stav implementace PRV</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Výběr ze základních</a:t>
            </a:r>
            <a:r>
              <a:rPr lang="cs-CZ" baseline="0" dirty="0" smtClean="0"/>
              <a:t> podmínek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17</a:t>
            </a:fld>
            <a:endParaRPr lang="cs-CZ" dirty="0"/>
          </a:p>
        </p:txBody>
      </p:sp>
    </p:spTree>
    <p:extLst>
      <p:ext uri="{BB962C8B-B14F-4D97-AF65-F5344CB8AC3E}">
        <p14:creationId xmlns:p14="http://schemas.microsoft.com/office/powerpoint/2010/main" val="37326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Tyto</a:t>
            </a:r>
            <a:r>
              <a:rPr lang="cs-CZ" baseline="0" dirty="0" smtClean="0"/>
              <a:t> podmínky se týkají pouze akcí zaměřených na lesnictví a vychází z </a:t>
            </a:r>
            <a:r>
              <a:rPr lang="cs-CZ" baseline="0" dirty="0" err="1" smtClean="0"/>
              <a:t>ABERu</a:t>
            </a:r>
            <a:r>
              <a:rPr lang="cs-CZ" baseline="0" dirty="0" smtClean="0"/>
              <a:t>. </a:t>
            </a:r>
            <a:endParaRPr lang="cs-CZ" dirty="0"/>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18</a:t>
            </a:fld>
            <a:endParaRPr lang="cs-CZ"/>
          </a:p>
        </p:txBody>
      </p:sp>
    </p:spTree>
    <p:extLst>
      <p:ext uri="{BB962C8B-B14F-4D97-AF65-F5344CB8AC3E}">
        <p14:creationId xmlns:p14="http://schemas.microsoft.com/office/powerpoint/2010/main" val="14981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19</a:t>
            </a:fld>
            <a:endParaRPr lang="cs-CZ"/>
          </a:p>
        </p:txBody>
      </p:sp>
    </p:spTree>
    <p:extLst>
      <p:ext uri="{BB962C8B-B14F-4D97-AF65-F5344CB8AC3E}">
        <p14:creationId xmlns:p14="http://schemas.microsoft.com/office/powerpoint/2010/main" val="1532807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20</a:t>
            </a:fld>
            <a:endParaRPr lang="cs-CZ"/>
          </a:p>
        </p:txBody>
      </p:sp>
    </p:spTree>
    <p:extLst>
      <p:ext uri="{BB962C8B-B14F-4D97-AF65-F5344CB8AC3E}">
        <p14:creationId xmlns:p14="http://schemas.microsoft.com/office/powerpoint/2010/main" val="153280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22</a:t>
            </a:fld>
            <a:endParaRPr lang="cs-CZ"/>
          </a:p>
        </p:txBody>
      </p:sp>
    </p:spTree>
    <p:extLst>
      <p:ext uri="{BB962C8B-B14F-4D97-AF65-F5344CB8AC3E}">
        <p14:creationId xmlns:p14="http://schemas.microsoft.com/office/powerpoint/2010/main" val="4189849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23</a:t>
            </a:fld>
            <a:endParaRPr lang="cs-CZ"/>
          </a:p>
        </p:txBody>
      </p:sp>
    </p:spTree>
    <p:extLst>
      <p:ext uri="{BB962C8B-B14F-4D97-AF65-F5344CB8AC3E}">
        <p14:creationId xmlns:p14="http://schemas.microsoft.com/office/powerpoint/2010/main" val="40573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normAutofit/>
          </a:bodyPr>
          <a:lstStyle>
            <a:lvl1pPr algn="ctr">
              <a:defRPr sz="4000"/>
            </a:lvl1pPr>
          </a:lstStyle>
          <a:p>
            <a:r>
              <a:rPr lang="cs-CZ" smtClean="0"/>
              <a:t>Klepnutím lze upravit styl předlohy nadpisů.</a:t>
            </a:r>
            <a:endParaRPr lang="cs-CZ" dirty="0"/>
          </a:p>
        </p:txBody>
      </p:sp>
      <p:sp>
        <p:nvSpPr>
          <p:cNvPr id="3" name="Podnadpis 2"/>
          <p:cNvSpPr>
            <a:spLocks noGrp="1"/>
          </p:cNvSpPr>
          <p:nvPr>
            <p:ph type="subTitle" idx="1"/>
          </p:nvPr>
        </p:nvSpPr>
        <p:spPr>
          <a:xfrm>
            <a:off x="1371600" y="3886200"/>
            <a:ext cx="6400800"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dirty="0"/>
          </a:p>
        </p:txBody>
      </p:sp>
      <p:sp>
        <p:nvSpPr>
          <p:cNvPr id="4" name="Zástupný symbol pro datum 3"/>
          <p:cNvSpPr>
            <a:spLocks noGrp="1"/>
          </p:cNvSpPr>
          <p:nvPr>
            <p:ph type="dt" sz="half" idx="10"/>
          </p:nvPr>
        </p:nvSpPr>
        <p:spPr/>
        <p:txBody>
          <a:bodyPr/>
          <a:lstStyle/>
          <a:p>
            <a:fld id="{DBE867DD-55C7-45E6-B42D-3875E50F70CC}" type="datetimeFigureOut">
              <a:rPr lang="cs-CZ" smtClean="0"/>
              <a:pPr/>
              <a:t>27.4.2016</a:t>
            </a:fld>
            <a:endParaRPr lang="cs-CZ"/>
          </a:p>
        </p:txBody>
      </p:sp>
      <p:sp>
        <p:nvSpPr>
          <p:cNvPr id="6" name="Zástupný symbol pro číslo snímku 5"/>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f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7" name="Zástupný symbol pro text 6"/>
          <p:cNvSpPr>
            <a:spLocks noGrp="1"/>
          </p:cNvSpPr>
          <p:nvPr>
            <p:ph type="body" sz="quarter" idx="13"/>
          </p:nvPr>
        </p:nvSpPr>
        <p:spPr>
          <a:xfrm>
            <a:off x="468313" y="1556792"/>
            <a:ext cx="8207375" cy="432048"/>
          </a:xfrm>
        </p:spPr>
        <p:txBody>
          <a:bodyPr>
            <a:normAutofit/>
          </a:bodyPr>
          <a:lstStyle>
            <a:lvl1pPr>
              <a:buNone/>
              <a:defRPr sz="2400">
                <a:solidFill>
                  <a:schemeClr val="tx1">
                    <a:lumMod val="50000"/>
                    <a:lumOff val="50000"/>
                  </a:schemeClr>
                </a:solidFill>
              </a:defRPr>
            </a:lvl1pPr>
          </a:lstStyle>
          <a:p>
            <a:pPr lvl="0"/>
            <a:r>
              <a:rPr lang="cs-CZ" smtClean="0"/>
              <a:t>Klepnutím lze upravit styly předlohy textu.</a:t>
            </a:r>
          </a:p>
        </p:txBody>
      </p:sp>
      <p:sp>
        <p:nvSpPr>
          <p:cNvPr id="9" name="Zástupný symbol pro text 8"/>
          <p:cNvSpPr>
            <a:spLocks noGrp="1"/>
          </p:cNvSpPr>
          <p:nvPr>
            <p:ph type="body" sz="quarter" idx="14"/>
          </p:nvPr>
        </p:nvSpPr>
        <p:spPr>
          <a:xfrm>
            <a:off x="467544" y="5013177"/>
            <a:ext cx="8207375" cy="1080120"/>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2" name="Zástupný symbol pro graf 11"/>
          <p:cNvSpPr>
            <a:spLocks noGrp="1"/>
          </p:cNvSpPr>
          <p:nvPr>
            <p:ph type="chart" sz="quarter" idx="15"/>
          </p:nvPr>
        </p:nvSpPr>
        <p:spPr>
          <a:xfrm>
            <a:off x="468313" y="2132856"/>
            <a:ext cx="8207375" cy="2736304"/>
          </a:xfrm>
        </p:spPr>
        <p:txBody>
          <a:bodyPr/>
          <a:lstStyle/>
          <a:p>
            <a:r>
              <a:rPr lang="cs-CZ" smtClean="0"/>
              <a:t>Klepnutím na ikonu přidáte graf.</a:t>
            </a:r>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f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9" name="Zástupný symbol pro text 8"/>
          <p:cNvSpPr>
            <a:spLocks noGrp="1"/>
          </p:cNvSpPr>
          <p:nvPr>
            <p:ph type="body" sz="quarter" idx="14"/>
          </p:nvPr>
        </p:nvSpPr>
        <p:spPr>
          <a:xfrm>
            <a:off x="467544" y="4797152"/>
            <a:ext cx="8207375" cy="1296145"/>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2" name="Zástupný symbol pro graf 11"/>
          <p:cNvSpPr>
            <a:spLocks noGrp="1"/>
          </p:cNvSpPr>
          <p:nvPr>
            <p:ph type="chart" sz="quarter" idx="15"/>
          </p:nvPr>
        </p:nvSpPr>
        <p:spPr>
          <a:xfrm>
            <a:off x="468313" y="1556792"/>
            <a:ext cx="8207375" cy="3096344"/>
          </a:xfrm>
        </p:spPr>
        <p:txBody>
          <a:bodyPr/>
          <a:lstStyle/>
          <a:p>
            <a:r>
              <a:rPr lang="cs-CZ" smtClean="0"/>
              <a:t>Klepnutím na ikonu přidáte graf.</a:t>
            </a:r>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ulka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7" name="Zástupný symbol pro text 6"/>
          <p:cNvSpPr>
            <a:spLocks noGrp="1"/>
          </p:cNvSpPr>
          <p:nvPr>
            <p:ph type="body" sz="quarter" idx="13"/>
          </p:nvPr>
        </p:nvSpPr>
        <p:spPr>
          <a:xfrm>
            <a:off x="467544" y="1556792"/>
            <a:ext cx="8207375" cy="432519"/>
          </a:xfrm>
        </p:spPr>
        <p:txBody>
          <a:bodyPr>
            <a:normAutofit/>
          </a:bodyPr>
          <a:lstStyle>
            <a:lvl1pPr>
              <a:buNone/>
              <a:defRPr sz="2400">
                <a:solidFill>
                  <a:schemeClr val="tx1">
                    <a:lumMod val="50000"/>
                    <a:lumOff val="50000"/>
                  </a:schemeClr>
                </a:solidFill>
              </a:defRPr>
            </a:lvl1pPr>
          </a:lstStyle>
          <a:p>
            <a:pPr lvl="0"/>
            <a:r>
              <a:rPr lang="cs-CZ" smtClean="0"/>
              <a:t>Klepnutím lze upravit styly předlohy textu.</a:t>
            </a:r>
          </a:p>
        </p:txBody>
      </p:sp>
      <p:sp>
        <p:nvSpPr>
          <p:cNvPr id="9" name="Zástupný symbol pro text 8"/>
          <p:cNvSpPr>
            <a:spLocks noGrp="1"/>
          </p:cNvSpPr>
          <p:nvPr>
            <p:ph type="body" sz="quarter" idx="14"/>
          </p:nvPr>
        </p:nvSpPr>
        <p:spPr>
          <a:xfrm>
            <a:off x="467544" y="5013177"/>
            <a:ext cx="8207375" cy="1080120"/>
          </a:xfrm>
        </p:spPr>
        <p:txBody>
          <a:bodyPr/>
          <a:lstStyle>
            <a:lvl1pPr>
              <a:buClr>
                <a:srgbClr val="B2BC00"/>
              </a:buClr>
              <a:buSzPct val="150000"/>
              <a:defRPr/>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1" name="Zástupný symbol pro tabulku 10"/>
          <p:cNvSpPr>
            <a:spLocks noGrp="1"/>
          </p:cNvSpPr>
          <p:nvPr>
            <p:ph type="tbl" sz="quarter" idx="15"/>
          </p:nvPr>
        </p:nvSpPr>
        <p:spPr>
          <a:xfrm>
            <a:off x="468313" y="2132856"/>
            <a:ext cx="8207375" cy="2736304"/>
          </a:xfrm>
        </p:spPr>
        <p:txBody>
          <a:bodyPr/>
          <a:lstStyle/>
          <a:p>
            <a:r>
              <a:rPr lang="cs-CZ" smtClean="0"/>
              <a:t>Klepnutím na ikonu přidáte tabulku.</a:t>
            </a:r>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ulka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9" name="Zástupný symbol pro text 8"/>
          <p:cNvSpPr>
            <a:spLocks noGrp="1"/>
          </p:cNvSpPr>
          <p:nvPr>
            <p:ph type="body" sz="quarter" idx="14"/>
          </p:nvPr>
        </p:nvSpPr>
        <p:spPr>
          <a:xfrm>
            <a:off x="467544" y="5013177"/>
            <a:ext cx="8207375" cy="1080120"/>
          </a:xfrm>
        </p:spPr>
        <p:txBody>
          <a:bodyPr/>
          <a:lstStyle>
            <a:lvl1pPr>
              <a:buClr>
                <a:srgbClr val="B2BC00"/>
              </a:buClr>
              <a:buSzPct val="150000"/>
              <a:defRPr/>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1" name="Zástupný symbol pro tabulku 10"/>
          <p:cNvSpPr>
            <a:spLocks noGrp="1"/>
          </p:cNvSpPr>
          <p:nvPr>
            <p:ph type="tbl" sz="quarter" idx="15"/>
          </p:nvPr>
        </p:nvSpPr>
        <p:spPr>
          <a:xfrm>
            <a:off x="468313" y="1556792"/>
            <a:ext cx="8207375" cy="3312368"/>
          </a:xfrm>
        </p:spPr>
        <p:txBody>
          <a:bodyPr/>
          <a:lstStyle/>
          <a:p>
            <a:r>
              <a:rPr lang="cs-CZ" smtClean="0"/>
              <a:t>Klepnutím na ikonu přidáte tabulku.</a:t>
            </a:r>
            <a:endParaRPr lang="cs-CZ"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BE867DD-55C7-45E6-B42D-3875E50F70CC}" type="datetimeFigureOut">
              <a:rPr lang="cs-CZ" smtClean="0"/>
              <a:pPr/>
              <a:t>27.4.2016</a:t>
            </a:fld>
            <a:endParaRPr lang="cs-CZ"/>
          </a:p>
        </p:txBody>
      </p:sp>
      <p:sp>
        <p:nvSpPr>
          <p:cNvPr id="4" name="Zástupný symbol pro číslo snímku 3"/>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p:txBody>
          <a:bodyPr/>
          <a:lstStyle/>
          <a:p>
            <a:fld id="{EB5DE840-BFCF-431C-B9DE-34C36188C1AD}" type="slidenum">
              <a:rPr lang="cs-CZ" smtClean="0"/>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p:txBody>
          <a:bodyPr/>
          <a:lstStyle/>
          <a:p>
            <a:fld id="{EB5DE840-BFCF-431C-B9DE-34C36188C1AD}" type="slidenum">
              <a:rPr lang="cs-CZ" smtClean="0"/>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p:txBody>
          <a:bodyPr/>
          <a:lstStyle/>
          <a:p>
            <a:fld id="{EB5DE840-BFCF-431C-B9DE-34C36188C1AD}" type="slidenum">
              <a:rPr lang="cs-CZ" smtClean="0"/>
              <a:pPr/>
              <a:t>‹#›</a:t>
            </a:fld>
            <a:endParaRPr lang="cs-CZ"/>
          </a:p>
        </p:txBody>
      </p:sp>
    </p:spTree>
    <p:extLst>
      <p:ext uri="{BB962C8B-B14F-4D97-AF65-F5344CB8AC3E}">
        <p14:creationId xmlns:p14="http://schemas.microsoft.com/office/powerpoint/2010/main" val="2225616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normAutofit/>
          </a:bodyPr>
          <a:lstStyle>
            <a:lvl1pPr algn="ctr">
              <a:defRPr sz="4000"/>
            </a:lvl1pPr>
          </a:lstStyle>
          <a:p>
            <a:r>
              <a:rPr lang="cs-CZ" smtClean="0"/>
              <a:t>Klepnutím lze upravit styl předlohy nadpisů.</a:t>
            </a:r>
            <a:endParaRPr lang="cs-CZ" dirty="0"/>
          </a:p>
        </p:txBody>
      </p:sp>
      <p:sp>
        <p:nvSpPr>
          <p:cNvPr id="3" name="Podnadpis 2"/>
          <p:cNvSpPr>
            <a:spLocks noGrp="1"/>
          </p:cNvSpPr>
          <p:nvPr>
            <p:ph type="subTitle" idx="1"/>
          </p:nvPr>
        </p:nvSpPr>
        <p:spPr>
          <a:xfrm>
            <a:off x="1371600" y="3886200"/>
            <a:ext cx="6400800"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dirty="0"/>
          </a:p>
        </p:txBody>
      </p:sp>
      <p:sp>
        <p:nvSpPr>
          <p:cNvPr id="4" name="Zástupný symbol pro datum 3"/>
          <p:cNvSpPr>
            <a:spLocks noGrp="1"/>
          </p:cNvSpPr>
          <p:nvPr>
            <p:ph type="dt" sz="half" idx="10"/>
          </p:nvPr>
        </p:nvSpPr>
        <p:spPr/>
        <p:txBody>
          <a:bodyPr/>
          <a:lstStyle/>
          <a:p>
            <a:fld id="{DBE867DD-55C7-45E6-B42D-3875E50F70CC}" type="datetimeFigureOut">
              <a:rPr lang="cs-CZ" smtClean="0"/>
              <a:pPr/>
              <a:t>27.4.2016</a:t>
            </a:fld>
            <a:endParaRPr lang="cs-CZ"/>
          </a:p>
        </p:txBody>
      </p:sp>
      <p:sp>
        <p:nvSpPr>
          <p:cNvPr id="6" name="Zástupný symbol pro číslo snímku 5"/>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_pod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mtClean="0"/>
              <a:t>Klepnutím lze upravit styl předlohy nadpisů.</a:t>
            </a:r>
            <a:endParaRPr lang="cs-CZ" dirty="0"/>
          </a:p>
        </p:txBody>
      </p:sp>
      <p:sp>
        <p:nvSpPr>
          <p:cNvPr id="3" name="Zástupný symbol pro obsah 2"/>
          <p:cNvSpPr>
            <a:spLocks noGrp="1"/>
          </p:cNvSpPr>
          <p:nvPr>
            <p:ph idx="1"/>
          </p:nvPr>
        </p:nvSpPr>
        <p:spPr>
          <a:xfrm>
            <a:off x="457200" y="1916833"/>
            <a:ext cx="8229600" cy="4176464"/>
          </a:xfrm>
        </p:spPr>
        <p:txBody>
          <a:bodyPr/>
          <a:lstStyle>
            <a:lvl1pPr>
              <a:buClr>
                <a:srgbClr val="B2BC00"/>
              </a:buClr>
              <a:buSzPct val="120000"/>
              <a:defRPr lang="cs-CZ" sz="2400" kern="1200" dirty="0" smtClean="0">
                <a:solidFill>
                  <a:schemeClr val="tx1"/>
                </a:solidFill>
                <a:latin typeface="Arial" pitchFamily="34" charset="0"/>
                <a:ea typeface="+mn-ea"/>
                <a:cs typeface="Arial" pitchFamily="34" charset="0"/>
              </a:defRPr>
            </a:lvl1pPr>
            <a:lvl2pPr>
              <a:buClr>
                <a:srgbClr val="B2BC00"/>
              </a:buClr>
              <a:defRPr lang="cs-CZ" sz="2000" kern="1200" dirty="0" smtClean="0">
                <a:solidFill>
                  <a:schemeClr val="tx1"/>
                </a:solidFill>
                <a:latin typeface="Arial" pitchFamily="34" charset="0"/>
                <a:ea typeface="+mn-ea"/>
                <a:cs typeface="Arial" pitchFamily="34" charset="0"/>
              </a:defRPr>
            </a:lvl2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DBE867DD-55C7-45E6-B42D-3875E50F70CC}" type="datetimeFigureOut">
              <a:rPr lang="cs-CZ" smtClean="0"/>
              <a:pPr/>
              <a:t>27.4.2016</a:t>
            </a:fld>
            <a:endParaRPr lang="cs-CZ"/>
          </a:p>
        </p:txBody>
      </p:sp>
      <p:sp>
        <p:nvSpPr>
          <p:cNvPr id="6" name="Zástupný symbol pro číslo snímku 5"/>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8" name="Zástupný symbol pro text 7"/>
          <p:cNvSpPr>
            <a:spLocks noGrp="1"/>
          </p:cNvSpPr>
          <p:nvPr>
            <p:ph type="body" sz="quarter" idx="13"/>
          </p:nvPr>
        </p:nvSpPr>
        <p:spPr>
          <a:xfrm>
            <a:off x="467544" y="1340768"/>
            <a:ext cx="8208144" cy="432048"/>
          </a:xfrm>
        </p:spPr>
        <p:txBody>
          <a:bodyPr>
            <a:noAutofit/>
          </a:bodyPr>
          <a:lstStyle>
            <a:lvl1pPr>
              <a:buNone/>
              <a:defRPr sz="2400" baseline="0">
                <a:solidFill>
                  <a:schemeClr val="tx1">
                    <a:lumMod val="50000"/>
                    <a:lumOff val="50000"/>
                  </a:schemeClr>
                </a:solidFill>
              </a:defRPr>
            </a:lvl1pPr>
          </a:lstStyle>
          <a:p>
            <a:pPr lvl="0"/>
            <a:r>
              <a:rPr lang="cs-CZ" smtClean="0"/>
              <a:t>Klepnutím lze upravit styly předlohy textu.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_pod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mtClean="0"/>
              <a:t>Klepnutím lze upravit styl předlohy nadpisů.</a:t>
            </a:r>
            <a:endParaRPr lang="cs-CZ" dirty="0"/>
          </a:p>
        </p:txBody>
      </p:sp>
      <p:sp>
        <p:nvSpPr>
          <p:cNvPr id="3" name="Zástupný symbol pro obsah 2"/>
          <p:cNvSpPr>
            <a:spLocks noGrp="1"/>
          </p:cNvSpPr>
          <p:nvPr>
            <p:ph idx="1"/>
          </p:nvPr>
        </p:nvSpPr>
        <p:spPr>
          <a:xfrm>
            <a:off x="457200" y="1916833"/>
            <a:ext cx="8229600" cy="4176464"/>
          </a:xfrm>
        </p:spPr>
        <p:txBody>
          <a:bodyPr/>
          <a:lstStyle>
            <a:lvl1pPr>
              <a:buClr>
                <a:srgbClr val="B2BC00"/>
              </a:buClr>
              <a:buSzPct val="120000"/>
              <a:defRPr lang="cs-CZ" sz="2400" kern="1200" dirty="0" smtClean="0">
                <a:solidFill>
                  <a:schemeClr val="tx1"/>
                </a:solidFill>
                <a:latin typeface="Arial" pitchFamily="34" charset="0"/>
                <a:ea typeface="+mn-ea"/>
                <a:cs typeface="Arial" pitchFamily="34" charset="0"/>
              </a:defRPr>
            </a:lvl1pPr>
            <a:lvl2pPr>
              <a:buClr>
                <a:srgbClr val="B2BC00"/>
              </a:buClr>
              <a:defRPr lang="cs-CZ" sz="2000" kern="1200" dirty="0" smtClean="0">
                <a:solidFill>
                  <a:schemeClr val="tx1"/>
                </a:solidFill>
                <a:latin typeface="Arial" pitchFamily="34" charset="0"/>
                <a:ea typeface="+mn-ea"/>
                <a:cs typeface="Arial" pitchFamily="34" charset="0"/>
              </a:defRPr>
            </a:lvl2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DBE867DD-55C7-45E6-B42D-3875E50F70CC}" type="datetimeFigureOut">
              <a:rPr lang="cs-CZ" smtClean="0"/>
              <a:pPr/>
              <a:t>27.4.2016</a:t>
            </a:fld>
            <a:endParaRPr lang="cs-CZ"/>
          </a:p>
        </p:txBody>
      </p:sp>
      <p:sp>
        <p:nvSpPr>
          <p:cNvPr id="6" name="Zástupný symbol pro číslo snímku 5"/>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8" name="Zástupný symbol pro text 7"/>
          <p:cNvSpPr>
            <a:spLocks noGrp="1"/>
          </p:cNvSpPr>
          <p:nvPr>
            <p:ph type="body" sz="quarter" idx="13"/>
          </p:nvPr>
        </p:nvSpPr>
        <p:spPr>
          <a:xfrm>
            <a:off x="467544" y="1340768"/>
            <a:ext cx="8208144" cy="432048"/>
          </a:xfrm>
        </p:spPr>
        <p:txBody>
          <a:bodyPr>
            <a:noAutofit/>
          </a:bodyPr>
          <a:lstStyle>
            <a:lvl1pPr>
              <a:buNone/>
              <a:defRPr sz="2400" baseline="0">
                <a:solidFill>
                  <a:schemeClr val="tx1">
                    <a:lumMod val="50000"/>
                    <a:lumOff val="50000"/>
                  </a:schemeClr>
                </a:solidFill>
              </a:defRPr>
            </a:lvl1pPr>
          </a:lstStyle>
          <a:p>
            <a:pPr lvl="0"/>
            <a:r>
              <a:rPr lang="cs-CZ" smtClean="0"/>
              <a:t>Klepnutím lze upravit styly předlohy textu.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_bez">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mtClean="0"/>
              <a:t>Klepnutím lze upravit styl předlohy nadpisů.</a:t>
            </a:r>
            <a:endParaRPr lang="cs-CZ" dirty="0"/>
          </a:p>
        </p:txBody>
      </p:sp>
      <p:sp>
        <p:nvSpPr>
          <p:cNvPr id="3" name="Zástupný symbol pro obsah 2"/>
          <p:cNvSpPr>
            <a:spLocks noGrp="1"/>
          </p:cNvSpPr>
          <p:nvPr>
            <p:ph idx="1"/>
          </p:nvPr>
        </p:nvSpPr>
        <p:spPr>
          <a:xfrm>
            <a:off x="457200" y="1340768"/>
            <a:ext cx="8229600" cy="4752527"/>
          </a:xfrm>
        </p:spPr>
        <p:txBody>
          <a:bodyPr/>
          <a:lstStyle>
            <a:lvl1pPr>
              <a:buClr>
                <a:srgbClr val="B2BC00"/>
              </a:buClr>
              <a:buSzPct val="120000"/>
              <a:defRPr lang="cs-CZ" sz="2200" kern="1200" dirty="0" smtClean="0">
                <a:solidFill>
                  <a:schemeClr val="tx1"/>
                </a:solidFill>
                <a:latin typeface="Arial" pitchFamily="34" charset="0"/>
                <a:ea typeface="+mn-ea"/>
                <a:cs typeface="Arial" pitchFamily="34" charset="0"/>
              </a:defRPr>
            </a:lvl1pPr>
            <a:lvl2pPr>
              <a:buClr>
                <a:srgbClr val="B2BC00"/>
              </a:buClr>
              <a:defRPr lang="cs-CZ" sz="2000" kern="1200" dirty="0" smtClean="0">
                <a:solidFill>
                  <a:schemeClr val="tx1"/>
                </a:solidFill>
                <a:latin typeface="Arial" pitchFamily="34" charset="0"/>
                <a:ea typeface="+mn-ea"/>
                <a:cs typeface="Arial" pitchFamily="34" charset="0"/>
              </a:defRPr>
            </a:lvl2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DBE867DD-55C7-45E6-B42D-3875E50F70CC}" type="datetimeFigureOut">
              <a:rPr lang="cs-CZ" smtClean="0"/>
              <a:pPr/>
              <a:t>27.4.2016</a:t>
            </a:fld>
            <a:endParaRPr lang="cs-CZ"/>
          </a:p>
        </p:txBody>
      </p:sp>
      <p:sp>
        <p:nvSpPr>
          <p:cNvPr id="6" name="Zástupný symbol pro číslo snímku 5"/>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va obsahy_podtitul">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mtClean="0"/>
              <a:t>Klepnutím lze upravit styl předlohy nadpisů.</a:t>
            </a:r>
            <a:endParaRPr lang="cs-CZ" dirty="0"/>
          </a:p>
        </p:txBody>
      </p:sp>
      <p:sp>
        <p:nvSpPr>
          <p:cNvPr id="3" name="Zástupný symbol pro obsah 2"/>
          <p:cNvSpPr>
            <a:spLocks noGrp="1"/>
          </p:cNvSpPr>
          <p:nvPr>
            <p:ph sz="half" idx="1"/>
          </p:nvPr>
        </p:nvSpPr>
        <p:spPr>
          <a:xfrm>
            <a:off x="457200" y="1916831"/>
            <a:ext cx="4038600" cy="4176465"/>
          </a:xfrm>
        </p:spPr>
        <p:txBody>
          <a:bodyPr/>
          <a:lstStyle>
            <a:lvl1pPr>
              <a:buClr>
                <a:srgbClr val="B2BC00"/>
              </a:buClr>
              <a:buSzPct val="120000"/>
              <a:defRPr sz="2200"/>
            </a:lvl1pPr>
            <a:lvl2pPr>
              <a:buClr>
                <a:srgbClr val="B2BC00"/>
              </a:buClr>
              <a:defRPr sz="2000"/>
            </a:lvl2pPr>
            <a:lvl3pPr>
              <a:buClr>
                <a:srgbClr val="B2BC00"/>
              </a:buClr>
              <a:defRPr sz="2000"/>
            </a:lvl3pPr>
            <a:lvl4pPr>
              <a:buClr>
                <a:srgbClr val="B2BC00"/>
              </a:buClr>
              <a:defRPr sz="2000"/>
            </a:lvl4pPr>
            <a:lvl5pPr>
              <a:buClr>
                <a:srgbClr val="B2BC00"/>
              </a:buClr>
              <a:defRPr sz="20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4648200" y="1916831"/>
            <a:ext cx="4038600" cy="4176465"/>
          </a:xfrm>
        </p:spPr>
        <p:txBody>
          <a:bodyPr/>
          <a:lstStyle>
            <a:lvl1pPr>
              <a:defRPr lang="cs-CZ" sz="220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indent="-228600" algn="l" defTabSz="914400" rtl="0" eaLnBrk="1" latinLnBrk="0" hangingPunct="1">
              <a:spcBef>
                <a:spcPct val="20000"/>
              </a:spcBef>
              <a:buClr>
                <a:srgbClr val="B2BC00"/>
              </a:buClr>
              <a:buFont typeface="Arial" pitchFamily="34" charset="0"/>
              <a:buChar char="•"/>
              <a:defRPr lang="cs-CZ" sz="2000" kern="1200" smtClean="0">
                <a:solidFill>
                  <a:schemeClr val="tx1"/>
                </a:solidFill>
                <a:latin typeface="Arial" pitchFamily="34" charset="0"/>
                <a:ea typeface="+mn-ea"/>
                <a:cs typeface="Arial" pitchFamily="34" charset="0"/>
              </a:defRPr>
            </a:lvl3pPr>
            <a:lvl4pPr indent="-228600" algn="l" defTabSz="914400" rtl="0" eaLnBrk="1" latinLnBrk="0" hangingPunct="1">
              <a:spcBef>
                <a:spcPct val="20000"/>
              </a:spcBef>
              <a:buClr>
                <a:srgbClr val="B2BC00"/>
              </a:buClr>
              <a:buFont typeface="Arial" pitchFamily="34" charset="0"/>
              <a:buChar char="•"/>
              <a:defRPr lang="cs-CZ" sz="2000" kern="1200" smtClean="0">
                <a:solidFill>
                  <a:schemeClr val="tx1"/>
                </a:solidFill>
                <a:latin typeface="Arial" pitchFamily="34" charset="0"/>
                <a:ea typeface="+mn-ea"/>
                <a:cs typeface="Arial" pitchFamily="34" charset="0"/>
              </a:defRPr>
            </a:lvl4pPr>
            <a:lvl5pPr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5pPr>
            <a:lvl6pPr>
              <a:defRPr sz="1800"/>
            </a:lvl6pPr>
            <a:lvl7pPr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7pPr>
            <a:lvl8pPr>
              <a:defRPr sz="1800"/>
            </a:lvl8pPr>
            <a:lvl9pPr indent="-228600" algn="l" defTabSz="914400" rtl="0" eaLnBrk="1" latinLnBrk="0" hangingPunct="1">
              <a:spcBef>
                <a:spcPct val="20000"/>
              </a:spcBef>
              <a:buClr>
                <a:srgbClr val="B2BC00"/>
              </a:buClr>
              <a:buFont typeface="Arial" pitchFamily="34" charset="0"/>
              <a:buChar char="•"/>
              <a:defRPr lang="cs-CZ" sz="2000" kern="1200" dirty="0">
                <a:solidFill>
                  <a:schemeClr val="tx1"/>
                </a:solidFill>
                <a:latin typeface="Arial" pitchFamily="34" charset="0"/>
                <a:ea typeface="+mn-ea"/>
                <a:cs typeface="Arial" pitchFamily="34" charset="0"/>
              </a:defRPr>
            </a:lvl9pPr>
          </a:lstStyle>
          <a:p>
            <a:pPr marL="342900" lvl="0" indent="-342900" algn="l" defTabSz="914400" rtl="0" eaLnBrk="1" latinLnBrk="0" hangingPunct="1">
              <a:spcBef>
                <a:spcPct val="20000"/>
              </a:spcBef>
              <a:buClr>
                <a:srgbClr val="B2BC00"/>
              </a:buClr>
              <a:buSzPct val="120000"/>
              <a:buFont typeface="Arial" pitchFamily="34" charset="0"/>
              <a:buChar char="•"/>
            </a:pPr>
            <a:r>
              <a:rPr lang="cs-CZ" smtClean="0"/>
              <a:t>Klepnutím lze upravit styly předlohy textu.</a:t>
            </a:r>
          </a:p>
          <a:p>
            <a:pPr marL="342900" lvl="1" indent="-342900" algn="l" defTabSz="914400" rtl="0" eaLnBrk="1" latinLnBrk="0" hangingPunct="1">
              <a:spcBef>
                <a:spcPct val="20000"/>
              </a:spcBef>
              <a:buClr>
                <a:srgbClr val="B2BC00"/>
              </a:buClr>
              <a:buSzPct val="120000"/>
              <a:buFont typeface="Arial" pitchFamily="34" charset="0"/>
              <a:buChar char="•"/>
            </a:pPr>
            <a:r>
              <a:rPr lang="cs-CZ" smtClean="0"/>
              <a:t>Druhá úroveň</a:t>
            </a:r>
          </a:p>
          <a:p>
            <a:pPr marL="342900" lvl="2" indent="-342900" algn="l" defTabSz="914400" rtl="0" eaLnBrk="1" latinLnBrk="0" hangingPunct="1">
              <a:spcBef>
                <a:spcPct val="20000"/>
              </a:spcBef>
              <a:buClr>
                <a:srgbClr val="B2BC00"/>
              </a:buClr>
              <a:buSzPct val="120000"/>
              <a:buFont typeface="Arial" pitchFamily="34" charset="0"/>
              <a:buChar char="•"/>
            </a:pPr>
            <a:r>
              <a:rPr lang="cs-CZ" smtClean="0"/>
              <a:t>Třetí úroveň</a:t>
            </a:r>
          </a:p>
          <a:p>
            <a:pPr marL="342900" lvl="3" indent="-342900" algn="l" defTabSz="914400" rtl="0" eaLnBrk="1" latinLnBrk="0" hangingPunct="1">
              <a:spcBef>
                <a:spcPct val="20000"/>
              </a:spcBef>
              <a:buClr>
                <a:srgbClr val="B2BC00"/>
              </a:buClr>
              <a:buSzPct val="120000"/>
              <a:buFont typeface="Arial" pitchFamily="34" charset="0"/>
              <a:buChar char="•"/>
            </a:pPr>
            <a:r>
              <a:rPr lang="cs-CZ" smtClean="0"/>
              <a:t>Čtvrtá úroveň</a:t>
            </a:r>
          </a:p>
          <a:p>
            <a:pPr marL="342900" lvl="4" indent="-342900" algn="l" defTabSz="914400" rtl="0" eaLnBrk="1" latinLnBrk="0" hangingPunct="1">
              <a:spcBef>
                <a:spcPct val="20000"/>
              </a:spcBef>
              <a:buClr>
                <a:srgbClr val="B2BC00"/>
              </a:buClr>
              <a:buSzPct val="120000"/>
              <a:buFont typeface="Arial" pitchFamily="34" charset="0"/>
              <a:buChar char="•"/>
            </a:pPr>
            <a:r>
              <a:rPr lang="cs-CZ" smtClean="0"/>
              <a:t>Pátá úroveň</a:t>
            </a:r>
            <a:endParaRPr lang="cs-CZ" dirty="0"/>
          </a:p>
        </p:txBody>
      </p:sp>
      <p:sp>
        <p:nvSpPr>
          <p:cNvPr id="5" name="Zástupný symbol pro datum 4"/>
          <p:cNvSpPr>
            <a:spLocks noGrp="1"/>
          </p:cNvSpPr>
          <p:nvPr>
            <p:ph type="dt" sz="half" idx="10"/>
          </p:nvPr>
        </p:nvSpPr>
        <p:spPr/>
        <p:txBody>
          <a:bodyPr/>
          <a:lstStyle/>
          <a:p>
            <a:fld id="{DBE867DD-55C7-45E6-B42D-3875E50F70CC}" type="datetimeFigureOut">
              <a:rPr lang="cs-CZ" smtClean="0"/>
              <a:pPr/>
              <a:t>27.4.2016</a:t>
            </a:fld>
            <a:endParaRPr lang="cs-CZ"/>
          </a:p>
        </p:txBody>
      </p:sp>
      <p:sp>
        <p:nvSpPr>
          <p:cNvPr id="7" name="Zástupný symbol pro číslo snímku 6"/>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9" name="Zástupný symbol pro text 8"/>
          <p:cNvSpPr>
            <a:spLocks noGrp="1"/>
          </p:cNvSpPr>
          <p:nvPr>
            <p:ph type="body" sz="quarter" idx="13"/>
          </p:nvPr>
        </p:nvSpPr>
        <p:spPr>
          <a:xfrm>
            <a:off x="468313" y="1340767"/>
            <a:ext cx="8208143" cy="432049"/>
          </a:xfrm>
        </p:spPr>
        <p:txBody>
          <a:bodyPr>
            <a:normAutofit/>
          </a:bodyPr>
          <a:lstStyle>
            <a:lvl1pPr>
              <a:buNone/>
              <a:defRPr sz="2400">
                <a:solidFill>
                  <a:schemeClr val="tx1">
                    <a:lumMod val="50000"/>
                    <a:lumOff val="50000"/>
                  </a:schemeClr>
                </a:solidFill>
              </a:defRPr>
            </a:lvl1pPr>
          </a:lstStyle>
          <a:p>
            <a:pPr lvl="0"/>
            <a:r>
              <a:rPr lang="cs-CZ" smtClean="0"/>
              <a:t>Klepnutím lze upravit styly předlohy textu.</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va obsahy_bez">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mtClean="0"/>
              <a:t>Klepnutím lze upravit styl předlohy nadpisů.</a:t>
            </a:r>
            <a:endParaRPr lang="cs-CZ" dirty="0"/>
          </a:p>
        </p:txBody>
      </p:sp>
      <p:sp>
        <p:nvSpPr>
          <p:cNvPr id="3" name="Zástupný symbol pro obsah 2"/>
          <p:cNvSpPr>
            <a:spLocks noGrp="1"/>
          </p:cNvSpPr>
          <p:nvPr>
            <p:ph sz="half" idx="1"/>
          </p:nvPr>
        </p:nvSpPr>
        <p:spPr>
          <a:xfrm>
            <a:off x="457200" y="1340769"/>
            <a:ext cx="4038600" cy="4752528"/>
          </a:xfrm>
        </p:spPr>
        <p:txBody>
          <a:bodyPr/>
          <a:lstStyle>
            <a:lvl1pPr>
              <a:buClr>
                <a:srgbClr val="B2BC00"/>
              </a:buClr>
              <a:buSzPct val="120000"/>
              <a:defRPr sz="2200"/>
            </a:lvl1pPr>
            <a:lvl2pPr>
              <a:buClr>
                <a:srgbClr val="B2BC00"/>
              </a:buClr>
              <a:defRPr sz="2000"/>
            </a:lvl2pPr>
            <a:lvl3pPr>
              <a:buClr>
                <a:srgbClr val="B2BC00"/>
              </a:buClr>
              <a:defRPr sz="2000"/>
            </a:lvl3pPr>
            <a:lvl4pPr>
              <a:buClr>
                <a:srgbClr val="B2BC00"/>
              </a:buClr>
              <a:defRPr sz="2000"/>
            </a:lvl4pPr>
            <a:lvl5pPr>
              <a:buClr>
                <a:srgbClr val="B2BC00"/>
              </a:buClr>
              <a:defRPr sz="20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4648200" y="1340768"/>
            <a:ext cx="4038600" cy="4752529"/>
          </a:xfrm>
        </p:spPr>
        <p:txBody>
          <a:bodyPr/>
          <a:lstStyle>
            <a:lvl1pPr>
              <a:defRPr lang="cs-CZ" sz="220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indent="-228600" algn="l" defTabSz="914400" rtl="0" eaLnBrk="1" latinLnBrk="0" hangingPunct="1">
              <a:spcBef>
                <a:spcPct val="20000"/>
              </a:spcBef>
              <a:buClr>
                <a:srgbClr val="B2BC00"/>
              </a:buClr>
              <a:buFont typeface="Arial" pitchFamily="34" charset="0"/>
              <a:buChar char="•"/>
              <a:defRPr lang="cs-CZ" sz="2000" kern="1200" smtClean="0">
                <a:solidFill>
                  <a:schemeClr val="tx1"/>
                </a:solidFill>
                <a:latin typeface="Arial" pitchFamily="34" charset="0"/>
                <a:ea typeface="+mn-ea"/>
                <a:cs typeface="Arial" pitchFamily="34" charset="0"/>
              </a:defRPr>
            </a:lvl3pPr>
            <a:lvl4pPr indent="-228600" algn="l" defTabSz="914400" rtl="0" eaLnBrk="1" latinLnBrk="0" hangingPunct="1">
              <a:spcBef>
                <a:spcPct val="20000"/>
              </a:spcBef>
              <a:buClr>
                <a:srgbClr val="B2BC00"/>
              </a:buClr>
              <a:buFont typeface="Arial" pitchFamily="34" charset="0"/>
              <a:buChar char="•"/>
              <a:defRPr lang="cs-CZ" sz="2000" kern="1200" smtClean="0">
                <a:solidFill>
                  <a:schemeClr val="tx1"/>
                </a:solidFill>
                <a:latin typeface="Arial" pitchFamily="34" charset="0"/>
                <a:ea typeface="+mn-ea"/>
                <a:cs typeface="Arial" pitchFamily="34" charset="0"/>
              </a:defRPr>
            </a:lvl4pPr>
            <a:lvl5pPr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5pPr>
            <a:lvl6pPr>
              <a:defRPr sz="1800"/>
            </a:lvl6pPr>
            <a:lvl7pPr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7pPr>
            <a:lvl8pPr>
              <a:defRPr sz="1800"/>
            </a:lvl8pPr>
            <a:lvl9pPr indent="-228600" algn="l" defTabSz="914400" rtl="0" eaLnBrk="1" latinLnBrk="0" hangingPunct="1">
              <a:spcBef>
                <a:spcPct val="20000"/>
              </a:spcBef>
              <a:buClr>
                <a:srgbClr val="B2BC00"/>
              </a:buClr>
              <a:buFont typeface="Arial" pitchFamily="34" charset="0"/>
              <a:buChar char="•"/>
              <a:defRPr lang="cs-CZ" sz="2000" kern="1200" dirty="0">
                <a:solidFill>
                  <a:schemeClr val="tx1"/>
                </a:solidFill>
                <a:latin typeface="Arial" pitchFamily="34" charset="0"/>
                <a:ea typeface="+mn-ea"/>
                <a:cs typeface="Arial" pitchFamily="34" charset="0"/>
              </a:defRPr>
            </a:lvl9pPr>
          </a:lstStyle>
          <a:p>
            <a:pPr marL="342900" lvl="0" indent="-342900" algn="l" defTabSz="914400" rtl="0" eaLnBrk="1" latinLnBrk="0" hangingPunct="1">
              <a:spcBef>
                <a:spcPct val="20000"/>
              </a:spcBef>
              <a:buClr>
                <a:srgbClr val="B2BC00"/>
              </a:buClr>
              <a:buSzPct val="120000"/>
              <a:buFont typeface="Arial" pitchFamily="34" charset="0"/>
              <a:buChar char="•"/>
            </a:pPr>
            <a:r>
              <a:rPr lang="cs-CZ" smtClean="0"/>
              <a:t>Klepnutím lze upravit styly předlohy textu.</a:t>
            </a:r>
          </a:p>
          <a:p>
            <a:pPr marL="342900" lvl="1" indent="-342900" algn="l" defTabSz="914400" rtl="0" eaLnBrk="1" latinLnBrk="0" hangingPunct="1">
              <a:spcBef>
                <a:spcPct val="20000"/>
              </a:spcBef>
              <a:buClr>
                <a:srgbClr val="B2BC00"/>
              </a:buClr>
              <a:buSzPct val="120000"/>
              <a:buFont typeface="Arial" pitchFamily="34" charset="0"/>
              <a:buChar char="•"/>
            </a:pPr>
            <a:r>
              <a:rPr lang="cs-CZ" smtClean="0"/>
              <a:t>Druhá úroveň</a:t>
            </a:r>
          </a:p>
          <a:p>
            <a:pPr marL="342900" lvl="2" indent="-342900" algn="l" defTabSz="914400" rtl="0" eaLnBrk="1" latinLnBrk="0" hangingPunct="1">
              <a:spcBef>
                <a:spcPct val="20000"/>
              </a:spcBef>
              <a:buClr>
                <a:srgbClr val="B2BC00"/>
              </a:buClr>
              <a:buSzPct val="120000"/>
              <a:buFont typeface="Arial" pitchFamily="34" charset="0"/>
              <a:buChar char="•"/>
            </a:pPr>
            <a:r>
              <a:rPr lang="cs-CZ" smtClean="0"/>
              <a:t>Třetí úroveň</a:t>
            </a:r>
          </a:p>
          <a:p>
            <a:pPr marL="342900" lvl="3" indent="-342900" algn="l" defTabSz="914400" rtl="0" eaLnBrk="1" latinLnBrk="0" hangingPunct="1">
              <a:spcBef>
                <a:spcPct val="20000"/>
              </a:spcBef>
              <a:buClr>
                <a:srgbClr val="B2BC00"/>
              </a:buClr>
              <a:buSzPct val="120000"/>
              <a:buFont typeface="Arial" pitchFamily="34" charset="0"/>
              <a:buChar char="•"/>
            </a:pPr>
            <a:r>
              <a:rPr lang="cs-CZ" smtClean="0"/>
              <a:t>Čtvrtá úroveň</a:t>
            </a:r>
          </a:p>
          <a:p>
            <a:pPr marL="342900" lvl="4" indent="-342900" algn="l" defTabSz="914400" rtl="0" eaLnBrk="1" latinLnBrk="0" hangingPunct="1">
              <a:spcBef>
                <a:spcPct val="20000"/>
              </a:spcBef>
              <a:buClr>
                <a:srgbClr val="B2BC00"/>
              </a:buClr>
              <a:buSzPct val="120000"/>
              <a:buFont typeface="Arial" pitchFamily="34" charset="0"/>
              <a:buChar char="•"/>
            </a:pPr>
            <a:r>
              <a:rPr lang="cs-CZ" smtClean="0"/>
              <a:t>Pátá úroveň</a:t>
            </a:r>
            <a:endParaRPr lang="cs-CZ" dirty="0"/>
          </a:p>
        </p:txBody>
      </p:sp>
      <p:sp>
        <p:nvSpPr>
          <p:cNvPr id="5" name="Zástupný symbol pro datum 4"/>
          <p:cNvSpPr>
            <a:spLocks noGrp="1"/>
          </p:cNvSpPr>
          <p:nvPr>
            <p:ph type="dt" sz="half" idx="10"/>
          </p:nvPr>
        </p:nvSpPr>
        <p:spPr/>
        <p:txBody>
          <a:bodyPr/>
          <a:lstStyle/>
          <a:p>
            <a:fld id="{DBE867DD-55C7-45E6-B42D-3875E50F70CC}" type="datetimeFigureOut">
              <a:rPr lang="cs-CZ" smtClean="0"/>
              <a:pPr/>
              <a:t>27.4.2016</a:t>
            </a:fld>
            <a:endParaRPr lang="cs-CZ"/>
          </a:p>
        </p:txBody>
      </p:sp>
      <p:sp>
        <p:nvSpPr>
          <p:cNvPr id="7" name="Zástupný symbol pro číslo snímku 6"/>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uze nadpis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7" name="Zástupný symbol pro text 6"/>
          <p:cNvSpPr>
            <a:spLocks noGrp="1"/>
          </p:cNvSpPr>
          <p:nvPr>
            <p:ph type="body" sz="quarter" idx="13"/>
          </p:nvPr>
        </p:nvSpPr>
        <p:spPr>
          <a:xfrm>
            <a:off x="467544" y="1556792"/>
            <a:ext cx="8207375" cy="432519"/>
          </a:xfrm>
        </p:spPr>
        <p:txBody>
          <a:bodyPr>
            <a:normAutofit/>
          </a:bodyPr>
          <a:lstStyle>
            <a:lvl1pPr>
              <a:buNone/>
              <a:defRPr sz="2400">
                <a:solidFill>
                  <a:schemeClr val="tx1">
                    <a:lumMod val="50000"/>
                    <a:lumOff val="50000"/>
                  </a:schemeClr>
                </a:solidFill>
              </a:defRPr>
            </a:lvl1pPr>
          </a:lstStyle>
          <a:p>
            <a:pPr lvl="0"/>
            <a:r>
              <a:rPr lang="cs-CZ" smtClean="0"/>
              <a:t>Klepnutím lze upravit styly předlohy textu.</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ouze nadpis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brazek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7" name="Zástupný symbol pro text 6"/>
          <p:cNvSpPr>
            <a:spLocks noGrp="1"/>
          </p:cNvSpPr>
          <p:nvPr>
            <p:ph type="body" sz="quarter" idx="13"/>
          </p:nvPr>
        </p:nvSpPr>
        <p:spPr>
          <a:xfrm>
            <a:off x="467544" y="1556792"/>
            <a:ext cx="8207375" cy="432519"/>
          </a:xfrm>
        </p:spPr>
        <p:txBody>
          <a:bodyPr>
            <a:normAutofit/>
          </a:bodyPr>
          <a:lstStyle>
            <a:lvl1pPr>
              <a:buNone/>
              <a:defRPr sz="2400">
                <a:solidFill>
                  <a:schemeClr val="tx1">
                    <a:lumMod val="50000"/>
                    <a:lumOff val="50000"/>
                  </a:schemeClr>
                </a:solidFill>
              </a:defRPr>
            </a:lvl1pPr>
          </a:lstStyle>
          <a:p>
            <a:pPr lvl="0"/>
            <a:r>
              <a:rPr lang="cs-CZ" smtClean="0"/>
              <a:t>Klepnutím lze upravit styly předlohy textu.</a:t>
            </a:r>
          </a:p>
        </p:txBody>
      </p:sp>
      <p:sp>
        <p:nvSpPr>
          <p:cNvPr id="9" name="Zástupný symbol pro text 8"/>
          <p:cNvSpPr>
            <a:spLocks noGrp="1"/>
          </p:cNvSpPr>
          <p:nvPr>
            <p:ph type="body" sz="quarter" idx="14"/>
          </p:nvPr>
        </p:nvSpPr>
        <p:spPr>
          <a:xfrm>
            <a:off x="467544" y="2132857"/>
            <a:ext cx="8207375" cy="1224135"/>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1" name="Zástupný symbol pro obrázek 10"/>
          <p:cNvSpPr>
            <a:spLocks noGrp="1"/>
          </p:cNvSpPr>
          <p:nvPr>
            <p:ph type="pic" sz="quarter" idx="15"/>
          </p:nvPr>
        </p:nvSpPr>
        <p:spPr>
          <a:xfrm>
            <a:off x="468312" y="3501008"/>
            <a:ext cx="8208143" cy="2592288"/>
          </a:xfrm>
        </p:spPr>
        <p:txBody>
          <a:bodyPr/>
          <a:lstStyle/>
          <a:p>
            <a:r>
              <a:rPr lang="cs-CZ" smtClean="0"/>
              <a:t>Klepnutím na ikonu přidáte obrázek.</a:t>
            </a:r>
            <a:endParaRPr lang="cs-CZ"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brazek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9" name="Zástupný symbol pro text 8"/>
          <p:cNvSpPr>
            <a:spLocks noGrp="1"/>
          </p:cNvSpPr>
          <p:nvPr>
            <p:ph type="body" sz="quarter" idx="14"/>
          </p:nvPr>
        </p:nvSpPr>
        <p:spPr>
          <a:xfrm>
            <a:off x="467544" y="1556793"/>
            <a:ext cx="8207375" cy="1800200"/>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1" name="Zástupný symbol pro obrázek 10"/>
          <p:cNvSpPr>
            <a:spLocks noGrp="1"/>
          </p:cNvSpPr>
          <p:nvPr>
            <p:ph type="pic" sz="quarter" idx="15"/>
          </p:nvPr>
        </p:nvSpPr>
        <p:spPr>
          <a:xfrm>
            <a:off x="468312" y="3501008"/>
            <a:ext cx="8208143" cy="2592288"/>
          </a:xfrm>
        </p:spPr>
        <p:txBody>
          <a:bodyPr/>
          <a:lstStyle/>
          <a:p>
            <a:r>
              <a:rPr lang="cs-CZ" smtClean="0"/>
              <a:t>Klepnutím na ikonu přidáte obrázek.</a:t>
            </a:r>
            <a:endParaRPr lang="cs-CZ"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f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7" name="Zástupný symbol pro text 6"/>
          <p:cNvSpPr>
            <a:spLocks noGrp="1"/>
          </p:cNvSpPr>
          <p:nvPr>
            <p:ph type="body" sz="quarter" idx="13"/>
          </p:nvPr>
        </p:nvSpPr>
        <p:spPr>
          <a:xfrm>
            <a:off x="468313" y="1556792"/>
            <a:ext cx="8207375" cy="432048"/>
          </a:xfrm>
        </p:spPr>
        <p:txBody>
          <a:bodyPr>
            <a:normAutofit/>
          </a:bodyPr>
          <a:lstStyle>
            <a:lvl1pPr>
              <a:buNone/>
              <a:defRPr sz="2400">
                <a:solidFill>
                  <a:schemeClr val="tx1">
                    <a:lumMod val="50000"/>
                    <a:lumOff val="50000"/>
                  </a:schemeClr>
                </a:solidFill>
              </a:defRPr>
            </a:lvl1pPr>
          </a:lstStyle>
          <a:p>
            <a:pPr lvl="0"/>
            <a:r>
              <a:rPr lang="cs-CZ" smtClean="0"/>
              <a:t>Klepnutím lze upravit styly předlohy textu.</a:t>
            </a:r>
          </a:p>
        </p:txBody>
      </p:sp>
      <p:sp>
        <p:nvSpPr>
          <p:cNvPr id="9" name="Zástupný symbol pro text 8"/>
          <p:cNvSpPr>
            <a:spLocks noGrp="1"/>
          </p:cNvSpPr>
          <p:nvPr>
            <p:ph type="body" sz="quarter" idx="14"/>
          </p:nvPr>
        </p:nvSpPr>
        <p:spPr>
          <a:xfrm>
            <a:off x="467544" y="5013177"/>
            <a:ext cx="8207375" cy="1080120"/>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2" name="Zástupný symbol pro graf 11"/>
          <p:cNvSpPr>
            <a:spLocks noGrp="1"/>
          </p:cNvSpPr>
          <p:nvPr>
            <p:ph type="chart" sz="quarter" idx="15"/>
          </p:nvPr>
        </p:nvSpPr>
        <p:spPr>
          <a:xfrm>
            <a:off x="468313" y="2132856"/>
            <a:ext cx="8207375" cy="2736304"/>
          </a:xfrm>
        </p:spPr>
        <p:txBody>
          <a:bodyPr/>
          <a:lstStyle/>
          <a:p>
            <a:r>
              <a:rPr lang="cs-CZ" smtClean="0"/>
              <a:t>Klepnutím na ikonu přidáte graf.</a:t>
            </a:r>
            <a:endParaRPr lang="cs-CZ"/>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af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9" name="Zástupný symbol pro text 8"/>
          <p:cNvSpPr>
            <a:spLocks noGrp="1"/>
          </p:cNvSpPr>
          <p:nvPr>
            <p:ph type="body" sz="quarter" idx="14"/>
          </p:nvPr>
        </p:nvSpPr>
        <p:spPr>
          <a:xfrm>
            <a:off x="467544" y="4797152"/>
            <a:ext cx="8207375" cy="1296145"/>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2" name="Zástupný symbol pro graf 11"/>
          <p:cNvSpPr>
            <a:spLocks noGrp="1"/>
          </p:cNvSpPr>
          <p:nvPr>
            <p:ph type="chart" sz="quarter" idx="15"/>
          </p:nvPr>
        </p:nvSpPr>
        <p:spPr>
          <a:xfrm>
            <a:off x="468313" y="1556792"/>
            <a:ext cx="8207375" cy="3096344"/>
          </a:xfrm>
        </p:spPr>
        <p:txBody>
          <a:bodyPr/>
          <a:lstStyle/>
          <a:p>
            <a:r>
              <a:rPr lang="cs-CZ" smtClean="0"/>
              <a:t>Klepnutím na ikonu přidáte graf.</a:t>
            </a:r>
            <a:endParaRPr lang="cs-CZ"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bulka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7" name="Zástupný symbol pro text 6"/>
          <p:cNvSpPr>
            <a:spLocks noGrp="1"/>
          </p:cNvSpPr>
          <p:nvPr>
            <p:ph type="body" sz="quarter" idx="13"/>
          </p:nvPr>
        </p:nvSpPr>
        <p:spPr>
          <a:xfrm>
            <a:off x="467544" y="1556792"/>
            <a:ext cx="8207375" cy="432519"/>
          </a:xfrm>
        </p:spPr>
        <p:txBody>
          <a:bodyPr>
            <a:normAutofit/>
          </a:bodyPr>
          <a:lstStyle>
            <a:lvl1pPr>
              <a:buNone/>
              <a:defRPr sz="2400">
                <a:solidFill>
                  <a:schemeClr val="tx1">
                    <a:lumMod val="50000"/>
                    <a:lumOff val="50000"/>
                  </a:schemeClr>
                </a:solidFill>
              </a:defRPr>
            </a:lvl1pPr>
          </a:lstStyle>
          <a:p>
            <a:pPr lvl="0"/>
            <a:r>
              <a:rPr lang="cs-CZ" smtClean="0"/>
              <a:t>Klepnutím lze upravit styly předlohy textu.</a:t>
            </a:r>
          </a:p>
        </p:txBody>
      </p:sp>
      <p:sp>
        <p:nvSpPr>
          <p:cNvPr id="9" name="Zástupný symbol pro text 8"/>
          <p:cNvSpPr>
            <a:spLocks noGrp="1"/>
          </p:cNvSpPr>
          <p:nvPr>
            <p:ph type="body" sz="quarter" idx="14"/>
          </p:nvPr>
        </p:nvSpPr>
        <p:spPr>
          <a:xfrm>
            <a:off x="467544" y="5013177"/>
            <a:ext cx="8207375" cy="1080120"/>
          </a:xfrm>
        </p:spPr>
        <p:txBody>
          <a:bodyPr/>
          <a:lstStyle>
            <a:lvl1pPr>
              <a:buClr>
                <a:srgbClr val="B2BC00"/>
              </a:buClr>
              <a:buSzPct val="150000"/>
              <a:defRPr/>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1" name="Zástupný symbol pro tabulku 10"/>
          <p:cNvSpPr>
            <a:spLocks noGrp="1"/>
          </p:cNvSpPr>
          <p:nvPr>
            <p:ph type="tbl" sz="quarter" idx="15"/>
          </p:nvPr>
        </p:nvSpPr>
        <p:spPr>
          <a:xfrm>
            <a:off x="468313" y="2132856"/>
            <a:ext cx="8207375" cy="2736304"/>
          </a:xfrm>
        </p:spPr>
        <p:txBody>
          <a:bodyPr/>
          <a:lstStyle/>
          <a:p>
            <a:r>
              <a:rPr lang="cs-CZ" smtClean="0"/>
              <a:t>Klepnutím na ikonu přidáte tabulku.</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_bez">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mtClean="0"/>
              <a:t>Klepnutím lze upravit styl předlohy nadpisů.</a:t>
            </a:r>
            <a:endParaRPr lang="cs-CZ" dirty="0"/>
          </a:p>
        </p:txBody>
      </p:sp>
      <p:sp>
        <p:nvSpPr>
          <p:cNvPr id="3" name="Zástupný symbol pro obsah 2"/>
          <p:cNvSpPr>
            <a:spLocks noGrp="1"/>
          </p:cNvSpPr>
          <p:nvPr>
            <p:ph idx="1"/>
          </p:nvPr>
        </p:nvSpPr>
        <p:spPr>
          <a:xfrm>
            <a:off x="457200" y="1340768"/>
            <a:ext cx="8229600" cy="4752527"/>
          </a:xfrm>
        </p:spPr>
        <p:txBody>
          <a:bodyPr/>
          <a:lstStyle>
            <a:lvl1pPr>
              <a:buClr>
                <a:srgbClr val="B2BC00"/>
              </a:buClr>
              <a:buSzPct val="120000"/>
              <a:defRPr lang="cs-CZ" sz="2200" kern="1200" dirty="0" smtClean="0">
                <a:solidFill>
                  <a:schemeClr val="tx1"/>
                </a:solidFill>
                <a:latin typeface="Arial" pitchFamily="34" charset="0"/>
                <a:ea typeface="+mn-ea"/>
                <a:cs typeface="Arial" pitchFamily="34" charset="0"/>
              </a:defRPr>
            </a:lvl1pPr>
            <a:lvl2pPr>
              <a:buClr>
                <a:srgbClr val="B2BC00"/>
              </a:buClr>
              <a:defRPr lang="cs-CZ" sz="2000" kern="1200" dirty="0" smtClean="0">
                <a:solidFill>
                  <a:schemeClr val="tx1"/>
                </a:solidFill>
                <a:latin typeface="Arial" pitchFamily="34" charset="0"/>
                <a:ea typeface="+mn-ea"/>
                <a:cs typeface="Arial" pitchFamily="34" charset="0"/>
              </a:defRPr>
            </a:lvl2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DBE867DD-55C7-45E6-B42D-3875E50F70CC}" type="datetimeFigureOut">
              <a:rPr lang="cs-CZ" smtClean="0"/>
              <a:pPr/>
              <a:t>27.4.2016</a:t>
            </a:fld>
            <a:endParaRPr lang="cs-CZ"/>
          </a:p>
        </p:txBody>
      </p:sp>
      <p:sp>
        <p:nvSpPr>
          <p:cNvPr id="6" name="Zástupný symbol pro číslo snímku 5"/>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bulka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9" name="Zástupný symbol pro text 8"/>
          <p:cNvSpPr>
            <a:spLocks noGrp="1"/>
          </p:cNvSpPr>
          <p:nvPr>
            <p:ph type="body" sz="quarter" idx="14"/>
          </p:nvPr>
        </p:nvSpPr>
        <p:spPr>
          <a:xfrm>
            <a:off x="467544" y="5013177"/>
            <a:ext cx="8207375" cy="1080120"/>
          </a:xfrm>
        </p:spPr>
        <p:txBody>
          <a:bodyPr/>
          <a:lstStyle>
            <a:lvl1pPr>
              <a:buClr>
                <a:srgbClr val="B2BC00"/>
              </a:buClr>
              <a:buSzPct val="150000"/>
              <a:defRPr/>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1" name="Zástupný symbol pro tabulku 10"/>
          <p:cNvSpPr>
            <a:spLocks noGrp="1"/>
          </p:cNvSpPr>
          <p:nvPr>
            <p:ph type="tbl" sz="quarter" idx="15"/>
          </p:nvPr>
        </p:nvSpPr>
        <p:spPr>
          <a:xfrm>
            <a:off x="468313" y="1556792"/>
            <a:ext cx="8207375" cy="3312368"/>
          </a:xfrm>
        </p:spPr>
        <p:txBody>
          <a:bodyPr/>
          <a:lstStyle/>
          <a:p>
            <a:r>
              <a:rPr lang="cs-CZ" smtClean="0"/>
              <a:t>Klepnutím na ikonu přidáte tabulku.</a:t>
            </a:r>
            <a:endParaRPr lang="cs-CZ"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BE867DD-55C7-45E6-B42D-3875E50F70CC}" type="datetimeFigureOut">
              <a:rPr lang="cs-CZ" smtClean="0"/>
              <a:pPr/>
              <a:t>27.4.2016</a:t>
            </a:fld>
            <a:endParaRPr lang="cs-CZ"/>
          </a:p>
        </p:txBody>
      </p:sp>
      <p:sp>
        <p:nvSpPr>
          <p:cNvPr id="4" name="Zástupný symbol pro číslo snímku 3"/>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p:txBody>
          <a:bodyPr/>
          <a:lstStyle/>
          <a:p>
            <a:fld id="{EB5DE840-BFCF-431C-B9DE-34C36188C1AD}" type="slidenum">
              <a:rPr lang="cs-CZ" smtClean="0"/>
              <a:pPr/>
              <a:t>‹#›</a:t>
            </a:fld>
            <a:endParaRPr lang="cs-CZ"/>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p:txBody>
          <a:bodyPr/>
          <a:lstStyle/>
          <a:p>
            <a:fld id="{EB5DE840-BFCF-431C-B9DE-34C36188C1AD}" type="slidenum">
              <a:rPr lang="cs-CZ" smtClean="0"/>
              <a:pPr/>
              <a:t>‹#›</a:t>
            </a:fld>
            <a:endParaRPr lang="cs-CZ"/>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p:txBody>
          <a:bodyPr/>
          <a:lstStyle/>
          <a:p>
            <a:fld id="{EB5DE840-BFCF-431C-B9DE-34C36188C1AD}" type="slidenum">
              <a:rPr lang="cs-CZ" smtClean="0"/>
              <a:pPr/>
              <a:t>‹#›</a:t>
            </a:fld>
            <a:endParaRPr lang="cs-CZ"/>
          </a:p>
        </p:txBody>
      </p:sp>
    </p:spTree>
    <p:extLst>
      <p:ext uri="{BB962C8B-B14F-4D97-AF65-F5344CB8AC3E}">
        <p14:creationId xmlns:p14="http://schemas.microsoft.com/office/powerpoint/2010/main" val="86443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va obsahy_podtitul">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mtClean="0"/>
              <a:t>Klepnutím lze upravit styl předlohy nadpisů.</a:t>
            </a:r>
            <a:endParaRPr lang="cs-CZ" dirty="0"/>
          </a:p>
        </p:txBody>
      </p:sp>
      <p:sp>
        <p:nvSpPr>
          <p:cNvPr id="3" name="Zástupný symbol pro obsah 2"/>
          <p:cNvSpPr>
            <a:spLocks noGrp="1"/>
          </p:cNvSpPr>
          <p:nvPr>
            <p:ph sz="half" idx="1"/>
          </p:nvPr>
        </p:nvSpPr>
        <p:spPr>
          <a:xfrm>
            <a:off x="457200" y="1916831"/>
            <a:ext cx="4038600" cy="4176465"/>
          </a:xfrm>
        </p:spPr>
        <p:txBody>
          <a:bodyPr/>
          <a:lstStyle>
            <a:lvl1pPr>
              <a:buClr>
                <a:srgbClr val="B2BC00"/>
              </a:buClr>
              <a:buSzPct val="120000"/>
              <a:defRPr sz="2200"/>
            </a:lvl1pPr>
            <a:lvl2pPr>
              <a:buClr>
                <a:srgbClr val="B2BC00"/>
              </a:buClr>
              <a:defRPr sz="2000"/>
            </a:lvl2pPr>
            <a:lvl3pPr>
              <a:buClr>
                <a:srgbClr val="B2BC00"/>
              </a:buClr>
              <a:defRPr sz="2000"/>
            </a:lvl3pPr>
            <a:lvl4pPr>
              <a:buClr>
                <a:srgbClr val="B2BC00"/>
              </a:buClr>
              <a:defRPr sz="2000"/>
            </a:lvl4pPr>
            <a:lvl5pPr>
              <a:buClr>
                <a:srgbClr val="B2BC00"/>
              </a:buClr>
              <a:defRPr sz="20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4648200" y="1916831"/>
            <a:ext cx="4038600" cy="4176465"/>
          </a:xfrm>
        </p:spPr>
        <p:txBody>
          <a:bodyPr/>
          <a:lstStyle>
            <a:lvl1pPr>
              <a:defRPr lang="cs-CZ" sz="220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indent="-228600" algn="l" defTabSz="914400" rtl="0" eaLnBrk="1" latinLnBrk="0" hangingPunct="1">
              <a:spcBef>
                <a:spcPct val="20000"/>
              </a:spcBef>
              <a:buClr>
                <a:srgbClr val="B2BC00"/>
              </a:buClr>
              <a:buFont typeface="Arial" pitchFamily="34" charset="0"/>
              <a:buChar char="•"/>
              <a:defRPr lang="cs-CZ" sz="2000" kern="1200" smtClean="0">
                <a:solidFill>
                  <a:schemeClr val="tx1"/>
                </a:solidFill>
                <a:latin typeface="Arial" pitchFamily="34" charset="0"/>
                <a:ea typeface="+mn-ea"/>
                <a:cs typeface="Arial" pitchFamily="34" charset="0"/>
              </a:defRPr>
            </a:lvl3pPr>
            <a:lvl4pPr indent="-228600" algn="l" defTabSz="914400" rtl="0" eaLnBrk="1" latinLnBrk="0" hangingPunct="1">
              <a:spcBef>
                <a:spcPct val="20000"/>
              </a:spcBef>
              <a:buClr>
                <a:srgbClr val="B2BC00"/>
              </a:buClr>
              <a:buFont typeface="Arial" pitchFamily="34" charset="0"/>
              <a:buChar char="•"/>
              <a:defRPr lang="cs-CZ" sz="2000" kern="1200" smtClean="0">
                <a:solidFill>
                  <a:schemeClr val="tx1"/>
                </a:solidFill>
                <a:latin typeface="Arial" pitchFamily="34" charset="0"/>
                <a:ea typeface="+mn-ea"/>
                <a:cs typeface="Arial" pitchFamily="34" charset="0"/>
              </a:defRPr>
            </a:lvl4pPr>
            <a:lvl5pPr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5pPr>
            <a:lvl6pPr>
              <a:defRPr sz="1800"/>
            </a:lvl6pPr>
            <a:lvl7pPr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7pPr>
            <a:lvl8pPr>
              <a:defRPr sz="1800"/>
            </a:lvl8pPr>
            <a:lvl9pPr indent="-228600" algn="l" defTabSz="914400" rtl="0" eaLnBrk="1" latinLnBrk="0" hangingPunct="1">
              <a:spcBef>
                <a:spcPct val="20000"/>
              </a:spcBef>
              <a:buClr>
                <a:srgbClr val="B2BC00"/>
              </a:buClr>
              <a:buFont typeface="Arial" pitchFamily="34" charset="0"/>
              <a:buChar char="•"/>
              <a:defRPr lang="cs-CZ" sz="2000" kern="1200" dirty="0">
                <a:solidFill>
                  <a:schemeClr val="tx1"/>
                </a:solidFill>
                <a:latin typeface="Arial" pitchFamily="34" charset="0"/>
                <a:ea typeface="+mn-ea"/>
                <a:cs typeface="Arial" pitchFamily="34" charset="0"/>
              </a:defRPr>
            </a:lvl9pPr>
          </a:lstStyle>
          <a:p>
            <a:pPr marL="342900" lvl="0" indent="-342900" algn="l" defTabSz="914400" rtl="0" eaLnBrk="1" latinLnBrk="0" hangingPunct="1">
              <a:spcBef>
                <a:spcPct val="20000"/>
              </a:spcBef>
              <a:buClr>
                <a:srgbClr val="B2BC00"/>
              </a:buClr>
              <a:buSzPct val="120000"/>
              <a:buFont typeface="Arial" pitchFamily="34" charset="0"/>
              <a:buChar char="•"/>
            </a:pPr>
            <a:r>
              <a:rPr lang="cs-CZ" smtClean="0"/>
              <a:t>Klepnutím lze upravit styly předlohy textu.</a:t>
            </a:r>
          </a:p>
          <a:p>
            <a:pPr marL="342900" lvl="1" indent="-342900" algn="l" defTabSz="914400" rtl="0" eaLnBrk="1" latinLnBrk="0" hangingPunct="1">
              <a:spcBef>
                <a:spcPct val="20000"/>
              </a:spcBef>
              <a:buClr>
                <a:srgbClr val="B2BC00"/>
              </a:buClr>
              <a:buSzPct val="120000"/>
              <a:buFont typeface="Arial" pitchFamily="34" charset="0"/>
              <a:buChar char="•"/>
            </a:pPr>
            <a:r>
              <a:rPr lang="cs-CZ" smtClean="0"/>
              <a:t>Druhá úroveň</a:t>
            </a:r>
          </a:p>
          <a:p>
            <a:pPr marL="342900" lvl="2" indent="-342900" algn="l" defTabSz="914400" rtl="0" eaLnBrk="1" latinLnBrk="0" hangingPunct="1">
              <a:spcBef>
                <a:spcPct val="20000"/>
              </a:spcBef>
              <a:buClr>
                <a:srgbClr val="B2BC00"/>
              </a:buClr>
              <a:buSzPct val="120000"/>
              <a:buFont typeface="Arial" pitchFamily="34" charset="0"/>
              <a:buChar char="•"/>
            </a:pPr>
            <a:r>
              <a:rPr lang="cs-CZ" smtClean="0"/>
              <a:t>Třetí úroveň</a:t>
            </a:r>
          </a:p>
          <a:p>
            <a:pPr marL="342900" lvl="3" indent="-342900" algn="l" defTabSz="914400" rtl="0" eaLnBrk="1" latinLnBrk="0" hangingPunct="1">
              <a:spcBef>
                <a:spcPct val="20000"/>
              </a:spcBef>
              <a:buClr>
                <a:srgbClr val="B2BC00"/>
              </a:buClr>
              <a:buSzPct val="120000"/>
              <a:buFont typeface="Arial" pitchFamily="34" charset="0"/>
              <a:buChar char="•"/>
            </a:pPr>
            <a:r>
              <a:rPr lang="cs-CZ" smtClean="0"/>
              <a:t>Čtvrtá úroveň</a:t>
            </a:r>
          </a:p>
          <a:p>
            <a:pPr marL="342900" lvl="4" indent="-342900" algn="l" defTabSz="914400" rtl="0" eaLnBrk="1" latinLnBrk="0" hangingPunct="1">
              <a:spcBef>
                <a:spcPct val="20000"/>
              </a:spcBef>
              <a:buClr>
                <a:srgbClr val="B2BC00"/>
              </a:buClr>
              <a:buSzPct val="120000"/>
              <a:buFont typeface="Arial" pitchFamily="34" charset="0"/>
              <a:buChar char="•"/>
            </a:pPr>
            <a:r>
              <a:rPr lang="cs-CZ" smtClean="0"/>
              <a:t>Pátá úroveň</a:t>
            </a:r>
            <a:endParaRPr lang="cs-CZ" dirty="0"/>
          </a:p>
        </p:txBody>
      </p:sp>
      <p:sp>
        <p:nvSpPr>
          <p:cNvPr id="5" name="Zástupný symbol pro datum 4"/>
          <p:cNvSpPr>
            <a:spLocks noGrp="1"/>
          </p:cNvSpPr>
          <p:nvPr>
            <p:ph type="dt" sz="half" idx="10"/>
          </p:nvPr>
        </p:nvSpPr>
        <p:spPr/>
        <p:txBody>
          <a:bodyPr/>
          <a:lstStyle/>
          <a:p>
            <a:fld id="{DBE867DD-55C7-45E6-B42D-3875E50F70CC}" type="datetimeFigureOut">
              <a:rPr lang="cs-CZ" smtClean="0"/>
              <a:pPr/>
              <a:t>27.4.2016</a:t>
            </a:fld>
            <a:endParaRPr lang="cs-CZ"/>
          </a:p>
        </p:txBody>
      </p:sp>
      <p:sp>
        <p:nvSpPr>
          <p:cNvPr id="7" name="Zástupný symbol pro číslo snímku 6"/>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9" name="Zástupný symbol pro text 8"/>
          <p:cNvSpPr>
            <a:spLocks noGrp="1"/>
          </p:cNvSpPr>
          <p:nvPr>
            <p:ph type="body" sz="quarter" idx="13"/>
          </p:nvPr>
        </p:nvSpPr>
        <p:spPr>
          <a:xfrm>
            <a:off x="468313" y="1340767"/>
            <a:ext cx="8208143" cy="432049"/>
          </a:xfrm>
        </p:spPr>
        <p:txBody>
          <a:bodyPr>
            <a:normAutofit/>
          </a:bodyPr>
          <a:lstStyle>
            <a:lvl1pPr>
              <a:buNone/>
              <a:defRPr sz="2400">
                <a:solidFill>
                  <a:schemeClr val="tx1">
                    <a:lumMod val="50000"/>
                    <a:lumOff val="50000"/>
                  </a:schemeClr>
                </a:solidFill>
              </a:defRPr>
            </a:lvl1pPr>
          </a:lstStyle>
          <a:p>
            <a:pPr lvl="0"/>
            <a:r>
              <a:rPr lang="cs-CZ" smtClean="0"/>
              <a:t>Klepnutím lze upravit styly předlohy textu.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va obsahy_bez">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mtClean="0"/>
              <a:t>Klepnutím lze upravit styl předlohy nadpisů.</a:t>
            </a:r>
            <a:endParaRPr lang="cs-CZ" dirty="0"/>
          </a:p>
        </p:txBody>
      </p:sp>
      <p:sp>
        <p:nvSpPr>
          <p:cNvPr id="3" name="Zástupný symbol pro obsah 2"/>
          <p:cNvSpPr>
            <a:spLocks noGrp="1"/>
          </p:cNvSpPr>
          <p:nvPr>
            <p:ph sz="half" idx="1"/>
          </p:nvPr>
        </p:nvSpPr>
        <p:spPr>
          <a:xfrm>
            <a:off x="457200" y="1340769"/>
            <a:ext cx="4038600" cy="4752528"/>
          </a:xfrm>
        </p:spPr>
        <p:txBody>
          <a:bodyPr/>
          <a:lstStyle>
            <a:lvl1pPr>
              <a:buClr>
                <a:srgbClr val="B2BC00"/>
              </a:buClr>
              <a:buSzPct val="120000"/>
              <a:defRPr sz="2200"/>
            </a:lvl1pPr>
            <a:lvl2pPr>
              <a:buClr>
                <a:srgbClr val="B2BC00"/>
              </a:buClr>
              <a:defRPr sz="2000"/>
            </a:lvl2pPr>
            <a:lvl3pPr>
              <a:buClr>
                <a:srgbClr val="B2BC00"/>
              </a:buClr>
              <a:defRPr sz="2000"/>
            </a:lvl3pPr>
            <a:lvl4pPr>
              <a:buClr>
                <a:srgbClr val="B2BC00"/>
              </a:buClr>
              <a:defRPr sz="2000"/>
            </a:lvl4pPr>
            <a:lvl5pPr>
              <a:buClr>
                <a:srgbClr val="B2BC00"/>
              </a:buClr>
              <a:defRPr sz="20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4648200" y="1340768"/>
            <a:ext cx="4038600" cy="4752529"/>
          </a:xfrm>
        </p:spPr>
        <p:txBody>
          <a:bodyPr/>
          <a:lstStyle>
            <a:lvl1pPr>
              <a:defRPr lang="cs-CZ" sz="220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indent="-228600" algn="l" defTabSz="914400" rtl="0" eaLnBrk="1" latinLnBrk="0" hangingPunct="1">
              <a:spcBef>
                <a:spcPct val="20000"/>
              </a:spcBef>
              <a:buClr>
                <a:srgbClr val="B2BC00"/>
              </a:buClr>
              <a:buFont typeface="Arial" pitchFamily="34" charset="0"/>
              <a:buChar char="•"/>
              <a:defRPr lang="cs-CZ" sz="2000" kern="1200" smtClean="0">
                <a:solidFill>
                  <a:schemeClr val="tx1"/>
                </a:solidFill>
                <a:latin typeface="Arial" pitchFamily="34" charset="0"/>
                <a:ea typeface="+mn-ea"/>
                <a:cs typeface="Arial" pitchFamily="34" charset="0"/>
              </a:defRPr>
            </a:lvl3pPr>
            <a:lvl4pPr indent="-228600" algn="l" defTabSz="914400" rtl="0" eaLnBrk="1" latinLnBrk="0" hangingPunct="1">
              <a:spcBef>
                <a:spcPct val="20000"/>
              </a:spcBef>
              <a:buClr>
                <a:srgbClr val="B2BC00"/>
              </a:buClr>
              <a:buFont typeface="Arial" pitchFamily="34" charset="0"/>
              <a:buChar char="•"/>
              <a:defRPr lang="cs-CZ" sz="2000" kern="1200" smtClean="0">
                <a:solidFill>
                  <a:schemeClr val="tx1"/>
                </a:solidFill>
                <a:latin typeface="Arial" pitchFamily="34" charset="0"/>
                <a:ea typeface="+mn-ea"/>
                <a:cs typeface="Arial" pitchFamily="34" charset="0"/>
              </a:defRPr>
            </a:lvl4pPr>
            <a:lvl5pPr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5pPr>
            <a:lvl6pPr>
              <a:defRPr sz="1800"/>
            </a:lvl6pPr>
            <a:lvl7pPr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7pPr>
            <a:lvl8pPr>
              <a:defRPr sz="1800"/>
            </a:lvl8pPr>
            <a:lvl9pPr indent="-228600" algn="l" defTabSz="914400" rtl="0" eaLnBrk="1" latinLnBrk="0" hangingPunct="1">
              <a:spcBef>
                <a:spcPct val="20000"/>
              </a:spcBef>
              <a:buClr>
                <a:srgbClr val="B2BC00"/>
              </a:buClr>
              <a:buFont typeface="Arial" pitchFamily="34" charset="0"/>
              <a:buChar char="•"/>
              <a:defRPr lang="cs-CZ" sz="2000" kern="1200" dirty="0">
                <a:solidFill>
                  <a:schemeClr val="tx1"/>
                </a:solidFill>
                <a:latin typeface="Arial" pitchFamily="34" charset="0"/>
                <a:ea typeface="+mn-ea"/>
                <a:cs typeface="Arial" pitchFamily="34" charset="0"/>
              </a:defRPr>
            </a:lvl9pPr>
          </a:lstStyle>
          <a:p>
            <a:pPr marL="342900" lvl="0" indent="-342900" algn="l" defTabSz="914400" rtl="0" eaLnBrk="1" latinLnBrk="0" hangingPunct="1">
              <a:spcBef>
                <a:spcPct val="20000"/>
              </a:spcBef>
              <a:buClr>
                <a:srgbClr val="B2BC00"/>
              </a:buClr>
              <a:buSzPct val="120000"/>
              <a:buFont typeface="Arial" pitchFamily="34" charset="0"/>
              <a:buChar char="•"/>
            </a:pPr>
            <a:r>
              <a:rPr lang="cs-CZ" smtClean="0"/>
              <a:t>Klepnutím lze upravit styly předlohy textu.</a:t>
            </a:r>
          </a:p>
          <a:p>
            <a:pPr marL="342900" lvl="1" indent="-342900" algn="l" defTabSz="914400" rtl="0" eaLnBrk="1" latinLnBrk="0" hangingPunct="1">
              <a:spcBef>
                <a:spcPct val="20000"/>
              </a:spcBef>
              <a:buClr>
                <a:srgbClr val="B2BC00"/>
              </a:buClr>
              <a:buSzPct val="120000"/>
              <a:buFont typeface="Arial" pitchFamily="34" charset="0"/>
              <a:buChar char="•"/>
            </a:pPr>
            <a:r>
              <a:rPr lang="cs-CZ" smtClean="0"/>
              <a:t>Druhá úroveň</a:t>
            </a:r>
          </a:p>
          <a:p>
            <a:pPr marL="342900" lvl="2" indent="-342900" algn="l" defTabSz="914400" rtl="0" eaLnBrk="1" latinLnBrk="0" hangingPunct="1">
              <a:spcBef>
                <a:spcPct val="20000"/>
              </a:spcBef>
              <a:buClr>
                <a:srgbClr val="B2BC00"/>
              </a:buClr>
              <a:buSzPct val="120000"/>
              <a:buFont typeface="Arial" pitchFamily="34" charset="0"/>
              <a:buChar char="•"/>
            </a:pPr>
            <a:r>
              <a:rPr lang="cs-CZ" smtClean="0"/>
              <a:t>Třetí úroveň</a:t>
            </a:r>
          </a:p>
          <a:p>
            <a:pPr marL="342900" lvl="3" indent="-342900" algn="l" defTabSz="914400" rtl="0" eaLnBrk="1" latinLnBrk="0" hangingPunct="1">
              <a:spcBef>
                <a:spcPct val="20000"/>
              </a:spcBef>
              <a:buClr>
                <a:srgbClr val="B2BC00"/>
              </a:buClr>
              <a:buSzPct val="120000"/>
              <a:buFont typeface="Arial" pitchFamily="34" charset="0"/>
              <a:buChar char="•"/>
            </a:pPr>
            <a:r>
              <a:rPr lang="cs-CZ" smtClean="0"/>
              <a:t>Čtvrtá úroveň</a:t>
            </a:r>
          </a:p>
          <a:p>
            <a:pPr marL="342900" lvl="4" indent="-342900" algn="l" defTabSz="914400" rtl="0" eaLnBrk="1" latinLnBrk="0" hangingPunct="1">
              <a:spcBef>
                <a:spcPct val="20000"/>
              </a:spcBef>
              <a:buClr>
                <a:srgbClr val="B2BC00"/>
              </a:buClr>
              <a:buSzPct val="120000"/>
              <a:buFont typeface="Arial" pitchFamily="34" charset="0"/>
              <a:buChar char="•"/>
            </a:pPr>
            <a:r>
              <a:rPr lang="cs-CZ" smtClean="0"/>
              <a:t>Pátá úroveň</a:t>
            </a:r>
            <a:endParaRPr lang="cs-CZ" dirty="0"/>
          </a:p>
        </p:txBody>
      </p:sp>
      <p:sp>
        <p:nvSpPr>
          <p:cNvPr id="5" name="Zástupný symbol pro datum 4"/>
          <p:cNvSpPr>
            <a:spLocks noGrp="1"/>
          </p:cNvSpPr>
          <p:nvPr>
            <p:ph type="dt" sz="half" idx="10"/>
          </p:nvPr>
        </p:nvSpPr>
        <p:spPr/>
        <p:txBody>
          <a:bodyPr/>
          <a:lstStyle/>
          <a:p>
            <a:fld id="{DBE867DD-55C7-45E6-B42D-3875E50F70CC}" type="datetimeFigureOut">
              <a:rPr lang="cs-CZ" smtClean="0"/>
              <a:pPr/>
              <a:t>27.4.2016</a:t>
            </a:fld>
            <a:endParaRPr lang="cs-CZ"/>
          </a:p>
        </p:txBody>
      </p:sp>
      <p:sp>
        <p:nvSpPr>
          <p:cNvPr id="7" name="Zástupný symbol pro číslo snímku 6"/>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uze nadpis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7" name="Zástupný symbol pro text 6"/>
          <p:cNvSpPr>
            <a:spLocks noGrp="1"/>
          </p:cNvSpPr>
          <p:nvPr>
            <p:ph type="body" sz="quarter" idx="13"/>
          </p:nvPr>
        </p:nvSpPr>
        <p:spPr>
          <a:xfrm>
            <a:off x="467544" y="1556792"/>
            <a:ext cx="8207375" cy="432519"/>
          </a:xfrm>
        </p:spPr>
        <p:txBody>
          <a:bodyPr>
            <a:normAutofit/>
          </a:bodyPr>
          <a:lstStyle>
            <a:lvl1pPr>
              <a:buNone/>
              <a:defRPr sz="2400">
                <a:solidFill>
                  <a:schemeClr val="tx1">
                    <a:lumMod val="50000"/>
                    <a:lumOff val="50000"/>
                  </a:schemeClr>
                </a:solidFill>
              </a:defRPr>
            </a:lvl1pPr>
          </a:lstStyle>
          <a:p>
            <a:pPr lvl="0"/>
            <a:r>
              <a:rPr lang="cs-CZ" smtClean="0"/>
              <a:t>Klepnutím lze upravit styly předlohy textu.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ouze nadpis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brazek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7" name="Zástupný symbol pro text 6"/>
          <p:cNvSpPr>
            <a:spLocks noGrp="1"/>
          </p:cNvSpPr>
          <p:nvPr>
            <p:ph type="body" sz="quarter" idx="13"/>
          </p:nvPr>
        </p:nvSpPr>
        <p:spPr>
          <a:xfrm>
            <a:off x="467544" y="1556792"/>
            <a:ext cx="8207375" cy="432519"/>
          </a:xfrm>
        </p:spPr>
        <p:txBody>
          <a:bodyPr>
            <a:normAutofit/>
          </a:bodyPr>
          <a:lstStyle>
            <a:lvl1pPr>
              <a:buNone/>
              <a:defRPr sz="2400">
                <a:solidFill>
                  <a:schemeClr val="tx1">
                    <a:lumMod val="50000"/>
                    <a:lumOff val="50000"/>
                  </a:schemeClr>
                </a:solidFill>
              </a:defRPr>
            </a:lvl1pPr>
          </a:lstStyle>
          <a:p>
            <a:pPr lvl="0"/>
            <a:r>
              <a:rPr lang="cs-CZ" smtClean="0"/>
              <a:t>Klepnutím lze upravit styly předlohy textu.</a:t>
            </a:r>
          </a:p>
        </p:txBody>
      </p:sp>
      <p:sp>
        <p:nvSpPr>
          <p:cNvPr id="9" name="Zástupný symbol pro text 8"/>
          <p:cNvSpPr>
            <a:spLocks noGrp="1"/>
          </p:cNvSpPr>
          <p:nvPr>
            <p:ph type="body" sz="quarter" idx="14"/>
          </p:nvPr>
        </p:nvSpPr>
        <p:spPr>
          <a:xfrm>
            <a:off x="467544" y="2132857"/>
            <a:ext cx="8207375" cy="1224135"/>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1" name="Zástupný symbol pro obrázek 10"/>
          <p:cNvSpPr>
            <a:spLocks noGrp="1"/>
          </p:cNvSpPr>
          <p:nvPr>
            <p:ph type="pic" sz="quarter" idx="15"/>
          </p:nvPr>
        </p:nvSpPr>
        <p:spPr>
          <a:xfrm>
            <a:off x="468312" y="3501008"/>
            <a:ext cx="8208143" cy="2592288"/>
          </a:xfrm>
        </p:spPr>
        <p:txBody>
          <a:bodyPr/>
          <a:lstStyle/>
          <a:p>
            <a:r>
              <a:rPr lang="cs-CZ" smtClean="0"/>
              <a:t>Klepnutím na ikonu přidáte obrázek.</a:t>
            </a:r>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razek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27.4.2016</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9" name="Zástupný symbol pro text 8"/>
          <p:cNvSpPr>
            <a:spLocks noGrp="1"/>
          </p:cNvSpPr>
          <p:nvPr>
            <p:ph type="body" sz="quarter" idx="14"/>
          </p:nvPr>
        </p:nvSpPr>
        <p:spPr>
          <a:xfrm>
            <a:off x="467544" y="1556793"/>
            <a:ext cx="8207375" cy="1800200"/>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1" name="Zástupný symbol pro obrázek 10"/>
          <p:cNvSpPr>
            <a:spLocks noGrp="1"/>
          </p:cNvSpPr>
          <p:nvPr>
            <p:ph type="pic" sz="quarter" idx="15"/>
          </p:nvPr>
        </p:nvSpPr>
        <p:spPr>
          <a:xfrm>
            <a:off x="468312" y="3501008"/>
            <a:ext cx="8208143" cy="2592288"/>
          </a:xfrm>
        </p:spPr>
        <p:txBody>
          <a:bodyPr/>
          <a:lstStyle/>
          <a:p>
            <a:r>
              <a:rPr lang="cs-CZ" smtClean="0"/>
              <a:t>Klepnutím na ikonu přidáte obrázek.</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tiff"/><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457200" y="1600201"/>
            <a:ext cx="8229600" cy="4493096"/>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Clr>
                <a:srgbClr val="B2BC00"/>
              </a:buClr>
              <a:buFont typeface="Arial" pitchFamily="34" charset="0"/>
              <a:buChar char="•"/>
            </a:pPr>
            <a:r>
              <a:rPr lang="cs-CZ" dirty="0" smtClean="0"/>
              <a:t>Klepnutím lze upravit styly předlohy textu.</a:t>
            </a:r>
          </a:p>
          <a:p>
            <a:pPr marL="742950" lvl="1" indent="-285750" algn="l" defTabSz="914400" rtl="0" eaLnBrk="1" latinLnBrk="0" hangingPunct="1">
              <a:spcBef>
                <a:spcPct val="20000"/>
              </a:spcBef>
              <a:buClr>
                <a:srgbClr val="B2BC00"/>
              </a:buClr>
              <a:buFont typeface="Arial" pitchFamily="34" charset="0"/>
              <a:buChar char="–"/>
            </a:pPr>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3563888" y="638132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BE867DD-55C7-45E6-B42D-3875E50F70CC}" type="datetimeFigureOut">
              <a:rPr lang="cs-CZ" smtClean="0"/>
              <a:pPr/>
              <a:t>27.4.2016</a:t>
            </a:fld>
            <a:endParaRPr lang="cs-CZ"/>
          </a:p>
        </p:txBody>
      </p:sp>
      <p:sp>
        <p:nvSpPr>
          <p:cNvPr id="6" name="Zástupný symbol pro číslo snímku 5"/>
          <p:cNvSpPr>
            <a:spLocks noGrp="1"/>
          </p:cNvSpPr>
          <p:nvPr>
            <p:ph type="sldNum" sz="quarter" idx="4"/>
          </p:nvPr>
        </p:nvSpPr>
        <p:spPr>
          <a:xfrm>
            <a:off x="467544" y="63813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DE840-BFCF-431C-B9DE-34C36188C1AD}"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914400" rtl="0" eaLnBrk="1" latinLnBrk="0" hangingPunct="1">
        <a:spcBef>
          <a:spcPct val="0"/>
        </a:spcBef>
        <a:buNone/>
        <a:defRPr lang="cs-CZ" sz="3200" b="1" kern="1200" dirty="0" smtClean="0">
          <a:solidFill>
            <a:srgbClr val="B2BC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cs-CZ" sz="2200"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lang="cs-CZ" sz="2000" kern="1200" dirty="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457200" y="1600201"/>
            <a:ext cx="8229600" cy="4493096"/>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Clr>
                <a:srgbClr val="B2BC00"/>
              </a:buClr>
              <a:buFont typeface="Arial" pitchFamily="34" charset="0"/>
              <a:buChar char="•"/>
            </a:pPr>
            <a:r>
              <a:rPr lang="cs-CZ" dirty="0" smtClean="0"/>
              <a:t>Klepnutím lze upravit styly předlohy textu.</a:t>
            </a:r>
          </a:p>
          <a:p>
            <a:pPr marL="742950" lvl="1" indent="-285750" algn="l" defTabSz="914400" rtl="0" eaLnBrk="1" latinLnBrk="0" hangingPunct="1">
              <a:spcBef>
                <a:spcPct val="20000"/>
              </a:spcBef>
              <a:buClr>
                <a:srgbClr val="B2BC00"/>
              </a:buClr>
              <a:buFont typeface="Arial" pitchFamily="34" charset="0"/>
              <a:buChar char="–"/>
            </a:pPr>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3563888" y="638132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BE867DD-55C7-45E6-B42D-3875E50F70CC}" type="datetimeFigureOut">
              <a:rPr lang="cs-CZ" smtClean="0"/>
              <a:pPr/>
              <a:t>27.4.2016</a:t>
            </a:fld>
            <a:endParaRPr lang="cs-CZ"/>
          </a:p>
        </p:txBody>
      </p:sp>
      <p:sp>
        <p:nvSpPr>
          <p:cNvPr id="6" name="Zástupný symbol pro číslo snímku 5"/>
          <p:cNvSpPr>
            <a:spLocks noGrp="1"/>
          </p:cNvSpPr>
          <p:nvPr>
            <p:ph type="sldNum" sz="quarter" idx="4"/>
          </p:nvPr>
        </p:nvSpPr>
        <p:spPr>
          <a:xfrm>
            <a:off x="467544" y="63813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DE840-BFCF-431C-B9DE-34C36188C1AD}"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914400" rtl="0" eaLnBrk="1" latinLnBrk="0" hangingPunct="1">
        <a:spcBef>
          <a:spcPct val="0"/>
        </a:spcBef>
        <a:buNone/>
        <a:defRPr lang="cs-CZ" sz="3200" b="1" kern="1200" dirty="0" smtClean="0">
          <a:solidFill>
            <a:srgbClr val="B2BC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cs-CZ" sz="2200"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lang="cs-CZ" sz="2000" kern="1200" dirty="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mailto:Josef.tabery@mze.cz"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www.eagri.cz/prv"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hyperlink" Target="mailto:veronika.llupi-vlasakova@mze.cz"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4.tif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hyperlink" Target="http://www.eagri.cz/prv" TargetMode="External"/><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hyperlink" Target="mailto:kristyna.konopaskova@mze.cz" TargetMode="Externa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hyperlink" Target="mailto:lucie.krumpholcova@mze.cz" TargetMode="Externa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hyperlink" Target="mailto:lucie.krumpholcova@mze.cz" TargetMode="Externa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hyperlink" Target="http://www.szif.cz/" TargetMode="External"/><Relationship Id="rId2" Type="http://schemas.openxmlformats.org/officeDocument/2006/relationships/hyperlink" Target="http://www.eagri.cz/prv" TargetMode="Externa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hyperlink" Target="mailto:alexandra.brzezna@mze.cz" TargetMode="Externa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3" Type="http://schemas.openxmlformats.org/officeDocument/2006/relationships/hyperlink" Target="http://www.szif.cz/" TargetMode="External"/><Relationship Id="rId2" Type="http://schemas.openxmlformats.org/officeDocument/2006/relationships/hyperlink" Target="http://www.eagri.cz/prv" TargetMode="Externa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hyperlink" Target="mailto:kristyna.konopaskova@mze.cz"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3" Type="http://schemas.openxmlformats.org/officeDocument/2006/relationships/hyperlink" Target="http://www.szif.cz/" TargetMode="External"/><Relationship Id="rId2" Type="http://schemas.openxmlformats.org/officeDocument/2006/relationships/hyperlink" Target="http://www.eagri.cz/prv" TargetMode="Externa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hyperlink" Target="mailto:tereza.rihova@mze.cz"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484784"/>
            <a:ext cx="7772400" cy="2088231"/>
          </a:xfrm>
        </p:spPr>
        <p:txBody>
          <a:bodyPr>
            <a:normAutofit fontScale="90000"/>
          </a:bodyPr>
          <a:lstStyle/>
          <a:p>
            <a:r>
              <a:rPr lang="cs-CZ" sz="2000" b="1" dirty="0"/>
              <a:t> </a:t>
            </a:r>
            <a:r>
              <a:rPr lang="cs-CZ" sz="2000" b="1" dirty="0" smtClean="0"/>
              <a:t/>
            </a:r>
            <a:br>
              <a:rPr lang="cs-CZ" sz="2000" b="1" dirty="0" smtClean="0"/>
            </a:br>
            <a:r>
              <a:rPr lang="cs-CZ" sz="2000" b="1" dirty="0" smtClean="0"/>
              <a:t/>
            </a:r>
            <a:br>
              <a:rPr lang="cs-CZ" sz="2000" b="1" dirty="0" smtClean="0"/>
            </a:br>
            <a:r>
              <a:rPr lang="cs-CZ" dirty="0"/>
              <a:t>Program rozvoje venkova ČR na období 2014-2020 </a:t>
            </a:r>
            <a:r>
              <a:rPr lang="cs-CZ" sz="3100" dirty="0"/>
              <a:t/>
            </a:r>
            <a:br>
              <a:rPr lang="cs-CZ" sz="3100" dirty="0"/>
            </a:br>
            <a:r>
              <a:rPr lang="cs-CZ" sz="3100" b="1" dirty="0"/>
              <a:t> </a:t>
            </a:r>
            <a:r>
              <a:rPr lang="cs-CZ" sz="3100" dirty="0"/>
              <a:t/>
            </a:r>
            <a:br>
              <a:rPr lang="cs-CZ" sz="3100" dirty="0"/>
            </a:br>
            <a:r>
              <a:rPr lang="cs-CZ" sz="2000" dirty="0" smtClean="0"/>
              <a:t/>
            </a:r>
            <a:br>
              <a:rPr lang="cs-CZ" sz="2000" dirty="0" smtClean="0"/>
            </a:br>
            <a:endParaRPr lang="cs-CZ" sz="2000" dirty="0"/>
          </a:p>
        </p:txBody>
      </p:sp>
      <p:sp>
        <p:nvSpPr>
          <p:cNvPr id="6" name="Zástupný symbol pro obsah 2"/>
          <p:cNvSpPr txBox="1">
            <a:spLocks/>
          </p:cNvSpPr>
          <p:nvPr/>
        </p:nvSpPr>
        <p:spPr>
          <a:xfrm>
            <a:off x="827584" y="3212976"/>
            <a:ext cx="7488832" cy="2952328"/>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Font typeface="Arial" pitchFamily="34" charset="0"/>
              <a:buNone/>
              <a:defRPr lang="cs-CZ" sz="2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lang="cs-CZ" sz="20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rgbClr val="B2BC00"/>
              </a:buClr>
              <a:buFont typeface="Arial" pitchFamily="34" charset="0"/>
              <a:buNone/>
              <a:defRPr lang="cs-CZ"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Clr>
                <a:srgbClr val="B2BC00"/>
              </a:buClr>
              <a:buFont typeface="Arial" pitchFamily="34" charset="0"/>
              <a:buNone/>
              <a:defRPr lang="cs-CZ"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Clr>
                <a:srgbClr val="B2BC00"/>
              </a:buClr>
              <a:buFont typeface="Arial" pitchFamily="34" charset="0"/>
              <a:buNone/>
              <a:defRPr lang="cs-CZ"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cs-CZ" sz="1600" dirty="0" smtClean="0">
              <a:solidFill>
                <a:schemeClr val="tx1"/>
              </a:solidFill>
            </a:endParaRPr>
          </a:p>
          <a:p>
            <a:pPr algn="ctr"/>
            <a:endParaRPr lang="cs-CZ" sz="3800" b="1" dirty="0" smtClean="0">
              <a:solidFill>
                <a:schemeClr val="tx1"/>
              </a:solidFill>
            </a:endParaRPr>
          </a:p>
          <a:p>
            <a:pPr algn="ctr"/>
            <a:r>
              <a:rPr lang="cs-CZ" sz="3800" b="1" dirty="0" smtClean="0">
                <a:solidFill>
                  <a:schemeClr val="tx1"/>
                </a:solidFill>
              </a:rPr>
              <a:t>2.   K O L O   P Ř Í J M U   Ž Á D O S T Í</a:t>
            </a:r>
          </a:p>
          <a:p>
            <a:pPr algn="ctr"/>
            <a:endParaRPr lang="cs-CZ" sz="3800" dirty="0" smtClean="0">
              <a:solidFill>
                <a:schemeClr val="tx1"/>
              </a:solidFill>
            </a:endParaRPr>
          </a:p>
          <a:p>
            <a:pPr algn="ctr"/>
            <a:r>
              <a:rPr lang="cs-CZ" sz="3800" b="1" dirty="0" smtClean="0">
                <a:solidFill>
                  <a:schemeClr val="tx1"/>
                </a:solidFill>
              </a:rPr>
              <a:t>3. 5. 2016 – 16. 5. 2016</a:t>
            </a:r>
          </a:p>
          <a:p>
            <a:pPr algn="just"/>
            <a:endParaRPr lang="cs-CZ" sz="1600" dirty="0" smtClean="0">
              <a:solidFill>
                <a:schemeClr val="tx1"/>
              </a:solidFill>
            </a:endParaRPr>
          </a:p>
          <a:p>
            <a:pPr algn="just"/>
            <a:endParaRPr lang="cs-CZ" sz="1600" dirty="0" smtClean="0">
              <a:solidFill>
                <a:schemeClr val="tx1"/>
              </a:solidFill>
            </a:endParaRPr>
          </a:p>
          <a:p>
            <a:pPr algn="just"/>
            <a:r>
              <a:rPr lang="cs-CZ" sz="1600" dirty="0" smtClean="0">
                <a:solidFill>
                  <a:schemeClr val="tx1"/>
                </a:solidFill>
              </a:rPr>
              <a:t> </a:t>
            </a:r>
          </a:p>
          <a:p>
            <a:pPr algn="just"/>
            <a:endParaRPr lang="cs-CZ" sz="1800" dirty="0" smtClean="0">
              <a:solidFill>
                <a:schemeClr val="tx1"/>
              </a:solidFill>
            </a:endParaRPr>
          </a:p>
          <a:p>
            <a:pPr algn="just"/>
            <a:endParaRPr lang="cs-CZ" sz="1800" dirty="0" smtClean="0">
              <a:solidFill>
                <a:schemeClr val="tx1"/>
              </a:solidFill>
            </a:endParaRPr>
          </a:p>
          <a:p>
            <a:pPr algn="just"/>
            <a:endParaRPr lang="cs-CZ" sz="1400" dirty="0" smtClean="0">
              <a:solidFill>
                <a:schemeClr val="tx1"/>
              </a:solidFill>
            </a:endParaRPr>
          </a:p>
        </p:txBody>
      </p:sp>
      <p:pic>
        <p:nvPicPr>
          <p:cNvPr id="7" name="Obrázek 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82782"/>
            <a:ext cx="349188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RV_logo"/>
          <p:cNvPicPr>
            <a:picLocks noChangeAspect="1" noChangeArrowheads="1"/>
          </p:cNvPicPr>
          <p:nvPr/>
        </p:nvPicPr>
        <p:blipFill>
          <a:blip r:embed="rId4" cstate="print"/>
          <a:srcRect/>
          <a:stretch>
            <a:fillRect/>
          </a:stretch>
        </p:blipFill>
        <p:spPr bwMode="auto">
          <a:xfrm>
            <a:off x="5751016" y="310386"/>
            <a:ext cx="2565400" cy="1008112"/>
          </a:xfrm>
          <a:prstGeom prst="rect">
            <a:avLst/>
          </a:prstGeom>
          <a:noFill/>
          <a:ln w="9525">
            <a:noFill/>
            <a:miter lim="800000"/>
            <a:headEnd/>
            <a:tailEnd/>
          </a:ln>
        </p:spPr>
      </p:pic>
    </p:spTree>
    <p:extLst>
      <p:ext uri="{BB962C8B-B14F-4D97-AF65-F5344CB8AC3E}">
        <p14:creationId xmlns:p14="http://schemas.microsoft.com/office/powerpoint/2010/main" val="50548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552" y="1916832"/>
            <a:ext cx="8229600" cy="1584176"/>
          </a:xfrm>
        </p:spPr>
        <p:txBody>
          <a:bodyPr>
            <a:normAutofit/>
          </a:bodyPr>
          <a:lstStyle/>
          <a:p>
            <a:pPr marL="0" indent="0" algn="ctr">
              <a:buNone/>
            </a:pPr>
            <a:r>
              <a:rPr lang="cs-CZ" sz="4000" b="1" dirty="0">
                <a:solidFill>
                  <a:srgbClr val="B2BC00"/>
                </a:solidFill>
                <a:ea typeface="+mj-ea"/>
              </a:rPr>
              <a:t>DĚKUJI ZA POZORNOST</a:t>
            </a:r>
          </a:p>
          <a:p>
            <a:pPr marL="0" indent="0" algn="ctr">
              <a:buNone/>
            </a:pPr>
            <a:endParaRPr lang="cs-CZ" sz="2000" dirty="0"/>
          </a:p>
        </p:txBody>
      </p:sp>
      <p:sp>
        <p:nvSpPr>
          <p:cNvPr id="2" name="TextovéPole 1"/>
          <p:cNvSpPr txBox="1"/>
          <p:nvPr/>
        </p:nvSpPr>
        <p:spPr>
          <a:xfrm>
            <a:off x="1221408" y="3353048"/>
            <a:ext cx="4032448" cy="1200329"/>
          </a:xfrm>
          <a:prstGeom prst="rect">
            <a:avLst/>
          </a:prstGeom>
          <a:noFill/>
        </p:spPr>
        <p:txBody>
          <a:bodyPr wrap="square" rtlCol="0">
            <a:spAutoFit/>
          </a:bodyPr>
          <a:lstStyle/>
          <a:p>
            <a:r>
              <a:rPr lang="cs-CZ" b="1" dirty="0" smtClean="0">
                <a:latin typeface="Arial" panose="020B0604020202020204" pitchFamily="34" charset="0"/>
                <a:cs typeface="Arial" panose="020B0604020202020204" pitchFamily="34" charset="0"/>
              </a:rPr>
              <a:t>Ing. Josef Tabery</a:t>
            </a:r>
          </a:p>
          <a:p>
            <a:r>
              <a:rPr lang="cs-CZ" dirty="0" smtClean="0">
                <a:latin typeface="Arial" panose="020B0604020202020204" pitchFamily="34" charset="0"/>
                <a:cs typeface="Arial" panose="020B0604020202020204" pitchFamily="34" charset="0"/>
              </a:rPr>
              <a:t>ředitel odboru Řídicí orgán PRV</a:t>
            </a:r>
          </a:p>
          <a:p>
            <a:r>
              <a:rPr lang="cs-CZ" dirty="0" smtClean="0">
                <a:latin typeface="Arial" panose="020B0604020202020204" pitchFamily="34" charset="0"/>
                <a:cs typeface="Arial" panose="020B0604020202020204" pitchFamily="34" charset="0"/>
                <a:hlinkClick r:id="rId2"/>
              </a:rPr>
              <a:t>Josef.tabery@mze.cz</a:t>
            </a:r>
            <a:endParaRPr lang="cs-CZ" dirty="0" smtClean="0">
              <a:latin typeface="Arial" panose="020B0604020202020204" pitchFamily="34" charset="0"/>
              <a:cs typeface="Arial" panose="020B0604020202020204" pitchFamily="34" charset="0"/>
            </a:endParaRPr>
          </a:p>
          <a:p>
            <a:r>
              <a:rPr lang="cs-CZ" dirty="0" smtClean="0">
                <a:latin typeface="Arial" panose="020B0604020202020204" pitchFamily="34" charset="0"/>
                <a:cs typeface="Arial" panose="020B0604020202020204" pitchFamily="34" charset="0"/>
              </a:rPr>
              <a:t>221 812 873</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201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484785"/>
            <a:ext cx="7772400" cy="1080120"/>
          </a:xfrm>
        </p:spPr>
        <p:txBody>
          <a:bodyPr>
            <a:normAutofit fontScale="90000"/>
          </a:bodyPr>
          <a:lstStyle/>
          <a:p>
            <a:r>
              <a:rPr lang="cs-CZ" sz="2000" b="1" dirty="0"/>
              <a:t> </a:t>
            </a:r>
            <a:r>
              <a:rPr lang="cs-CZ" sz="2000" b="1" dirty="0" smtClean="0"/>
              <a:t/>
            </a:r>
            <a:br>
              <a:rPr lang="cs-CZ" sz="2000" b="1" dirty="0" smtClean="0"/>
            </a:br>
            <a:r>
              <a:rPr lang="cs-CZ" sz="2000" b="1" dirty="0" smtClean="0"/>
              <a:t/>
            </a:r>
            <a:br>
              <a:rPr lang="cs-CZ" sz="2000" b="1" dirty="0" smtClean="0"/>
            </a:br>
            <a:r>
              <a:rPr lang="cs-CZ" sz="3100" dirty="0"/>
              <a:t/>
            </a:r>
            <a:br>
              <a:rPr lang="cs-CZ" sz="3100" dirty="0"/>
            </a:br>
            <a:r>
              <a:rPr lang="cs-CZ" sz="3100" b="1" dirty="0"/>
              <a:t> </a:t>
            </a:r>
            <a:r>
              <a:rPr lang="cs-CZ" sz="3100" dirty="0"/>
              <a:t/>
            </a:r>
            <a:br>
              <a:rPr lang="cs-CZ" sz="3100" dirty="0"/>
            </a:br>
            <a:r>
              <a:rPr lang="cs-CZ" sz="2000" dirty="0" smtClean="0"/>
              <a:t/>
            </a:r>
            <a:br>
              <a:rPr lang="cs-CZ" sz="2000" dirty="0" smtClean="0"/>
            </a:br>
            <a:endParaRPr lang="cs-CZ" sz="2000" dirty="0"/>
          </a:p>
        </p:txBody>
      </p:sp>
      <p:sp>
        <p:nvSpPr>
          <p:cNvPr id="6" name="Zástupný symbol pro obsah 2"/>
          <p:cNvSpPr txBox="1">
            <a:spLocks/>
          </p:cNvSpPr>
          <p:nvPr/>
        </p:nvSpPr>
        <p:spPr>
          <a:xfrm>
            <a:off x="827584" y="1628800"/>
            <a:ext cx="7488832" cy="3888432"/>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Font typeface="Arial" pitchFamily="34" charset="0"/>
              <a:buNone/>
              <a:defRPr lang="cs-CZ" sz="2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lang="cs-CZ" sz="20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rgbClr val="B2BC00"/>
              </a:buClr>
              <a:buFont typeface="Arial" pitchFamily="34" charset="0"/>
              <a:buNone/>
              <a:defRPr lang="cs-CZ"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Clr>
                <a:srgbClr val="B2BC00"/>
              </a:buClr>
              <a:buFont typeface="Arial" pitchFamily="34" charset="0"/>
              <a:buNone/>
              <a:defRPr lang="cs-CZ"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Clr>
                <a:srgbClr val="B2BC00"/>
              </a:buClr>
              <a:buFont typeface="Arial" pitchFamily="34" charset="0"/>
              <a:buNone/>
              <a:defRPr lang="cs-CZ"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cs-CZ" sz="1600" dirty="0" smtClean="0">
              <a:solidFill>
                <a:schemeClr val="tx1"/>
              </a:solidFill>
            </a:endParaRPr>
          </a:p>
          <a:p>
            <a:pPr algn="ctr"/>
            <a:endParaRPr lang="cs-CZ" sz="3800" dirty="0" smtClean="0">
              <a:solidFill>
                <a:schemeClr val="tx1"/>
              </a:solidFill>
            </a:endParaRPr>
          </a:p>
          <a:p>
            <a:pPr algn="ctr">
              <a:spcBef>
                <a:spcPct val="0"/>
              </a:spcBef>
            </a:pPr>
            <a:r>
              <a:rPr lang="cs-CZ" sz="3600" b="1" dirty="0">
                <a:solidFill>
                  <a:srgbClr val="B2BC00"/>
                </a:solidFill>
                <a:ea typeface="+mj-ea"/>
              </a:rPr>
              <a:t>Operace </a:t>
            </a:r>
          </a:p>
          <a:p>
            <a:pPr algn="ctr">
              <a:spcBef>
                <a:spcPct val="0"/>
              </a:spcBef>
            </a:pPr>
            <a:r>
              <a:rPr lang="cs-CZ" sz="3600" b="1" dirty="0">
                <a:solidFill>
                  <a:srgbClr val="B2BC00"/>
                </a:solidFill>
                <a:ea typeface="+mj-ea"/>
              </a:rPr>
              <a:t>1.1.1 Vzdělávací akce,1.2.1 Informační akce</a:t>
            </a:r>
          </a:p>
          <a:p>
            <a:pPr algn="ctr">
              <a:spcBef>
                <a:spcPct val="0"/>
              </a:spcBef>
            </a:pPr>
            <a:endParaRPr lang="cs-CZ" sz="3500" b="1" dirty="0">
              <a:solidFill>
                <a:srgbClr val="B2BC00"/>
              </a:solidFill>
              <a:ea typeface="+mj-ea"/>
            </a:endParaRPr>
          </a:p>
          <a:p>
            <a:pPr algn="ctr">
              <a:spcBef>
                <a:spcPct val="0"/>
              </a:spcBef>
            </a:pPr>
            <a:r>
              <a:rPr lang="cs-CZ" sz="3500" dirty="0">
                <a:solidFill>
                  <a:schemeClr val="tx1"/>
                </a:solidFill>
                <a:ea typeface="+mj-ea"/>
              </a:rPr>
              <a:t>Rozpočet:</a:t>
            </a:r>
          </a:p>
          <a:p>
            <a:pPr algn="ctr">
              <a:spcBef>
                <a:spcPct val="0"/>
              </a:spcBef>
            </a:pPr>
            <a:r>
              <a:rPr lang="cs-CZ" sz="3500" dirty="0" smtClean="0">
                <a:solidFill>
                  <a:schemeClr val="tx1"/>
                </a:solidFill>
                <a:ea typeface="+mj-ea"/>
              </a:rPr>
              <a:t>1.1.1: 57,75 </a:t>
            </a:r>
            <a:r>
              <a:rPr lang="cs-CZ" sz="3500" dirty="0">
                <a:solidFill>
                  <a:schemeClr val="tx1"/>
                </a:solidFill>
                <a:ea typeface="+mj-ea"/>
              </a:rPr>
              <a:t>mil. </a:t>
            </a:r>
            <a:r>
              <a:rPr lang="cs-CZ" sz="3500" dirty="0" smtClean="0">
                <a:solidFill>
                  <a:schemeClr val="tx1"/>
                </a:solidFill>
                <a:ea typeface="+mj-ea"/>
              </a:rPr>
              <a:t>Kč, 1.2.1: 38,5 </a:t>
            </a:r>
            <a:r>
              <a:rPr lang="cs-CZ" sz="3500" dirty="0">
                <a:solidFill>
                  <a:schemeClr val="tx1"/>
                </a:solidFill>
                <a:ea typeface="+mj-ea"/>
              </a:rPr>
              <a:t>mil. Kč</a:t>
            </a:r>
          </a:p>
          <a:p>
            <a:pPr algn="just"/>
            <a:endParaRPr lang="cs-CZ" sz="1600" dirty="0" smtClean="0">
              <a:solidFill>
                <a:schemeClr val="tx1"/>
              </a:solidFill>
            </a:endParaRPr>
          </a:p>
          <a:p>
            <a:pPr algn="just"/>
            <a:endParaRPr lang="cs-CZ" sz="1600" dirty="0" smtClean="0">
              <a:solidFill>
                <a:schemeClr val="tx1"/>
              </a:solidFill>
            </a:endParaRPr>
          </a:p>
          <a:p>
            <a:pPr algn="just"/>
            <a:r>
              <a:rPr lang="cs-CZ" sz="1600" dirty="0" smtClean="0">
                <a:solidFill>
                  <a:schemeClr val="tx1"/>
                </a:solidFill>
              </a:rPr>
              <a:t> </a:t>
            </a:r>
          </a:p>
          <a:p>
            <a:pPr algn="just"/>
            <a:endParaRPr lang="cs-CZ" sz="1800" dirty="0" smtClean="0">
              <a:solidFill>
                <a:schemeClr val="tx1"/>
              </a:solidFill>
            </a:endParaRPr>
          </a:p>
          <a:p>
            <a:pPr algn="just"/>
            <a:endParaRPr lang="cs-CZ" sz="1800" dirty="0" smtClean="0">
              <a:solidFill>
                <a:schemeClr val="tx1"/>
              </a:solidFill>
            </a:endParaRPr>
          </a:p>
          <a:p>
            <a:pPr algn="just"/>
            <a:endParaRPr lang="cs-CZ" sz="1400" dirty="0" smtClean="0">
              <a:solidFill>
                <a:schemeClr val="tx1"/>
              </a:solidFill>
            </a:endParaRPr>
          </a:p>
        </p:txBody>
      </p:sp>
    </p:spTree>
    <p:extLst>
      <p:ext uri="{BB962C8B-B14F-4D97-AF65-F5344CB8AC3E}">
        <p14:creationId xmlns:p14="http://schemas.microsoft.com/office/powerpoint/2010/main" val="10815614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chemeClr val="tx1"/>
                </a:solidFill>
              </a:rPr>
              <a:t/>
            </a:r>
            <a:br>
              <a:rPr lang="cs-CZ" dirty="0">
                <a:solidFill>
                  <a:schemeClr val="tx1"/>
                </a:solidFill>
              </a:rPr>
            </a:br>
            <a:r>
              <a:rPr lang="cs-CZ" dirty="0" smtClean="0"/>
              <a:t>1.1.1 Vzdělávací akce, 1.2.1 Informační akce</a:t>
            </a:r>
            <a:endParaRPr lang="cs-CZ" dirty="0"/>
          </a:p>
        </p:txBody>
      </p:sp>
      <p:sp>
        <p:nvSpPr>
          <p:cNvPr id="3" name="Zástupný symbol pro obsah 2"/>
          <p:cNvSpPr>
            <a:spLocks noGrp="1"/>
          </p:cNvSpPr>
          <p:nvPr>
            <p:ph idx="1"/>
          </p:nvPr>
        </p:nvSpPr>
        <p:spPr/>
        <p:txBody>
          <a:bodyPr>
            <a:normAutofit/>
          </a:bodyPr>
          <a:lstStyle/>
          <a:p>
            <a:pPr>
              <a:buClrTx/>
            </a:pPr>
            <a:r>
              <a:rPr lang="cs-CZ" sz="2000" dirty="0" smtClean="0"/>
              <a:t>V</a:t>
            </a:r>
            <a:r>
              <a:rPr lang="cs-CZ" sz="2000" dirty="0"/>
              <a:t> případě operace 1.1.1 Vzdělávací akce bude podporováno realizování vzdělávacích projektů (tj. školení, odborné vzdělávání), které směřují ke zvýšení kvalifikace </a:t>
            </a:r>
            <a:r>
              <a:rPr lang="cs-CZ" sz="2000" dirty="0" smtClean="0"/>
              <a:t>pracovníků v zemědělství, lesnictví a potravinářství. </a:t>
            </a:r>
            <a:endParaRPr lang="cs-CZ" sz="2000" dirty="0"/>
          </a:p>
          <a:p>
            <a:pPr>
              <a:buClr>
                <a:schemeClr val="tx1"/>
              </a:buClr>
            </a:pPr>
            <a:r>
              <a:rPr lang="cs-CZ" sz="2000" dirty="0"/>
              <a:t>V případě operace 1.2.1 Informační akce bude podporováno realizování vzdělávacích projektů (tj. informační akcí), které poskytují informace a zajišťují předávání zkušeností </a:t>
            </a:r>
            <a:r>
              <a:rPr lang="cs-CZ" sz="2000" dirty="0" smtClean="0"/>
              <a:t>v oblastech zemědělství, potravinářství a lesnictví. </a:t>
            </a:r>
            <a:r>
              <a:rPr lang="cs-CZ" sz="2000" dirty="0"/>
              <a:t>Informační akce by se měly také zaměřovat na poskytování informací o možnostech využívání nových metod výroby založených na výsledcích vědy a výzkumu, též mohou informovat o aktuálních inovačních postupech</a:t>
            </a:r>
            <a:r>
              <a:rPr lang="cs-CZ" sz="2000" dirty="0" smtClean="0"/>
              <a:t>.</a:t>
            </a:r>
          </a:p>
          <a:p>
            <a:pPr marL="0" indent="0">
              <a:buNone/>
            </a:pPr>
            <a:r>
              <a:rPr lang="cs-CZ" dirty="0" smtClean="0"/>
              <a:t> </a:t>
            </a:r>
            <a:endParaRPr lang="cs-CZ" dirty="0"/>
          </a:p>
        </p:txBody>
      </p:sp>
    </p:spTree>
    <p:extLst>
      <p:ext uri="{BB962C8B-B14F-4D97-AF65-F5344CB8AC3E}">
        <p14:creationId xmlns:p14="http://schemas.microsoft.com/office/powerpoint/2010/main" val="3395333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1.1.1 Vzdělávací akce, 1.2.1 Informační </a:t>
            </a:r>
            <a:r>
              <a:rPr lang="cs-CZ" dirty="0" smtClean="0"/>
              <a:t>akce</a:t>
            </a:r>
            <a:br>
              <a:rPr lang="cs-CZ" dirty="0" smtClean="0"/>
            </a:br>
            <a:r>
              <a:rPr lang="cs-CZ" dirty="0" smtClean="0"/>
              <a:t/>
            </a:r>
            <a:br>
              <a:rPr lang="cs-CZ" dirty="0" smtClean="0"/>
            </a:br>
            <a:r>
              <a:rPr lang="cs-CZ" dirty="0" smtClean="0"/>
              <a:t>Příjemce podpory</a:t>
            </a:r>
            <a:endParaRPr lang="cs-CZ" dirty="0"/>
          </a:p>
        </p:txBody>
      </p:sp>
      <p:sp>
        <p:nvSpPr>
          <p:cNvPr id="3" name="Zástupný symbol pro obsah 2"/>
          <p:cNvSpPr>
            <a:spLocks noGrp="1"/>
          </p:cNvSpPr>
          <p:nvPr>
            <p:ph idx="1"/>
          </p:nvPr>
        </p:nvSpPr>
        <p:spPr/>
        <p:txBody>
          <a:bodyPr>
            <a:normAutofit/>
          </a:bodyPr>
          <a:lstStyle/>
          <a:p>
            <a:pPr marL="0" indent="0" algn="just">
              <a:buNone/>
            </a:pPr>
            <a:r>
              <a:rPr lang="cs-CZ" sz="2000" dirty="0" smtClean="0"/>
              <a:t>Subjekt </a:t>
            </a:r>
            <a:r>
              <a:rPr lang="cs-CZ" sz="2000" dirty="0"/>
              <a:t>musí být </a:t>
            </a:r>
            <a:r>
              <a:rPr lang="cs-CZ" sz="2000" dirty="0" smtClean="0"/>
              <a:t>akreditován </a:t>
            </a:r>
            <a:r>
              <a:rPr lang="cs-CZ" sz="2000" dirty="0"/>
              <a:t>Ministerstvem zemědělství nebo </a:t>
            </a:r>
            <a:r>
              <a:rPr lang="cs-CZ" sz="2000" dirty="0" smtClean="0"/>
              <a:t>obdržet </a:t>
            </a:r>
            <a:r>
              <a:rPr lang="cs-CZ" sz="2000" dirty="0"/>
              <a:t>od Ministerstva zemědělství pověření k pořádání kurzů ze zákona (v tomto případě může subjekt zajišťovat jen ty akce, které svým tématem odpovídají danému pověření</a:t>
            </a:r>
            <a:r>
              <a:rPr lang="cs-CZ" sz="2000" dirty="0" smtClean="0"/>
              <a:t>).</a:t>
            </a:r>
          </a:p>
          <a:p>
            <a:pPr marL="0" indent="0" algn="just">
              <a:buNone/>
            </a:pPr>
            <a:endParaRPr lang="cs-CZ" sz="2000" dirty="0" smtClean="0"/>
          </a:p>
          <a:p>
            <a:pPr>
              <a:buClr>
                <a:schemeClr val="tx1"/>
              </a:buClr>
            </a:pPr>
            <a:r>
              <a:rPr lang="cs-CZ" sz="2000" b="1" dirty="0" smtClean="0"/>
              <a:t>Podpora 85</a:t>
            </a:r>
            <a:r>
              <a:rPr lang="cs-CZ" sz="2000" b="1" dirty="0"/>
              <a:t> % </a:t>
            </a:r>
            <a:r>
              <a:rPr lang="cs-CZ" sz="2000" dirty="0"/>
              <a:t>výdajů, ze kterých je stanovena dotace.</a:t>
            </a:r>
          </a:p>
          <a:p>
            <a:pPr marL="0" indent="0">
              <a:buClr>
                <a:schemeClr val="tx1"/>
              </a:buClr>
              <a:buNone/>
            </a:pPr>
            <a:r>
              <a:rPr lang="cs-CZ" sz="2000" dirty="0"/>
              <a:t> </a:t>
            </a:r>
          </a:p>
          <a:p>
            <a:pPr>
              <a:buClr>
                <a:schemeClr val="tx1"/>
              </a:buClr>
            </a:pPr>
            <a:r>
              <a:rPr lang="cs-CZ" sz="2000" dirty="0"/>
              <a:t>Maximálně </a:t>
            </a:r>
            <a:r>
              <a:rPr lang="cs-CZ" sz="2000" b="1" dirty="0"/>
              <a:t>1 000 000,- Kč</a:t>
            </a:r>
            <a:r>
              <a:rPr lang="cs-CZ" sz="2000" dirty="0"/>
              <a:t> na projekt. </a:t>
            </a:r>
          </a:p>
          <a:p>
            <a:pPr>
              <a:buClr>
                <a:schemeClr val="tx1"/>
              </a:buClr>
            </a:pPr>
            <a:r>
              <a:rPr lang="cs-CZ" sz="2000" dirty="0"/>
              <a:t>Minimálně </a:t>
            </a:r>
            <a:r>
              <a:rPr lang="cs-CZ" sz="2000" b="1" dirty="0"/>
              <a:t>50 000,- Kč</a:t>
            </a:r>
            <a:r>
              <a:rPr lang="cs-CZ" sz="2000" dirty="0"/>
              <a:t> na projekt</a:t>
            </a:r>
            <a:endParaRPr lang="cs-CZ" sz="2000" dirty="0" smtClean="0"/>
          </a:p>
        </p:txBody>
      </p:sp>
    </p:spTree>
    <p:extLst>
      <p:ext uri="{BB962C8B-B14F-4D97-AF65-F5344CB8AC3E}">
        <p14:creationId xmlns:p14="http://schemas.microsoft.com/office/powerpoint/2010/main" val="817962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282154"/>
          </a:xfrm>
        </p:spPr>
        <p:txBody>
          <a:bodyPr>
            <a:normAutofit fontScale="90000"/>
          </a:bodyPr>
          <a:lstStyle/>
          <a:p>
            <a:r>
              <a:rPr lang="cs-CZ" dirty="0"/>
              <a:t>1.1.1 Vzdělávací akce, 1.2.1 Informační </a:t>
            </a:r>
            <a:r>
              <a:rPr lang="cs-CZ" dirty="0" smtClean="0"/>
              <a:t>akce</a:t>
            </a:r>
            <a:br>
              <a:rPr lang="cs-CZ" dirty="0" smtClean="0"/>
            </a:br>
            <a:r>
              <a:rPr lang="cs-CZ" dirty="0"/>
              <a:t/>
            </a:r>
            <a:br>
              <a:rPr lang="cs-CZ" dirty="0"/>
            </a:br>
            <a:r>
              <a:rPr lang="cs-CZ" dirty="0"/>
              <a:t>Způsobilé výdaje </a:t>
            </a:r>
            <a:br>
              <a:rPr lang="cs-CZ" dirty="0"/>
            </a:br>
            <a:endParaRPr lang="cs-CZ" dirty="0"/>
          </a:p>
        </p:txBody>
      </p:sp>
      <p:sp>
        <p:nvSpPr>
          <p:cNvPr id="3" name="Zástupný symbol pro obsah 2"/>
          <p:cNvSpPr>
            <a:spLocks noGrp="1"/>
          </p:cNvSpPr>
          <p:nvPr>
            <p:ph idx="1"/>
          </p:nvPr>
        </p:nvSpPr>
        <p:spPr>
          <a:xfrm>
            <a:off x="467544" y="1700808"/>
            <a:ext cx="8229600" cy="4968552"/>
          </a:xfrm>
        </p:spPr>
        <p:txBody>
          <a:bodyPr>
            <a:normAutofit/>
          </a:bodyPr>
          <a:lstStyle/>
          <a:p>
            <a:pPr lvl="0">
              <a:buClr>
                <a:schemeClr val="tx1"/>
              </a:buClr>
            </a:pPr>
            <a:r>
              <a:rPr lang="cs-CZ" sz="2000" dirty="0"/>
              <a:t>technické zabezpečení vzdělávací/informační akce </a:t>
            </a:r>
          </a:p>
          <a:p>
            <a:pPr lvl="0">
              <a:buClr>
                <a:schemeClr val="tx1"/>
              </a:buClr>
            </a:pPr>
            <a:r>
              <a:rPr lang="cs-CZ" sz="2000" dirty="0" smtClean="0"/>
              <a:t>výukové </a:t>
            </a:r>
            <a:r>
              <a:rPr lang="cs-CZ" sz="2000" dirty="0"/>
              <a:t>materiály </a:t>
            </a:r>
          </a:p>
          <a:p>
            <a:pPr lvl="0">
              <a:buClr>
                <a:schemeClr val="tx1"/>
              </a:buClr>
            </a:pPr>
            <a:r>
              <a:rPr lang="cs-CZ" sz="2000" dirty="0" smtClean="0"/>
              <a:t>cestovní </a:t>
            </a:r>
            <a:r>
              <a:rPr lang="cs-CZ" sz="2000" dirty="0"/>
              <a:t>výdaje lektora/tlumočníka za účelem poskytnutí přednášky/výkladu na  vzdělávací/informační akci  </a:t>
            </a:r>
          </a:p>
          <a:p>
            <a:pPr lvl="0">
              <a:buClr>
                <a:schemeClr val="tx1"/>
              </a:buClr>
            </a:pPr>
            <a:r>
              <a:rPr lang="cs-CZ" sz="2000" dirty="0" smtClean="0"/>
              <a:t>cestovní </a:t>
            </a:r>
            <a:r>
              <a:rPr lang="cs-CZ" sz="2000" dirty="0"/>
              <a:t>výdaje příjemce dotace/organizátora </a:t>
            </a:r>
          </a:p>
          <a:p>
            <a:pPr>
              <a:buClr>
                <a:schemeClr val="tx1"/>
              </a:buClr>
            </a:pPr>
            <a:r>
              <a:rPr lang="cs-CZ" sz="2000" dirty="0" smtClean="0"/>
              <a:t>výdaje </a:t>
            </a:r>
            <a:r>
              <a:rPr lang="cs-CZ" sz="2000" dirty="0"/>
              <a:t>spojené s činností lektorů a tlumočníků</a:t>
            </a:r>
          </a:p>
          <a:p>
            <a:pPr lvl="0">
              <a:buClr>
                <a:schemeClr val="tx1"/>
              </a:buClr>
            </a:pPr>
            <a:r>
              <a:rPr lang="cs-CZ" sz="2000" dirty="0" smtClean="0"/>
              <a:t>výdaje </a:t>
            </a:r>
            <a:r>
              <a:rPr lang="cs-CZ" sz="2000" dirty="0"/>
              <a:t>na vlastní realizaci projektu</a:t>
            </a:r>
          </a:p>
          <a:p>
            <a:pPr lvl="0">
              <a:buClr>
                <a:schemeClr val="tx1"/>
              </a:buClr>
            </a:pPr>
            <a:r>
              <a:rPr lang="cs-CZ" sz="2000" dirty="0" smtClean="0"/>
              <a:t>občerstvení </a:t>
            </a:r>
            <a:r>
              <a:rPr lang="cs-CZ" sz="2000" dirty="0"/>
              <a:t>účastníků </a:t>
            </a:r>
            <a:endParaRPr lang="cs-CZ" sz="2000" dirty="0" smtClean="0"/>
          </a:p>
          <a:p>
            <a:pPr lvl="0">
              <a:buClr>
                <a:schemeClr val="tx1"/>
              </a:buClr>
            </a:pPr>
            <a:r>
              <a:rPr lang="cs-CZ" sz="2000" dirty="0"/>
              <a:t>v</a:t>
            </a:r>
            <a:r>
              <a:rPr lang="cs-CZ" sz="2000" dirty="0" smtClean="0"/>
              <a:t>ýdaje </a:t>
            </a:r>
            <a:r>
              <a:rPr lang="cs-CZ" sz="2000" dirty="0"/>
              <a:t>spojené s pořádáním exkurze a praktických ukázek </a:t>
            </a:r>
            <a:endParaRPr lang="cs-CZ" sz="2000" dirty="0" smtClean="0"/>
          </a:p>
          <a:p>
            <a:pPr lvl="0">
              <a:buClr>
                <a:schemeClr val="tx1"/>
              </a:buClr>
            </a:pPr>
            <a:r>
              <a:rPr lang="cs-CZ" sz="2000" dirty="0" smtClean="0"/>
              <a:t>nákup </a:t>
            </a:r>
            <a:r>
              <a:rPr lang="cs-CZ" sz="2000" dirty="0"/>
              <a:t>kancelářských potřeb nutných pro zabezpečení projektu </a:t>
            </a:r>
          </a:p>
          <a:p>
            <a:pPr lvl="0">
              <a:buClr>
                <a:schemeClr val="tx1"/>
              </a:buClr>
            </a:pPr>
            <a:r>
              <a:rPr lang="cs-CZ" sz="2000" dirty="0" smtClean="0"/>
              <a:t>náklady </a:t>
            </a:r>
            <a:r>
              <a:rPr lang="cs-CZ" sz="2000" dirty="0"/>
              <a:t>na propagaci akce </a:t>
            </a:r>
          </a:p>
        </p:txBody>
      </p:sp>
    </p:spTree>
    <p:extLst>
      <p:ext uri="{BB962C8B-B14F-4D97-AF65-F5344CB8AC3E}">
        <p14:creationId xmlns:p14="http://schemas.microsoft.com/office/powerpoint/2010/main" val="236491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282154"/>
          </a:xfrm>
        </p:spPr>
        <p:txBody>
          <a:bodyPr>
            <a:normAutofit fontScale="90000"/>
          </a:bodyPr>
          <a:lstStyle/>
          <a:p>
            <a:r>
              <a:rPr lang="cs-CZ" dirty="0" smtClean="0"/>
              <a:t/>
            </a:r>
            <a:br>
              <a:rPr lang="cs-CZ" dirty="0" smtClean="0"/>
            </a:br>
            <a:r>
              <a:rPr lang="cs-CZ" dirty="0" smtClean="0"/>
              <a:t>1.1.1 </a:t>
            </a:r>
            <a:r>
              <a:rPr lang="cs-CZ" dirty="0"/>
              <a:t>Vzdělávací akce, 1.2.1 Informační </a:t>
            </a:r>
            <a:r>
              <a:rPr lang="cs-CZ" dirty="0" smtClean="0"/>
              <a:t>akce</a:t>
            </a:r>
            <a:br>
              <a:rPr lang="cs-CZ" dirty="0" smtClean="0"/>
            </a:br>
            <a:r>
              <a:rPr lang="cs-CZ" dirty="0"/>
              <a:t/>
            </a:r>
            <a:br>
              <a:rPr lang="cs-CZ" dirty="0"/>
            </a:br>
            <a:r>
              <a:rPr lang="cs-CZ" dirty="0"/>
              <a:t>Kritéria přijatelnosti </a:t>
            </a:r>
            <a:br>
              <a:rPr lang="cs-CZ" dirty="0"/>
            </a:br>
            <a:endParaRPr lang="cs-CZ" dirty="0"/>
          </a:p>
        </p:txBody>
      </p:sp>
      <p:sp>
        <p:nvSpPr>
          <p:cNvPr id="3" name="Zástupný symbol pro obsah 2"/>
          <p:cNvSpPr>
            <a:spLocks noGrp="1"/>
          </p:cNvSpPr>
          <p:nvPr>
            <p:ph idx="1"/>
          </p:nvPr>
        </p:nvSpPr>
        <p:spPr>
          <a:xfrm>
            <a:off x="457200" y="1556792"/>
            <a:ext cx="8229600" cy="5040560"/>
          </a:xfrm>
        </p:spPr>
        <p:txBody>
          <a:bodyPr>
            <a:normAutofit fontScale="92500" lnSpcReduction="10000"/>
          </a:bodyPr>
          <a:lstStyle/>
          <a:p>
            <a:pPr marL="0" indent="0">
              <a:buNone/>
            </a:pPr>
            <a:endParaRPr lang="cs-CZ" dirty="0"/>
          </a:p>
          <a:p>
            <a:pPr lvl="0">
              <a:buClr>
                <a:schemeClr val="tx1"/>
              </a:buClr>
            </a:pPr>
            <a:r>
              <a:rPr lang="cs-CZ" sz="2200" dirty="0"/>
              <a:t>Projekt lze realizovat pouze na území České republiky. V případě, že je konečným beneficientem podpory nezemědělský, nepotravinářský a nelesní malý střední podnik (MSP), lze projekt realizovat na území České republiky vyjma měst Praha, Brno, Liberec, Ostrava, </a:t>
            </a:r>
            <a:r>
              <a:rPr lang="cs-CZ" sz="2200" dirty="0" smtClean="0"/>
              <a:t>Plzeň. </a:t>
            </a:r>
            <a:endParaRPr lang="cs-CZ" sz="2200" dirty="0"/>
          </a:p>
          <a:p>
            <a:pPr lvl="0">
              <a:buClr>
                <a:schemeClr val="tx1"/>
              </a:buClr>
            </a:pPr>
            <a:r>
              <a:rPr lang="cs-CZ" sz="2200" dirty="0"/>
              <a:t>Subjekty zajišťující předávání znalostí mají k plnění tohoto úkolu příslušné kapacity v podobě kvalifikovaných zaměstnanců a pravidelné odborné přípravy (prokazuje se získáním </a:t>
            </a:r>
            <a:r>
              <a:rPr lang="cs-CZ" sz="2200" u="sng" dirty="0"/>
              <a:t>akreditace Ministerstva zemědělství nebo pověřením k pořádání kurzů ze zákona od Ministerstva zemědělství</a:t>
            </a:r>
            <a:r>
              <a:rPr lang="cs-CZ" sz="2200" u="sng" dirty="0" smtClean="0"/>
              <a:t>)</a:t>
            </a:r>
            <a:r>
              <a:rPr lang="cs-CZ" sz="2200" dirty="0" smtClean="0"/>
              <a:t>.</a:t>
            </a:r>
            <a:endParaRPr lang="cs-CZ" sz="2200" dirty="0"/>
          </a:p>
          <a:p>
            <a:pPr lvl="0">
              <a:buClr>
                <a:schemeClr val="tx1"/>
              </a:buClr>
            </a:pPr>
            <a:r>
              <a:rPr lang="cs-CZ" sz="2200" dirty="0"/>
              <a:t>Projekt se nevztahuje na akce, které tvoří součást běžných programů nebo systémů středního a vyššího </a:t>
            </a:r>
            <a:r>
              <a:rPr lang="cs-CZ" sz="2200" dirty="0" smtClean="0"/>
              <a:t>vzdělávání.</a:t>
            </a:r>
            <a:endParaRPr lang="cs-CZ" sz="2200" dirty="0"/>
          </a:p>
          <a:p>
            <a:pPr lvl="0">
              <a:buClr>
                <a:schemeClr val="tx1"/>
              </a:buClr>
            </a:pPr>
            <a:r>
              <a:rPr lang="cs-CZ" sz="2200" dirty="0"/>
              <a:t>Podpora je podmíněna kladným zhodnocením projektu s vyhodnocením aspektů účelnosti, potřebnosti, efektivnosti, hospodárnosti a </a:t>
            </a:r>
            <a:r>
              <a:rPr lang="cs-CZ" sz="2200" dirty="0" smtClean="0"/>
              <a:t>proveditelnosti.</a:t>
            </a:r>
            <a:endParaRPr lang="cs-CZ" sz="2200" dirty="0"/>
          </a:p>
        </p:txBody>
      </p:sp>
    </p:spTree>
    <p:extLst>
      <p:ext uri="{BB962C8B-B14F-4D97-AF65-F5344CB8AC3E}">
        <p14:creationId xmlns:p14="http://schemas.microsoft.com/office/powerpoint/2010/main" val="3905799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354162"/>
          </a:xfrm>
        </p:spPr>
        <p:txBody>
          <a:bodyPr>
            <a:normAutofit fontScale="90000"/>
          </a:bodyPr>
          <a:lstStyle/>
          <a:p>
            <a:r>
              <a:rPr lang="cs-CZ" dirty="0"/>
              <a:t>1.1.1 Vzdělávací akce, 1.2.1 Informační </a:t>
            </a:r>
            <a:r>
              <a:rPr lang="cs-CZ" dirty="0" smtClean="0"/>
              <a:t>akce</a:t>
            </a:r>
            <a:br>
              <a:rPr lang="cs-CZ" dirty="0" smtClean="0"/>
            </a:br>
            <a:r>
              <a:rPr lang="cs-CZ" dirty="0" smtClean="0"/>
              <a:t/>
            </a:r>
            <a:br>
              <a:rPr lang="cs-CZ" dirty="0" smtClean="0"/>
            </a:br>
            <a:r>
              <a:rPr lang="cs-CZ" dirty="0" smtClean="0"/>
              <a:t>Další podmínky </a:t>
            </a:r>
            <a:endParaRPr lang="cs-CZ" dirty="0"/>
          </a:p>
        </p:txBody>
      </p:sp>
      <p:sp>
        <p:nvSpPr>
          <p:cNvPr id="3" name="Zástupný symbol pro obsah 2"/>
          <p:cNvSpPr>
            <a:spLocks noGrp="1"/>
          </p:cNvSpPr>
          <p:nvPr>
            <p:ph idx="1"/>
          </p:nvPr>
        </p:nvSpPr>
        <p:spPr/>
        <p:txBody>
          <a:bodyPr>
            <a:noAutofit/>
          </a:bodyPr>
          <a:lstStyle/>
          <a:p>
            <a:pPr lvl="0">
              <a:buClr>
                <a:schemeClr val="tx1"/>
              </a:buClr>
            </a:pPr>
            <a:r>
              <a:rPr lang="cs-CZ" sz="2000" dirty="0"/>
              <a:t>Beneficientem, tzn. konečným uživatelem (účastník vzdělávací/informační akce) musí </a:t>
            </a:r>
            <a:r>
              <a:rPr lang="cs-CZ" sz="2000" dirty="0" smtClean="0"/>
              <a:t>být:</a:t>
            </a:r>
            <a:endParaRPr lang="cs-CZ" sz="2000" dirty="0"/>
          </a:p>
          <a:p>
            <a:pPr lvl="1">
              <a:buClr>
                <a:schemeClr val="tx1"/>
              </a:buClr>
            </a:pPr>
            <a:r>
              <a:rPr lang="cs-CZ" dirty="0"/>
              <a:t>zemědělský podnikatel nebo jeho zaměstnanec</a:t>
            </a:r>
          </a:p>
          <a:p>
            <a:pPr lvl="1">
              <a:buClr>
                <a:schemeClr val="tx1"/>
              </a:buClr>
            </a:pPr>
            <a:r>
              <a:rPr lang="cs-CZ" dirty="0" smtClean="0"/>
              <a:t>výrobce </a:t>
            </a:r>
            <a:r>
              <a:rPr lang="cs-CZ" dirty="0"/>
              <a:t>potravin nebo jeho zaměstnanec</a:t>
            </a:r>
          </a:p>
          <a:p>
            <a:pPr lvl="1">
              <a:buClr>
                <a:schemeClr val="tx1"/>
              </a:buClr>
            </a:pPr>
            <a:r>
              <a:rPr lang="cs-CZ" dirty="0" smtClean="0"/>
              <a:t>výrobce </a:t>
            </a:r>
            <a:r>
              <a:rPr lang="cs-CZ" dirty="0"/>
              <a:t>krmiv, které definuje zákon č. 91/1996 Sb., o krmivech, ve znění pozdějších předpisů</a:t>
            </a:r>
          </a:p>
          <a:p>
            <a:pPr lvl="1">
              <a:buClr>
                <a:schemeClr val="tx1"/>
              </a:buClr>
            </a:pPr>
            <a:r>
              <a:rPr lang="cs-CZ" dirty="0"/>
              <a:t>vlastník zemědělské a lesní půdy nebo osoba hospodařící v lesích, nebo jejich zaměstnanec</a:t>
            </a:r>
          </a:p>
          <a:p>
            <a:pPr lvl="1">
              <a:buClr>
                <a:schemeClr val="tx1"/>
              </a:buClr>
            </a:pPr>
            <a:r>
              <a:rPr lang="cs-CZ" dirty="0"/>
              <a:t>jiné osoby pracující pro hospodářské subjekty, jež jsou MSP působícími ve venkovských oblastech</a:t>
            </a:r>
          </a:p>
          <a:p>
            <a:pPr lvl="1">
              <a:buClr>
                <a:schemeClr val="tx1"/>
              </a:buClr>
            </a:pPr>
            <a:r>
              <a:rPr lang="cs-CZ" dirty="0"/>
              <a:t>v případě zemědělského podnikatele - fyzické osoby - může být účastníkem i spolupracující osoba, která se na hospodaření zemědělského </a:t>
            </a:r>
            <a:r>
              <a:rPr lang="cs-CZ"/>
              <a:t>podnikatele </a:t>
            </a:r>
            <a:r>
              <a:rPr lang="cs-CZ" smtClean="0"/>
              <a:t>podílí</a:t>
            </a:r>
            <a:endParaRPr lang="cs-CZ" dirty="0"/>
          </a:p>
        </p:txBody>
      </p:sp>
    </p:spTree>
    <p:extLst>
      <p:ext uri="{BB962C8B-B14F-4D97-AF65-F5344CB8AC3E}">
        <p14:creationId xmlns:p14="http://schemas.microsoft.com/office/powerpoint/2010/main" val="1210853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432048"/>
          </a:xfrm>
        </p:spPr>
        <p:txBody>
          <a:bodyPr>
            <a:normAutofit fontScale="90000"/>
          </a:bodyPr>
          <a:lstStyle/>
          <a:p>
            <a:r>
              <a:rPr lang="cs-CZ" dirty="0"/>
              <a:t>1.1.1 Vzdělávací akce, 1.2.1 Informační akce</a:t>
            </a:r>
            <a:br>
              <a:rPr lang="cs-CZ" dirty="0"/>
            </a:br>
            <a:r>
              <a:rPr lang="cs-CZ" dirty="0"/>
              <a:t/>
            </a:r>
            <a:br>
              <a:rPr lang="cs-CZ" dirty="0"/>
            </a:br>
            <a:r>
              <a:rPr lang="cs-CZ" dirty="0"/>
              <a:t>Další podmínky</a:t>
            </a:r>
          </a:p>
        </p:txBody>
      </p:sp>
      <p:sp>
        <p:nvSpPr>
          <p:cNvPr id="3" name="Zástupný symbol pro obsah 2"/>
          <p:cNvSpPr>
            <a:spLocks noGrp="1"/>
          </p:cNvSpPr>
          <p:nvPr>
            <p:ph idx="1"/>
          </p:nvPr>
        </p:nvSpPr>
        <p:spPr>
          <a:xfrm>
            <a:off x="457200" y="1196752"/>
            <a:ext cx="8229600" cy="5472608"/>
          </a:xfrm>
        </p:spPr>
        <p:txBody>
          <a:bodyPr>
            <a:normAutofit lnSpcReduction="10000"/>
          </a:bodyPr>
          <a:lstStyle/>
          <a:p>
            <a:pPr lvl="0">
              <a:buClr>
                <a:schemeClr val="tx1"/>
              </a:buClr>
            </a:pPr>
            <a:r>
              <a:rPr lang="cs-CZ" sz="2000" dirty="0"/>
              <a:t>Žádost o dotaci obdrží v rámci preferenčních kritérií minimálně 13 bodů v případě operace 1.1.1 Vzdělávací akce a minimálně 12 bodů v případě operace 1.2.1 Informační </a:t>
            </a:r>
            <a:r>
              <a:rPr lang="cs-CZ" sz="2000" dirty="0" smtClean="0"/>
              <a:t>akce.</a:t>
            </a:r>
            <a:endParaRPr lang="cs-CZ" sz="2000" dirty="0"/>
          </a:p>
          <a:p>
            <a:pPr lvl="0">
              <a:buClr>
                <a:schemeClr val="tx1"/>
              </a:buClr>
            </a:pPr>
            <a:r>
              <a:rPr lang="cs-CZ" sz="2000" dirty="0"/>
              <a:t>Minimální počet účastníků </a:t>
            </a:r>
            <a:r>
              <a:rPr lang="cs-CZ" sz="2000" dirty="0" smtClean="0"/>
              <a:t>jedné </a:t>
            </a:r>
            <a:r>
              <a:rPr lang="cs-CZ" sz="2000" dirty="0"/>
              <a:t>vzdělávací akce je 5 a maximální 20. </a:t>
            </a:r>
          </a:p>
          <a:p>
            <a:pPr>
              <a:buClr>
                <a:schemeClr val="tx1"/>
              </a:buClr>
            </a:pPr>
            <a:r>
              <a:rPr lang="cs-CZ" sz="2000" dirty="0"/>
              <a:t>Minimální počet účastníků </a:t>
            </a:r>
            <a:r>
              <a:rPr lang="cs-CZ" sz="2000" dirty="0" smtClean="0"/>
              <a:t>jedné </a:t>
            </a:r>
            <a:r>
              <a:rPr lang="cs-CZ" sz="2000" dirty="0"/>
              <a:t>informační akce je </a:t>
            </a:r>
            <a:r>
              <a:rPr lang="cs-CZ" sz="2000" dirty="0" smtClean="0"/>
              <a:t>15. </a:t>
            </a:r>
            <a:endParaRPr lang="cs-CZ" sz="2000" dirty="0"/>
          </a:p>
          <a:p>
            <a:pPr lvl="0">
              <a:buClr>
                <a:schemeClr val="tx1"/>
              </a:buClr>
            </a:pPr>
            <a:r>
              <a:rPr lang="cs-CZ" sz="2000" dirty="0" smtClean="0"/>
              <a:t>Žadatel </a:t>
            </a:r>
            <a:r>
              <a:rPr lang="cs-CZ" sz="2000" dirty="0"/>
              <a:t>může podat v rámci operace více Žádostí o dotaci. </a:t>
            </a:r>
            <a:endParaRPr lang="cs-CZ" sz="2000" dirty="0" smtClean="0"/>
          </a:p>
          <a:p>
            <a:pPr>
              <a:buClr>
                <a:schemeClr val="tx1"/>
              </a:buClr>
            </a:pPr>
            <a:r>
              <a:rPr lang="cs-CZ" sz="2000" dirty="0" smtClean="0"/>
              <a:t>Žadatel </a:t>
            </a:r>
            <a:r>
              <a:rPr lang="cs-CZ" sz="2000" dirty="0"/>
              <a:t>informuje o akci/akcích na internetových stránkách </a:t>
            </a:r>
            <a:r>
              <a:rPr lang="cs-CZ" sz="2000" u="sng" dirty="0">
                <a:hlinkClick r:id="rId3"/>
              </a:rPr>
              <a:t>www.eagri.cz/prv</a:t>
            </a:r>
            <a:r>
              <a:rPr lang="cs-CZ" sz="2000" dirty="0"/>
              <a:t> prostřednictvím Portálu farmáře min. 14 dní před konáním akce.  </a:t>
            </a:r>
          </a:p>
          <a:p>
            <a:pPr lvl="0">
              <a:buClr>
                <a:schemeClr val="tx1"/>
              </a:buClr>
            </a:pPr>
            <a:r>
              <a:rPr lang="cs-CZ" sz="2000" dirty="0"/>
              <a:t>Pro účely této operace se vzdělávací/informační akcí rozumí část vzdělávacího projektu, určená jedné skupině účastníků. Vzdělávací/informační projekt pak může být složen z více vzdělávacích/informačních akcí, které se však musí uskutečnit </a:t>
            </a:r>
            <a:r>
              <a:rPr lang="cs-CZ" sz="2000" b="1" dirty="0"/>
              <a:t>v průběhu 24 měsíců od podpisu Dohody</a:t>
            </a:r>
          </a:p>
          <a:p>
            <a:pPr lvl="0">
              <a:buClr>
                <a:schemeClr val="tx1"/>
              </a:buClr>
            </a:pPr>
            <a:r>
              <a:rPr lang="cs-CZ" sz="2000" dirty="0"/>
              <a:t>Projekt neobdržel 0 bodů za preferenční kritérium č. </a:t>
            </a:r>
            <a:r>
              <a:rPr lang="cs-CZ" sz="2000" dirty="0" smtClean="0"/>
              <a:t>1 (Výdaje na hodinu vzdělávání účastníka).</a:t>
            </a:r>
            <a:endParaRPr lang="cs-CZ" sz="2000" dirty="0"/>
          </a:p>
          <a:p>
            <a:pPr marL="0" lvl="0" indent="0">
              <a:buNone/>
            </a:pPr>
            <a:endParaRPr lang="cs-CZ" sz="2000" dirty="0"/>
          </a:p>
          <a:p>
            <a:endParaRPr lang="cs-CZ" dirty="0"/>
          </a:p>
        </p:txBody>
      </p:sp>
    </p:spTree>
    <p:extLst>
      <p:ext uri="{BB962C8B-B14F-4D97-AF65-F5344CB8AC3E}">
        <p14:creationId xmlns:p14="http://schemas.microsoft.com/office/powerpoint/2010/main" val="1557206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normAutofit fontScale="90000"/>
          </a:bodyPr>
          <a:lstStyle/>
          <a:p>
            <a:r>
              <a:rPr lang="cs-CZ" dirty="0"/>
              <a:t>1.1.1 Vzdělávací akce, 1.2.1 Informační </a:t>
            </a:r>
            <a:r>
              <a:rPr lang="cs-CZ" dirty="0" smtClean="0"/>
              <a:t>akce</a:t>
            </a:r>
            <a:r>
              <a:rPr lang="cs-CZ" dirty="0"/>
              <a:t/>
            </a:r>
            <a:br>
              <a:rPr lang="cs-CZ" dirty="0"/>
            </a:br>
            <a:r>
              <a:rPr lang="cs-CZ" dirty="0"/>
              <a:t>Další podmínky</a:t>
            </a:r>
          </a:p>
        </p:txBody>
      </p:sp>
      <p:sp>
        <p:nvSpPr>
          <p:cNvPr id="3" name="Zástupný symbol pro obsah 2"/>
          <p:cNvSpPr>
            <a:spLocks noGrp="1"/>
          </p:cNvSpPr>
          <p:nvPr>
            <p:ph idx="1"/>
          </p:nvPr>
        </p:nvSpPr>
        <p:spPr>
          <a:xfrm>
            <a:off x="395536" y="1268760"/>
            <a:ext cx="8229600" cy="5589240"/>
          </a:xfrm>
        </p:spPr>
        <p:txBody>
          <a:bodyPr>
            <a:normAutofit/>
          </a:bodyPr>
          <a:lstStyle/>
          <a:p>
            <a:pPr lvl="0">
              <a:buClr>
                <a:schemeClr val="tx1"/>
              </a:buClr>
            </a:pPr>
            <a:r>
              <a:rPr lang="cs-CZ" sz="2000" dirty="0" smtClean="0"/>
              <a:t>V</a:t>
            </a:r>
            <a:r>
              <a:rPr lang="cs-CZ" sz="2000" dirty="0"/>
              <a:t> případě akcí zaměřených na lesnictví podpora musí mít motivační účinek v souladu s čl. 6 nařízení Komise (EU) č. </a:t>
            </a:r>
            <a:r>
              <a:rPr lang="cs-CZ" sz="2000" dirty="0" smtClean="0"/>
              <a:t>702/2014. Žadatel/příjemce </a:t>
            </a:r>
            <a:r>
              <a:rPr lang="cs-CZ" sz="2000" dirty="0"/>
              <a:t>dotace před zahájením prací na projektu předložil Žádost o dotaci. Zahájením prací se rozumí vystavení objednávky nebo uzavření </a:t>
            </a:r>
            <a:r>
              <a:rPr lang="cs-CZ" sz="2000" dirty="0" smtClean="0"/>
              <a:t>smlouvy.</a:t>
            </a:r>
            <a:endParaRPr lang="cs-CZ" sz="2000" dirty="0"/>
          </a:p>
          <a:p>
            <a:pPr lvl="0">
              <a:buClr>
                <a:schemeClr val="tx1"/>
              </a:buClr>
            </a:pPr>
            <a:r>
              <a:rPr lang="cs-CZ" sz="2000" dirty="0"/>
              <a:t>V případě akcí zaměřených na lesnictví dotace nebude vyplacena ve prospěch žadatele/příjemce, vůči němuž je vystaven inkasní příkaz v návaznosti na rozhodnutí Evropské </a:t>
            </a:r>
            <a:r>
              <a:rPr lang="cs-CZ" sz="2000" dirty="0" smtClean="0"/>
              <a:t>komise.</a:t>
            </a:r>
          </a:p>
          <a:p>
            <a:pPr lvl="0">
              <a:buClr>
                <a:schemeClr val="tx1"/>
              </a:buClr>
            </a:pPr>
            <a:r>
              <a:rPr lang="cs-CZ" sz="2000" dirty="0" smtClean="0"/>
              <a:t>V</a:t>
            </a:r>
            <a:r>
              <a:rPr lang="cs-CZ" sz="2000" dirty="0"/>
              <a:t> případě akcí zaměřených na lesnictví žadatel/příjemce nesmí být podnikem v </a:t>
            </a:r>
            <a:r>
              <a:rPr lang="cs-CZ" sz="2000" dirty="0" smtClean="0"/>
              <a:t>obtížích.</a:t>
            </a:r>
            <a:endParaRPr lang="cs-CZ" sz="2000" dirty="0"/>
          </a:p>
        </p:txBody>
      </p:sp>
    </p:spTree>
    <p:extLst>
      <p:ext uri="{BB962C8B-B14F-4D97-AF65-F5344CB8AC3E}">
        <p14:creationId xmlns:p14="http://schemas.microsoft.com/office/powerpoint/2010/main" val="1976060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504056"/>
          </a:xfrm>
        </p:spPr>
        <p:txBody>
          <a:bodyPr>
            <a:normAutofit fontScale="90000"/>
          </a:bodyPr>
          <a:lstStyle/>
          <a:p>
            <a:pPr algn="ctr"/>
            <a:r>
              <a:rPr lang="cs-CZ" sz="2600" dirty="0" smtClean="0"/>
              <a:t>Operace 1.1.1 Vzdělávací akce – Preferenční kritéria</a:t>
            </a:r>
            <a:endParaRPr lang="cs-CZ" sz="2600" dirty="0"/>
          </a:p>
        </p:txBody>
      </p:sp>
      <p:graphicFrame>
        <p:nvGraphicFramePr>
          <p:cNvPr id="4" name="Tabulka 3"/>
          <p:cNvGraphicFramePr>
            <a:graphicFrameLocks noGrp="1"/>
          </p:cNvGraphicFramePr>
          <p:nvPr>
            <p:extLst>
              <p:ext uri="{D42A27DB-BD31-4B8C-83A1-F6EECF244321}">
                <p14:modId xmlns:p14="http://schemas.microsoft.com/office/powerpoint/2010/main" val="3618030352"/>
              </p:ext>
            </p:extLst>
          </p:nvPr>
        </p:nvGraphicFramePr>
        <p:xfrm>
          <a:off x="323528" y="620687"/>
          <a:ext cx="8568953" cy="6238035"/>
        </p:xfrm>
        <a:graphic>
          <a:graphicData uri="http://schemas.openxmlformats.org/drawingml/2006/table">
            <a:tbl>
              <a:tblPr firstRow="1" bandRow="1">
                <a:tableStyleId>{F5AB1C69-6EDB-4FF4-983F-18BD219EF322}</a:tableStyleId>
              </a:tblPr>
              <a:tblGrid>
                <a:gridCol w="1179214"/>
                <a:gridCol w="5949578"/>
                <a:gridCol w="1440161"/>
              </a:tblGrid>
              <a:tr h="573454">
                <a:tc>
                  <a:txBody>
                    <a:bodyPr/>
                    <a:lstStyle/>
                    <a:p>
                      <a:pPr algn="ctr"/>
                      <a:r>
                        <a:rPr lang="cs-CZ" sz="1600" dirty="0" smtClean="0">
                          <a:latin typeface="Arial" panose="020B0604020202020204" pitchFamily="34" charset="0"/>
                          <a:cs typeface="Arial" panose="020B0604020202020204" pitchFamily="34" charset="0"/>
                        </a:rPr>
                        <a:t>Pořadí</a:t>
                      </a:r>
                      <a:endParaRPr lang="cs-CZ" sz="1600" dirty="0">
                        <a:latin typeface="Arial" panose="020B0604020202020204" pitchFamily="34" charset="0"/>
                        <a:cs typeface="Arial" panose="020B0604020202020204" pitchFamily="34" charset="0"/>
                      </a:endParaRPr>
                    </a:p>
                  </a:txBody>
                  <a:tcPr marL="91454" marR="91454" marT="45740" marB="45740" anchor="ctr"/>
                </a:tc>
                <a:tc>
                  <a:txBody>
                    <a:bodyPr/>
                    <a:lstStyle/>
                    <a:p>
                      <a:pPr algn="ctr"/>
                      <a:r>
                        <a:rPr lang="cs-CZ" sz="1600" dirty="0" smtClean="0">
                          <a:latin typeface="Arial" panose="020B0604020202020204" pitchFamily="34" charset="0"/>
                          <a:cs typeface="Arial" panose="020B0604020202020204" pitchFamily="34" charset="0"/>
                        </a:rPr>
                        <a:t>Kritérium</a:t>
                      </a:r>
                      <a:endParaRPr lang="cs-CZ" sz="1600" dirty="0">
                        <a:latin typeface="Arial" panose="020B0604020202020204" pitchFamily="34" charset="0"/>
                        <a:cs typeface="Arial" panose="020B0604020202020204" pitchFamily="34" charset="0"/>
                      </a:endParaRPr>
                    </a:p>
                  </a:txBody>
                  <a:tcPr marL="91454" marR="91454" marT="45740" marB="45740" anchor="ctr"/>
                </a:tc>
                <a:tc>
                  <a:txBody>
                    <a:bodyPr/>
                    <a:lstStyle/>
                    <a:p>
                      <a:pPr algn="ctr"/>
                      <a:r>
                        <a:rPr lang="cs-CZ" sz="1600" dirty="0" smtClean="0">
                          <a:latin typeface="Arial" panose="020B0604020202020204" pitchFamily="34" charset="0"/>
                          <a:cs typeface="Arial" panose="020B0604020202020204" pitchFamily="34" charset="0"/>
                        </a:rPr>
                        <a:t>Možný bodový zisk</a:t>
                      </a:r>
                      <a:endParaRPr lang="cs-CZ" sz="1600" dirty="0">
                        <a:latin typeface="Arial" panose="020B0604020202020204" pitchFamily="34" charset="0"/>
                        <a:cs typeface="Arial" panose="020B0604020202020204" pitchFamily="34" charset="0"/>
                      </a:endParaRPr>
                    </a:p>
                  </a:txBody>
                  <a:tcPr marL="91454" marR="91454" marT="45740" marB="45740" anchor="ctr"/>
                </a:tc>
              </a:tr>
              <a:tr h="241438">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solidFill>
                            <a:srgbClr val="000000"/>
                          </a:solidFill>
                          <a:effectLst/>
                          <a:latin typeface="Arial" panose="020B0604020202020204" pitchFamily="34" charset="0"/>
                          <a:ea typeface="Times New Roman"/>
                          <a:cs typeface="Arial" panose="020B0604020202020204" pitchFamily="34" charset="0"/>
                        </a:rPr>
                        <a:t>1</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Aft>
                          <a:spcPts val="0"/>
                        </a:spcAft>
                      </a:pPr>
                      <a:r>
                        <a:rPr lang="cs-CZ" sz="1600" b="1" smtClean="0">
                          <a:solidFill>
                            <a:srgbClr val="000000"/>
                          </a:solidFill>
                          <a:effectLst/>
                          <a:latin typeface="Arial" panose="020B0604020202020204" pitchFamily="34" charset="0"/>
                          <a:ea typeface="Times New Roman"/>
                          <a:cs typeface="Arial" panose="020B0604020202020204" pitchFamily="34" charset="0"/>
                        </a:rPr>
                        <a:t>Výdaje</a:t>
                      </a:r>
                      <a:r>
                        <a:rPr lang="cs-CZ" sz="1600" smtClean="0">
                          <a:solidFill>
                            <a:srgbClr val="000000"/>
                          </a:solidFill>
                          <a:effectLst/>
                          <a:latin typeface="Arial" panose="020B0604020202020204" pitchFamily="34" charset="0"/>
                          <a:ea typeface="Times New Roman"/>
                          <a:cs typeface="Arial" panose="020B0604020202020204" pitchFamily="34" charset="0"/>
                        </a:rPr>
                        <a:t> </a:t>
                      </a:r>
                      <a:r>
                        <a:rPr lang="cs-CZ" sz="1600" b="1">
                          <a:solidFill>
                            <a:srgbClr val="000000"/>
                          </a:solidFill>
                          <a:effectLst/>
                          <a:latin typeface="Arial" panose="020B0604020202020204" pitchFamily="34" charset="0"/>
                          <a:ea typeface="Times New Roman"/>
                          <a:cs typeface="Arial" panose="020B0604020202020204" pitchFamily="34" charset="0"/>
                        </a:rPr>
                        <a:t>na hodinu vzdělávání </a:t>
                      </a:r>
                      <a:r>
                        <a:rPr lang="cs-CZ" sz="1600" b="1" smtClean="0">
                          <a:solidFill>
                            <a:srgbClr val="000000"/>
                          </a:solidFill>
                          <a:effectLst/>
                          <a:latin typeface="Arial" panose="020B0604020202020204" pitchFamily="34" charset="0"/>
                          <a:ea typeface="Times New Roman"/>
                          <a:cs typeface="Arial" panose="020B0604020202020204" pitchFamily="34" charset="0"/>
                        </a:rPr>
                        <a:t>účastníka</a:t>
                      </a:r>
                      <a:endParaRPr lang="cs-CZ" sz="160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Aft>
                          <a:spcPts val="0"/>
                        </a:spcAft>
                      </a:pPr>
                      <a:r>
                        <a:rPr lang="cs-CZ" sz="1600" b="1" dirty="0">
                          <a:solidFill>
                            <a:srgbClr val="000000"/>
                          </a:solidFill>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tc>
              </a:tr>
              <a:tr h="241438">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solidFill>
                            <a:srgbClr val="000000"/>
                          </a:solidFill>
                          <a:effectLst/>
                          <a:latin typeface="Arial" panose="020B0604020202020204" pitchFamily="34" charset="0"/>
                          <a:ea typeface="Times New Roman"/>
                          <a:cs typeface="Arial" panose="020B0604020202020204" pitchFamily="34" charset="0"/>
                        </a:rPr>
                        <a:t>1.1</a:t>
                      </a:r>
                      <a:endParaRPr lang="cs-CZ" sz="1600" b="1">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méně než 400 Kč</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Aft>
                          <a:spcPts val="0"/>
                        </a:spcAft>
                      </a:pPr>
                      <a:r>
                        <a:rPr lang="cs-CZ" sz="1600" dirty="0">
                          <a:solidFill>
                            <a:srgbClr val="000000"/>
                          </a:solidFill>
                          <a:effectLst/>
                          <a:latin typeface="Arial" panose="020B0604020202020204" pitchFamily="34" charset="0"/>
                          <a:ea typeface="Times New Roman"/>
                          <a:cs typeface="Arial" panose="020B0604020202020204" pitchFamily="34" charset="0"/>
                        </a:rPr>
                        <a:t>5</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tc>
              </a:tr>
              <a:tr h="241438">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1.2</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401 – 600 Kč</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Aft>
                          <a:spcPts val="0"/>
                        </a:spcAft>
                      </a:pPr>
                      <a:r>
                        <a:rPr lang="cs-CZ" sz="1600">
                          <a:solidFill>
                            <a:srgbClr val="000000"/>
                          </a:solidFill>
                          <a:effectLst/>
                          <a:latin typeface="Arial" panose="020B0604020202020204" pitchFamily="34" charset="0"/>
                          <a:ea typeface="Times New Roman"/>
                          <a:cs typeface="Arial" panose="020B0604020202020204" pitchFamily="34" charset="0"/>
                        </a:rPr>
                        <a:t>3</a:t>
                      </a:r>
                      <a:endParaRPr lang="cs-CZ" sz="1600">
                        <a:effectLst/>
                        <a:latin typeface="Arial" panose="020B0604020202020204" pitchFamily="34" charset="0"/>
                        <a:ea typeface="Times New Roman"/>
                        <a:cs typeface="Arial" panose="020B0604020202020204" pitchFamily="34" charset="0"/>
                      </a:endParaRPr>
                    </a:p>
                  </a:txBody>
                  <a:tcPr marL="44450" marR="44450" marT="0" marB="0" anchor="ctr"/>
                </a:tc>
              </a:tr>
              <a:tr h="241438">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solidFill>
                            <a:srgbClr val="000000"/>
                          </a:solidFill>
                          <a:effectLst/>
                          <a:latin typeface="Arial" panose="020B0604020202020204" pitchFamily="34" charset="0"/>
                          <a:ea typeface="Times New Roman"/>
                          <a:cs typeface="Arial" panose="020B0604020202020204" pitchFamily="34" charset="0"/>
                        </a:rPr>
                        <a:t>1.3</a:t>
                      </a:r>
                      <a:endParaRPr lang="cs-CZ" sz="1600" b="1">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601 – 800 Kč</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Aft>
                          <a:spcPts val="0"/>
                        </a:spcAft>
                      </a:pPr>
                      <a:r>
                        <a:rPr lang="cs-CZ" sz="1600" dirty="0">
                          <a:solidFill>
                            <a:srgbClr val="000000"/>
                          </a:solidFill>
                          <a:effectLst/>
                          <a:latin typeface="Arial" panose="020B0604020202020204" pitchFamily="34" charset="0"/>
                          <a:ea typeface="Times New Roman"/>
                          <a:cs typeface="Arial" panose="020B0604020202020204" pitchFamily="34" charset="0"/>
                        </a:rPr>
                        <a:t>1</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tc>
              </a:tr>
              <a:tr h="241438">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solidFill>
                            <a:srgbClr val="000000"/>
                          </a:solidFill>
                          <a:effectLst/>
                          <a:latin typeface="Arial" panose="020B0604020202020204" pitchFamily="34" charset="0"/>
                          <a:ea typeface="Times New Roman"/>
                          <a:cs typeface="Arial" panose="020B0604020202020204" pitchFamily="34" charset="0"/>
                        </a:rPr>
                        <a:t>2</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solidFill>
                            <a:srgbClr val="000000"/>
                          </a:solidFill>
                          <a:effectLst/>
                          <a:latin typeface="Arial" panose="020B0604020202020204" pitchFamily="34" charset="0"/>
                          <a:ea typeface="Times New Roman"/>
                          <a:cs typeface="Arial" panose="020B0604020202020204" pitchFamily="34" charset="0"/>
                        </a:rPr>
                        <a:t>Projekt je regionálně neomezen</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241438">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solidFill>
                            <a:srgbClr val="000000"/>
                          </a:solidFill>
                          <a:effectLst/>
                          <a:latin typeface="Arial" panose="020B0604020202020204" pitchFamily="34" charset="0"/>
                          <a:ea typeface="Times New Roman"/>
                          <a:cs typeface="Arial" panose="020B0604020202020204" pitchFamily="34" charset="0"/>
                        </a:rPr>
                        <a:t>2.1</a:t>
                      </a:r>
                      <a:endParaRPr lang="cs-CZ" sz="1600" b="1">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Akce se uskuteční ve 3 - 5 krajích </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Aft>
                          <a:spcPts val="0"/>
                        </a:spcAft>
                      </a:pPr>
                      <a:r>
                        <a:rPr lang="cs-CZ" sz="1600" dirty="0">
                          <a:solidFill>
                            <a:srgbClr val="000000"/>
                          </a:solidFill>
                          <a:effectLst/>
                          <a:latin typeface="Arial" panose="020B0604020202020204" pitchFamily="34" charset="0"/>
                          <a:ea typeface="Times New Roman"/>
                          <a:cs typeface="Arial" panose="020B0604020202020204" pitchFamily="34" charset="0"/>
                        </a:rPr>
                        <a:t>1</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tc>
              </a:tr>
              <a:tr h="241438">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solidFill>
                            <a:srgbClr val="000000"/>
                          </a:solidFill>
                          <a:effectLst/>
                          <a:latin typeface="Arial" panose="020B0604020202020204" pitchFamily="34" charset="0"/>
                          <a:ea typeface="Times New Roman"/>
                          <a:cs typeface="Arial" panose="020B0604020202020204" pitchFamily="34" charset="0"/>
                        </a:rPr>
                        <a:t>2.2</a:t>
                      </a:r>
                      <a:endParaRPr lang="cs-CZ" sz="1600" b="1">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Akce se uskuteční v 6 - 9 krajích</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Aft>
                          <a:spcPts val="0"/>
                        </a:spcAft>
                      </a:pPr>
                      <a:r>
                        <a:rPr lang="cs-CZ" sz="1600">
                          <a:solidFill>
                            <a:srgbClr val="000000"/>
                          </a:solidFill>
                          <a:effectLst/>
                          <a:latin typeface="Arial" panose="020B0604020202020204" pitchFamily="34" charset="0"/>
                          <a:ea typeface="Times New Roman"/>
                          <a:cs typeface="Arial" panose="020B0604020202020204" pitchFamily="34" charset="0"/>
                        </a:rPr>
                        <a:t>3</a:t>
                      </a:r>
                      <a:endParaRPr lang="cs-CZ" sz="1600">
                        <a:effectLst/>
                        <a:latin typeface="Arial" panose="020B0604020202020204" pitchFamily="34" charset="0"/>
                        <a:ea typeface="Times New Roman"/>
                        <a:cs typeface="Arial" panose="020B0604020202020204" pitchFamily="34" charset="0"/>
                      </a:endParaRPr>
                    </a:p>
                  </a:txBody>
                  <a:tcPr marL="44450" marR="44450" marT="0" marB="0" anchor="ctr"/>
                </a:tc>
              </a:tr>
              <a:tr h="241438">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solidFill>
                            <a:srgbClr val="000000"/>
                          </a:solidFill>
                          <a:effectLst/>
                          <a:latin typeface="Arial" panose="020B0604020202020204" pitchFamily="34" charset="0"/>
                          <a:ea typeface="Times New Roman"/>
                          <a:cs typeface="Arial" panose="020B0604020202020204" pitchFamily="34" charset="0"/>
                        </a:rPr>
                        <a:t>2.3</a:t>
                      </a:r>
                      <a:endParaRPr lang="cs-CZ" sz="1600" b="1">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Akce se uskuteční min. v 10 krajích</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Aft>
                          <a:spcPts val="0"/>
                        </a:spcAft>
                      </a:pPr>
                      <a:r>
                        <a:rPr lang="cs-CZ" sz="1600" dirty="0">
                          <a:solidFill>
                            <a:srgbClr val="000000"/>
                          </a:solidFill>
                          <a:effectLst/>
                          <a:latin typeface="Arial" panose="020B0604020202020204" pitchFamily="34" charset="0"/>
                          <a:ea typeface="Times New Roman"/>
                          <a:cs typeface="Arial" panose="020B0604020202020204" pitchFamily="34" charset="0"/>
                        </a:rPr>
                        <a:t>5</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tc>
              </a:tr>
              <a:tr h="241438">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solidFill>
                            <a:srgbClr val="000000"/>
                          </a:solidFill>
                          <a:effectLst/>
                          <a:latin typeface="Arial" panose="020B0604020202020204" pitchFamily="34" charset="0"/>
                          <a:ea typeface="Times New Roman"/>
                          <a:cs typeface="Arial" panose="020B0604020202020204" pitchFamily="34" charset="0"/>
                        </a:rPr>
                        <a:t>3</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solidFill>
                            <a:srgbClr val="000000"/>
                          </a:solidFill>
                          <a:effectLst/>
                          <a:latin typeface="Arial" panose="020B0604020202020204" pitchFamily="34" charset="0"/>
                          <a:ea typeface="Times New Roman"/>
                          <a:cs typeface="Arial" panose="020B0604020202020204" pitchFamily="34" charset="0"/>
                        </a:rPr>
                        <a:t>Projekt využívá aktivační metody výuky</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Aft>
                          <a:spcPts val="0"/>
                        </a:spcAft>
                      </a:pPr>
                      <a:r>
                        <a:rPr lang="cs-CZ" sz="1600" b="1" dirty="0">
                          <a:solidFill>
                            <a:srgbClr val="000000"/>
                          </a:solidFill>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tc>
              </a:tr>
              <a:tr h="241438">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solidFill>
                            <a:srgbClr val="000000"/>
                          </a:solidFill>
                          <a:effectLst/>
                          <a:latin typeface="Arial" panose="020B0604020202020204" pitchFamily="34" charset="0"/>
                          <a:ea typeface="Times New Roman"/>
                          <a:cs typeface="Arial" panose="020B0604020202020204" pitchFamily="34" charset="0"/>
                        </a:rPr>
                        <a:t>3.1</a:t>
                      </a:r>
                      <a:endParaRPr lang="cs-CZ" sz="1600" b="1">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Projekt využívá aktivační metody výuky (jinou, než exkurzi)</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Aft>
                          <a:spcPts val="0"/>
                        </a:spcAft>
                      </a:pPr>
                      <a:r>
                        <a:rPr lang="cs-CZ" sz="1600" b="0" dirty="0">
                          <a:solidFill>
                            <a:srgbClr val="000000"/>
                          </a:solidFill>
                          <a:effectLst/>
                          <a:latin typeface="Arial" panose="020B0604020202020204" pitchFamily="34" charset="0"/>
                          <a:ea typeface="Times New Roman"/>
                          <a:cs typeface="Arial" panose="020B0604020202020204" pitchFamily="34" charset="0"/>
                        </a:rPr>
                        <a:t>3</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r>
              <a:tr h="241438">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solidFill>
                            <a:srgbClr val="000000"/>
                          </a:solidFill>
                          <a:effectLst/>
                          <a:latin typeface="Arial" panose="020B0604020202020204" pitchFamily="34" charset="0"/>
                          <a:ea typeface="Times New Roman"/>
                          <a:cs typeface="Arial" panose="020B0604020202020204" pitchFamily="34" charset="0"/>
                        </a:rPr>
                        <a:t>3.2</a:t>
                      </a:r>
                      <a:endParaRPr lang="cs-CZ" sz="1600" b="1">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Aktivační metodou je exkurze</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Aft>
                          <a:spcPts val="0"/>
                        </a:spcAft>
                      </a:pPr>
                      <a:r>
                        <a:rPr lang="cs-CZ" sz="1600" b="0" dirty="0" smtClean="0">
                          <a:solidFill>
                            <a:srgbClr val="000000"/>
                          </a:solidFill>
                          <a:effectLst/>
                          <a:latin typeface="Arial" panose="020B0604020202020204" pitchFamily="34" charset="0"/>
                          <a:ea typeface="Times New Roman"/>
                          <a:cs typeface="Arial" panose="020B0604020202020204" pitchFamily="34" charset="0"/>
                        </a:rPr>
                        <a:t>5</a:t>
                      </a:r>
                    </a:p>
                  </a:txBody>
                  <a:tcPr marL="44450" marR="44450" marT="0" marB="0" anchor="ctr"/>
                </a:tc>
              </a:tr>
              <a:tr h="241438">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solidFill>
                            <a:srgbClr val="000000"/>
                          </a:solidFill>
                          <a:effectLst/>
                          <a:latin typeface="Arial" panose="020B0604020202020204" pitchFamily="34" charset="0"/>
                          <a:ea typeface="Times New Roman"/>
                          <a:cs typeface="Arial" panose="020B0604020202020204" pitchFamily="34" charset="0"/>
                        </a:rPr>
                        <a:t>4</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solidFill>
                            <a:srgbClr val="000000"/>
                          </a:solidFill>
                          <a:effectLst/>
                          <a:latin typeface="Arial" panose="020B0604020202020204" pitchFamily="34" charset="0"/>
                          <a:ea typeface="Times New Roman"/>
                          <a:cs typeface="Arial" panose="020B0604020202020204" pitchFamily="34" charset="0"/>
                        </a:rPr>
                        <a:t>Tematické zaměření projektu</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Aft>
                          <a:spcPts val="0"/>
                        </a:spcAft>
                      </a:pPr>
                      <a:r>
                        <a:rPr lang="cs-CZ" sz="1600" b="1">
                          <a:solidFill>
                            <a:srgbClr val="000000"/>
                          </a:solidFill>
                          <a:effectLst/>
                          <a:latin typeface="Arial" panose="020B0604020202020204" pitchFamily="34" charset="0"/>
                          <a:ea typeface="Times New Roman"/>
                          <a:cs typeface="Arial" panose="020B0604020202020204" pitchFamily="34" charset="0"/>
                        </a:rPr>
                        <a:t> </a:t>
                      </a:r>
                      <a:endParaRPr lang="cs-CZ" sz="1600">
                        <a:effectLst/>
                        <a:latin typeface="Arial" panose="020B0604020202020204" pitchFamily="34" charset="0"/>
                        <a:ea typeface="Times New Roman"/>
                        <a:cs typeface="Arial" panose="020B0604020202020204" pitchFamily="34" charset="0"/>
                      </a:endParaRPr>
                    </a:p>
                  </a:txBody>
                  <a:tcPr marL="44450" marR="44450" marT="0" marB="0" anchor="ctr"/>
                </a:tc>
              </a:tr>
              <a:tr h="233645">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a:solidFill>
                            <a:srgbClr val="000000"/>
                          </a:solidFill>
                          <a:effectLst/>
                          <a:latin typeface="Arial" panose="020B0604020202020204" pitchFamily="34" charset="0"/>
                          <a:ea typeface="Times New Roman"/>
                          <a:cs typeface="Arial" panose="020B0604020202020204" pitchFamily="34" charset="0"/>
                        </a:rPr>
                        <a:t>4.1</a:t>
                      </a:r>
                      <a:endParaRPr lang="cs-CZ" sz="1400" b="1">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dirty="0">
                          <a:solidFill>
                            <a:srgbClr val="000000"/>
                          </a:solidFill>
                          <a:effectLst/>
                          <a:latin typeface="Arial" panose="020B0604020202020204" pitchFamily="34" charset="0"/>
                          <a:ea typeface="Times New Roman"/>
                          <a:cs typeface="Arial" panose="020B0604020202020204" pitchFamily="34" charset="0"/>
                        </a:rPr>
                        <a:t>Vzdělávací projekt je zaměřen na prioritní oblast </a:t>
                      </a:r>
                      <a:r>
                        <a:rPr lang="cs-CZ" sz="1400" b="0" dirty="0" smtClean="0">
                          <a:solidFill>
                            <a:srgbClr val="000000"/>
                          </a:solidFill>
                          <a:effectLst/>
                          <a:latin typeface="Arial" panose="020B0604020202020204" pitchFamily="34" charset="0"/>
                          <a:ea typeface="Times New Roman"/>
                          <a:cs typeface="Arial" panose="020B0604020202020204" pitchFamily="34" charset="0"/>
                        </a:rPr>
                        <a:t> 2A  </a:t>
                      </a:r>
                      <a:endParaRPr lang="cs-CZ" sz="14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a:solidFill>
                            <a:srgbClr val="000000"/>
                          </a:solidFill>
                          <a:effectLst/>
                          <a:latin typeface="Arial" panose="020B0604020202020204" pitchFamily="34" charset="0"/>
                          <a:ea typeface="Times New Roman"/>
                          <a:cs typeface="Arial" panose="020B0604020202020204" pitchFamily="34" charset="0"/>
                        </a:rPr>
                        <a:t>4</a:t>
                      </a:r>
                      <a:endParaRPr lang="cs-CZ" sz="1400" b="1">
                        <a:effectLst/>
                        <a:latin typeface="Arial" panose="020B0604020202020204" pitchFamily="34" charset="0"/>
                        <a:ea typeface="Times New Roman"/>
                        <a:cs typeface="Arial" panose="020B0604020202020204" pitchFamily="34" charset="0"/>
                      </a:endParaRPr>
                    </a:p>
                  </a:txBody>
                  <a:tcPr marL="44450" marR="44450" marT="0" marB="0"/>
                </a:tc>
              </a:tr>
              <a:tr h="233645">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a:solidFill>
                            <a:srgbClr val="000000"/>
                          </a:solidFill>
                          <a:effectLst/>
                          <a:latin typeface="Arial" panose="020B0604020202020204" pitchFamily="34" charset="0"/>
                          <a:ea typeface="Times New Roman"/>
                          <a:cs typeface="Arial" panose="020B0604020202020204" pitchFamily="34" charset="0"/>
                        </a:rPr>
                        <a:t>4.2</a:t>
                      </a:r>
                      <a:endParaRPr lang="cs-CZ" sz="1400" b="1">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dirty="0">
                          <a:solidFill>
                            <a:srgbClr val="000000"/>
                          </a:solidFill>
                          <a:effectLst/>
                          <a:latin typeface="Arial" panose="020B0604020202020204" pitchFamily="34" charset="0"/>
                          <a:ea typeface="Times New Roman"/>
                          <a:cs typeface="Arial" panose="020B0604020202020204" pitchFamily="34" charset="0"/>
                        </a:rPr>
                        <a:t>Vzdělávací projekt je zaměřen na prioritní oblast  </a:t>
                      </a:r>
                      <a:r>
                        <a:rPr lang="cs-CZ" sz="1400" b="0" dirty="0" smtClean="0">
                          <a:solidFill>
                            <a:srgbClr val="000000"/>
                          </a:solidFill>
                          <a:effectLst/>
                          <a:latin typeface="Arial" panose="020B0604020202020204" pitchFamily="34" charset="0"/>
                          <a:ea typeface="Times New Roman"/>
                          <a:cs typeface="Arial" panose="020B0604020202020204" pitchFamily="34" charset="0"/>
                        </a:rPr>
                        <a:t>2B</a:t>
                      </a:r>
                      <a:endParaRPr lang="cs-CZ" sz="14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a:solidFill>
                            <a:srgbClr val="000000"/>
                          </a:solidFill>
                          <a:effectLst/>
                          <a:latin typeface="Arial" panose="020B0604020202020204" pitchFamily="34" charset="0"/>
                          <a:ea typeface="Times New Roman"/>
                          <a:cs typeface="Arial" panose="020B0604020202020204" pitchFamily="34" charset="0"/>
                        </a:rPr>
                        <a:t>4</a:t>
                      </a:r>
                      <a:endParaRPr lang="cs-CZ" sz="1400" b="1">
                        <a:effectLst/>
                        <a:latin typeface="Arial" panose="020B0604020202020204" pitchFamily="34" charset="0"/>
                        <a:ea typeface="Times New Roman"/>
                        <a:cs typeface="Arial" panose="020B0604020202020204" pitchFamily="34" charset="0"/>
                      </a:endParaRPr>
                    </a:p>
                  </a:txBody>
                  <a:tcPr marL="44450" marR="44450" marT="0" marB="0"/>
                </a:tc>
              </a:tr>
              <a:tr h="233645">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a:solidFill>
                            <a:srgbClr val="000000"/>
                          </a:solidFill>
                          <a:effectLst/>
                          <a:latin typeface="Arial" panose="020B0604020202020204" pitchFamily="34" charset="0"/>
                          <a:ea typeface="Times New Roman"/>
                          <a:cs typeface="Arial" panose="020B0604020202020204" pitchFamily="34" charset="0"/>
                        </a:rPr>
                        <a:t>4.3</a:t>
                      </a:r>
                      <a:endParaRPr lang="cs-CZ" sz="1400" b="1">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dirty="0">
                          <a:solidFill>
                            <a:srgbClr val="000000"/>
                          </a:solidFill>
                          <a:effectLst/>
                          <a:latin typeface="Arial" panose="020B0604020202020204" pitchFamily="34" charset="0"/>
                          <a:ea typeface="Times New Roman"/>
                          <a:cs typeface="Arial" panose="020B0604020202020204" pitchFamily="34" charset="0"/>
                        </a:rPr>
                        <a:t>Vzdělávací projekt je zaměřen na prioritní oblast  2C  </a:t>
                      </a:r>
                      <a:endParaRPr lang="cs-CZ" sz="14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a:solidFill>
                            <a:srgbClr val="000000"/>
                          </a:solidFill>
                          <a:effectLst/>
                          <a:latin typeface="Arial" panose="020B0604020202020204" pitchFamily="34" charset="0"/>
                          <a:ea typeface="Times New Roman"/>
                          <a:cs typeface="Arial" panose="020B0604020202020204" pitchFamily="34" charset="0"/>
                        </a:rPr>
                        <a:t>1</a:t>
                      </a:r>
                      <a:endParaRPr lang="cs-CZ" sz="1400" b="1">
                        <a:effectLst/>
                        <a:latin typeface="Arial" panose="020B0604020202020204" pitchFamily="34" charset="0"/>
                        <a:ea typeface="Times New Roman"/>
                        <a:cs typeface="Arial" panose="020B0604020202020204" pitchFamily="34" charset="0"/>
                      </a:endParaRPr>
                    </a:p>
                  </a:txBody>
                  <a:tcPr marL="44450" marR="44450" marT="0" marB="0"/>
                </a:tc>
              </a:tr>
              <a:tr h="233645">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a:solidFill>
                            <a:srgbClr val="000000"/>
                          </a:solidFill>
                          <a:effectLst/>
                          <a:latin typeface="Arial" panose="020B0604020202020204" pitchFamily="34" charset="0"/>
                          <a:ea typeface="Times New Roman"/>
                          <a:cs typeface="Arial" panose="020B0604020202020204" pitchFamily="34" charset="0"/>
                        </a:rPr>
                        <a:t>4.4</a:t>
                      </a:r>
                      <a:endParaRPr lang="cs-CZ" sz="1400" b="1">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dirty="0">
                          <a:solidFill>
                            <a:srgbClr val="000000"/>
                          </a:solidFill>
                          <a:effectLst/>
                          <a:latin typeface="Arial" panose="020B0604020202020204" pitchFamily="34" charset="0"/>
                          <a:ea typeface="Times New Roman"/>
                          <a:cs typeface="Arial" panose="020B0604020202020204" pitchFamily="34" charset="0"/>
                        </a:rPr>
                        <a:t>Vzdělávací projekt je zaměřen na prioritní oblast  </a:t>
                      </a:r>
                      <a:r>
                        <a:rPr lang="cs-CZ" sz="1400" b="0" dirty="0" smtClean="0">
                          <a:solidFill>
                            <a:srgbClr val="000000"/>
                          </a:solidFill>
                          <a:effectLst/>
                          <a:latin typeface="Arial" panose="020B0604020202020204" pitchFamily="34" charset="0"/>
                          <a:ea typeface="Times New Roman"/>
                          <a:cs typeface="Arial" panose="020B0604020202020204" pitchFamily="34" charset="0"/>
                        </a:rPr>
                        <a:t>3A</a:t>
                      </a:r>
                      <a:endParaRPr lang="cs-CZ" sz="14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a:solidFill>
                            <a:srgbClr val="000000"/>
                          </a:solidFill>
                          <a:effectLst/>
                          <a:latin typeface="Arial" panose="020B0604020202020204" pitchFamily="34" charset="0"/>
                          <a:ea typeface="Times New Roman"/>
                          <a:cs typeface="Arial" panose="020B0604020202020204" pitchFamily="34" charset="0"/>
                        </a:rPr>
                        <a:t>2</a:t>
                      </a:r>
                      <a:endParaRPr lang="cs-CZ" sz="1400" b="1">
                        <a:effectLst/>
                        <a:latin typeface="Arial" panose="020B0604020202020204" pitchFamily="34" charset="0"/>
                        <a:ea typeface="Times New Roman"/>
                        <a:cs typeface="Arial" panose="020B0604020202020204" pitchFamily="34" charset="0"/>
                      </a:endParaRPr>
                    </a:p>
                  </a:txBody>
                  <a:tcPr marL="44450" marR="44450" marT="0" marB="0"/>
                </a:tc>
              </a:tr>
              <a:tr h="233645">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a:solidFill>
                            <a:srgbClr val="000000"/>
                          </a:solidFill>
                          <a:effectLst/>
                          <a:latin typeface="Arial" panose="020B0604020202020204" pitchFamily="34" charset="0"/>
                          <a:ea typeface="Times New Roman"/>
                          <a:cs typeface="Arial" panose="020B0604020202020204" pitchFamily="34" charset="0"/>
                        </a:rPr>
                        <a:t>4.5</a:t>
                      </a:r>
                      <a:endParaRPr lang="cs-CZ" sz="1400" b="1">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dirty="0">
                          <a:solidFill>
                            <a:srgbClr val="000000"/>
                          </a:solidFill>
                          <a:effectLst/>
                          <a:latin typeface="Arial" panose="020B0604020202020204" pitchFamily="34" charset="0"/>
                          <a:ea typeface="Times New Roman"/>
                          <a:cs typeface="Arial" panose="020B0604020202020204" pitchFamily="34" charset="0"/>
                        </a:rPr>
                        <a:t>Vzdělávací projekt je zaměřen na prioritní oblast 4 zemědělství </a:t>
                      </a:r>
                      <a:endParaRPr lang="cs-CZ" sz="14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a:solidFill>
                            <a:srgbClr val="000000"/>
                          </a:solidFill>
                          <a:effectLst/>
                          <a:latin typeface="Arial" panose="020B0604020202020204" pitchFamily="34" charset="0"/>
                          <a:ea typeface="Times New Roman"/>
                          <a:cs typeface="Arial" panose="020B0604020202020204" pitchFamily="34" charset="0"/>
                        </a:rPr>
                        <a:t>5</a:t>
                      </a:r>
                      <a:endParaRPr lang="cs-CZ" sz="1400" b="1">
                        <a:effectLst/>
                        <a:latin typeface="Arial" panose="020B0604020202020204" pitchFamily="34" charset="0"/>
                        <a:ea typeface="Times New Roman"/>
                        <a:cs typeface="Arial" panose="020B0604020202020204" pitchFamily="34" charset="0"/>
                      </a:endParaRPr>
                    </a:p>
                  </a:txBody>
                  <a:tcPr marL="44450" marR="44450" marT="0" marB="0"/>
                </a:tc>
              </a:tr>
              <a:tr h="233645">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a:solidFill>
                            <a:srgbClr val="000000"/>
                          </a:solidFill>
                          <a:effectLst/>
                          <a:latin typeface="Arial" panose="020B0604020202020204" pitchFamily="34" charset="0"/>
                          <a:ea typeface="Times New Roman"/>
                          <a:cs typeface="Arial" panose="020B0604020202020204" pitchFamily="34" charset="0"/>
                        </a:rPr>
                        <a:t>4.6</a:t>
                      </a:r>
                      <a:endParaRPr lang="cs-CZ" sz="1400" b="1">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dirty="0" smtClean="0">
                          <a:solidFill>
                            <a:srgbClr val="000000"/>
                          </a:solidFill>
                          <a:effectLst/>
                          <a:latin typeface="Arial" panose="020B0604020202020204" pitchFamily="34" charset="0"/>
                          <a:ea typeface="Times New Roman"/>
                          <a:cs typeface="Arial" panose="020B0604020202020204" pitchFamily="34" charset="0"/>
                        </a:rPr>
                        <a:t>Vzdělávací </a:t>
                      </a:r>
                      <a:r>
                        <a:rPr lang="cs-CZ" sz="1400" b="0" dirty="0">
                          <a:solidFill>
                            <a:srgbClr val="000000"/>
                          </a:solidFill>
                          <a:effectLst/>
                          <a:latin typeface="Arial" panose="020B0604020202020204" pitchFamily="34" charset="0"/>
                          <a:ea typeface="Times New Roman"/>
                          <a:cs typeface="Arial" panose="020B0604020202020204" pitchFamily="34" charset="0"/>
                        </a:rPr>
                        <a:t>projekt je zaměřen na prioritní oblast 4  </a:t>
                      </a:r>
                      <a:r>
                        <a:rPr lang="cs-CZ" sz="1400" b="0" dirty="0" smtClean="0">
                          <a:solidFill>
                            <a:srgbClr val="000000"/>
                          </a:solidFill>
                          <a:effectLst/>
                          <a:latin typeface="Arial" panose="020B0604020202020204" pitchFamily="34" charset="0"/>
                          <a:ea typeface="Times New Roman"/>
                          <a:cs typeface="Arial" panose="020B0604020202020204" pitchFamily="34" charset="0"/>
                        </a:rPr>
                        <a:t>lesnictví</a:t>
                      </a:r>
                      <a:endParaRPr lang="cs-CZ" sz="14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a:solidFill>
                            <a:srgbClr val="000000"/>
                          </a:solidFill>
                          <a:effectLst/>
                          <a:latin typeface="Arial" panose="020B0604020202020204" pitchFamily="34" charset="0"/>
                          <a:ea typeface="Times New Roman"/>
                          <a:cs typeface="Arial" panose="020B0604020202020204" pitchFamily="34" charset="0"/>
                        </a:rPr>
                        <a:t>1</a:t>
                      </a:r>
                      <a:endParaRPr lang="cs-CZ" sz="1400" b="1">
                        <a:effectLst/>
                        <a:latin typeface="Arial" panose="020B0604020202020204" pitchFamily="34" charset="0"/>
                        <a:ea typeface="Times New Roman"/>
                        <a:cs typeface="Arial" panose="020B0604020202020204" pitchFamily="34" charset="0"/>
                      </a:endParaRPr>
                    </a:p>
                  </a:txBody>
                  <a:tcPr marL="44450" marR="44450" marT="0" marB="0"/>
                </a:tc>
              </a:tr>
              <a:tr h="233645">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a:solidFill>
                            <a:srgbClr val="000000"/>
                          </a:solidFill>
                          <a:effectLst/>
                          <a:latin typeface="Arial" panose="020B0604020202020204" pitchFamily="34" charset="0"/>
                          <a:ea typeface="Times New Roman"/>
                          <a:cs typeface="Arial" panose="020B0604020202020204" pitchFamily="34" charset="0"/>
                        </a:rPr>
                        <a:t>4.7</a:t>
                      </a:r>
                      <a:endParaRPr lang="cs-CZ" sz="1400" b="1">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dirty="0">
                          <a:solidFill>
                            <a:srgbClr val="000000"/>
                          </a:solidFill>
                          <a:effectLst/>
                          <a:latin typeface="Arial" panose="020B0604020202020204" pitchFamily="34" charset="0"/>
                          <a:ea typeface="Times New Roman"/>
                          <a:cs typeface="Arial" panose="020B0604020202020204" pitchFamily="34" charset="0"/>
                        </a:rPr>
                        <a:t>Vzdělávací projekt je zaměřen na prioritní oblast 5E lesy </a:t>
                      </a:r>
                      <a:endParaRPr lang="cs-CZ" sz="14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400" b="0" dirty="0">
                          <a:solidFill>
                            <a:srgbClr val="000000"/>
                          </a:solidFill>
                          <a:effectLst/>
                          <a:latin typeface="Arial" panose="020B0604020202020204" pitchFamily="34" charset="0"/>
                          <a:ea typeface="Times New Roman"/>
                          <a:cs typeface="Arial" panose="020B0604020202020204" pitchFamily="34" charset="0"/>
                        </a:rPr>
                        <a:t>1</a:t>
                      </a:r>
                      <a:endParaRPr lang="cs-CZ" sz="1400" b="1" dirty="0">
                        <a:effectLst/>
                        <a:latin typeface="Arial" panose="020B0604020202020204" pitchFamily="34" charset="0"/>
                        <a:ea typeface="Times New Roman"/>
                        <a:cs typeface="Arial" panose="020B0604020202020204" pitchFamily="34" charset="0"/>
                      </a:endParaRPr>
                    </a:p>
                  </a:txBody>
                  <a:tcPr marL="44450" marR="44450" marT="0" marB="0"/>
                </a:tc>
              </a:tr>
              <a:tr h="482875">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effectLst/>
                          <a:latin typeface="Arial" panose="020B0604020202020204" pitchFamily="34" charset="0"/>
                          <a:ea typeface="Times New Roman"/>
                          <a:cs typeface="Arial" panose="020B0604020202020204" pitchFamily="34" charset="0"/>
                        </a:rPr>
                        <a:t>5</a:t>
                      </a: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effectLst/>
                          <a:latin typeface="Arial" panose="020B0604020202020204" pitchFamily="34" charset="0"/>
                          <a:ea typeface="Times New Roman"/>
                          <a:cs typeface="Arial" panose="020B0604020202020204" pitchFamily="34" charset="0"/>
                        </a:rPr>
                        <a:t>Projekt je zaměřen na inovace v zemědělství, potravinářství, lesnictví </a:t>
                      </a: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effectLst/>
                          <a:latin typeface="Arial" panose="020B0604020202020204" pitchFamily="34" charset="0"/>
                          <a:ea typeface="Times New Roman"/>
                          <a:cs typeface="Arial" panose="020B0604020202020204" pitchFamily="34" charset="0"/>
                        </a:rPr>
                        <a:t>7</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r>
              <a:tr h="603594">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effectLst/>
                          <a:latin typeface="Arial" panose="020B0604020202020204" pitchFamily="34" charset="0"/>
                          <a:ea typeface="Times New Roman"/>
                          <a:cs typeface="Arial" panose="020B0604020202020204" pitchFamily="34" charset="0"/>
                        </a:rPr>
                        <a:t>6</a:t>
                      </a: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effectLst/>
                          <a:latin typeface="Arial" panose="020B0604020202020204" pitchFamily="34" charset="0"/>
                          <a:ea typeface="Times New Roman"/>
                          <a:cs typeface="Arial" panose="020B0604020202020204" pitchFamily="34" charset="0"/>
                        </a:rPr>
                        <a:t>Členská základna </a:t>
                      </a:r>
                      <a:r>
                        <a:rPr lang="cs-CZ" sz="1600" b="1" dirty="0" smtClean="0">
                          <a:effectLst/>
                          <a:latin typeface="Arial" panose="020B0604020202020204" pitchFamily="34" charset="0"/>
                          <a:ea typeface="Times New Roman"/>
                          <a:cs typeface="Arial" panose="020B0604020202020204" pitchFamily="34" charset="0"/>
                        </a:rPr>
                        <a:t>žadatele</a:t>
                      </a:r>
                      <a:r>
                        <a:rPr lang="cs-CZ" sz="1600" b="1" baseline="0" dirty="0" smtClean="0">
                          <a:effectLst/>
                          <a:latin typeface="Arial" panose="020B0604020202020204" pitchFamily="34" charset="0"/>
                          <a:ea typeface="Times New Roman"/>
                          <a:cs typeface="Arial" panose="020B0604020202020204" pitchFamily="34" charset="0"/>
                        </a:rPr>
                        <a:t> </a:t>
                      </a:r>
                      <a:r>
                        <a:rPr lang="cs-CZ" sz="1200" i="1" kern="1200" dirty="0" smtClean="0">
                          <a:solidFill>
                            <a:schemeClr val="dk1"/>
                          </a:solidFill>
                          <a:effectLst/>
                          <a:latin typeface="Arial" panose="020B0604020202020204" pitchFamily="34" charset="0"/>
                          <a:ea typeface="+mn-ea"/>
                          <a:cs typeface="Arial" panose="020B0604020202020204" pitchFamily="34" charset="0"/>
                        </a:rPr>
                        <a:t>subjekt s minimálně 5letou historií</a:t>
                      </a:r>
                      <a:r>
                        <a:rPr lang="cs-CZ" sz="1200" i="1" kern="1200" baseline="0" dirty="0" smtClean="0">
                          <a:solidFill>
                            <a:schemeClr val="dk1"/>
                          </a:solidFill>
                          <a:effectLst/>
                          <a:latin typeface="Arial" panose="020B0604020202020204" pitchFamily="34" charset="0"/>
                          <a:ea typeface="+mn-ea"/>
                          <a:cs typeface="Arial" panose="020B0604020202020204" pitchFamily="34" charset="0"/>
                        </a:rPr>
                        <a:t> </a:t>
                      </a:r>
                      <a:r>
                        <a:rPr lang="cs-CZ" sz="1200" i="1" kern="1200" dirty="0" smtClean="0">
                          <a:solidFill>
                            <a:schemeClr val="dk1"/>
                          </a:solidFill>
                          <a:effectLst/>
                          <a:latin typeface="Arial" panose="020B0604020202020204" pitchFamily="34" charset="0"/>
                          <a:ea typeface="+mn-ea"/>
                          <a:cs typeface="Arial" panose="020B0604020202020204" pitchFamily="34" charset="0"/>
                        </a:rPr>
                        <a:t>a zároveň členskou základnu žadatele tvoří ke dni 31. 1. 2015 minimálně 300 členů</a:t>
                      </a:r>
                      <a:r>
                        <a:rPr lang="cs-CZ" sz="1200" i="1" kern="1200" baseline="0" dirty="0" smtClean="0">
                          <a:solidFill>
                            <a:schemeClr val="dk1"/>
                          </a:solidFill>
                          <a:effectLst/>
                          <a:latin typeface="Arial" panose="020B0604020202020204" pitchFamily="34" charset="0"/>
                          <a:ea typeface="+mn-ea"/>
                          <a:cs typeface="Arial" panose="020B0604020202020204" pitchFamily="34" charset="0"/>
                        </a:rPr>
                        <a:t> </a:t>
                      </a:r>
                      <a:r>
                        <a:rPr lang="cs-CZ" sz="1200" i="1" kern="1200" dirty="0" smtClean="0">
                          <a:solidFill>
                            <a:schemeClr val="dk1"/>
                          </a:solidFill>
                          <a:effectLst/>
                          <a:latin typeface="Arial" panose="020B0604020202020204" pitchFamily="34" charset="0"/>
                          <a:ea typeface="+mn-ea"/>
                          <a:cs typeface="Arial" panose="020B0604020202020204" pitchFamily="34" charset="0"/>
                        </a:rPr>
                        <a:t>nebo je žadatelem VŠ,SŠ či výzkumný ústav</a:t>
                      </a:r>
                      <a:endParaRPr lang="cs-CZ" sz="1200" b="1" i="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effectLst/>
                          <a:latin typeface="Arial" panose="020B0604020202020204" pitchFamily="34" charset="0"/>
                          <a:ea typeface="Times New Roman"/>
                          <a:cs typeface="Arial" panose="020B0604020202020204" pitchFamily="34" charset="0"/>
                        </a:rPr>
                        <a:t>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r>
            </a:tbl>
          </a:graphicData>
        </a:graphic>
      </p:graphicFrame>
    </p:spTree>
    <p:extLst>
      <p:ext uri="{BB962C8B-B14F-4D97-AF65-F5344CB8AC3E}">
        <p14:creationId xmlns:p14="http://schemas.microsoft.com/office/powerpoint/2010/main" val="1494229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dirty="0" smtClean="0"/>
              <a:t>STRUKTURA PROVÁDĚCÍCH PŘEDPISŮ</a:t>
            </a:r>
            <a:endParaRPr lang="cs-CZ" sz="2400" dirty="0"/>
          </a:p>
        </p:txBody>
      </p:sp>
      <p:sp>
        <p:nvSpPr>
          <p:cNvPr id="3" name="Zástupný symbol pro obsah 2"/>
          <p:cNvSpPr>
            <a:spLocks noGrp="1"/>
          </p:cNvSpPr>
          <p:nvPr>
            <p:ph idx="1"/>
          </p:nvPr>
        </p:nvSpPr>
        <p:spPr/>
        <p:txBody>
          <a:bodyPr>
            <a:normAutofit/>
          </a:bodyPr>
          <a:lstStyle/>
          <a:p>
            <a:r>
              <a:rPr lang="cs-CZ" sz="2000" dirty="0" smtClean="0"/>
              <a:t>Program rozvoje venkova na období 2014 – 2020</a:t>
            </a:r>
          </a:p>
          <a:p>
            <a:endParaRPr lang="cs-CZ" sz="2000" dirty="0" smtClean="0"/>
          </a:p>
          <a:p>
            <a:r>
              <a:rPr lang="cs-CZ" sz="2000" dirty="0" smtClean="0"/>
              <a:t>Pravidla, kterými se stanovují podmínky pro poskytování dotace na projekty Programu rozvoje venkova na období 2014-2020</a:t>
            </a:r>
          </a:p>
          <a:p>
            <a:pPr lvl="1"/>
            <a:r>
              <a:rPr lang="cs-CZ" dirty="0" smtClean="0"/>
              <a:t>Obecné podmínky</a:t>
            </a:r>
          </a:p>
          <a:p>
            <a:pPr lvl="1"/>
            <a:r>
              <a:rPr lang="cs-CZ" dirty="0" smtClean="0"/>
              <a:t>Specifické podmínky pro příslušnou operaci</a:t>
            </a:r>
          </a:p>
          <a:p>
            <a:pPr lvl="1"/>
            <a:endParaRPr lang="cs-CZ" dirty="0" smtClean="0"/>
          </a:p>
          <a:p>
            <a:r>
              <a:rPr lang="cs-CZ" sz="2000" dirty="0" smtClean="0"/>
              <a:t>Příručky</a:t>
            </a:r>
          </a:p>
          <a:p>
            <a:pPr lvl="1"/>
            <a:r>
              <a:rPr lang="cs-CZ" dirty="0" smtClean="0"/>
              <a:t>Příručka pro zadávání veřejných zakázek</a:t>
            </a:r>
          </a:p>
          <a:p>
            <a:pPr lvl="1"/>
            <a:r>
              <a:rPr lang="cs-CZ" dirty="0" smtClean="0"/>
              <a:t>Příručka pro publicitu PRV</a:t>
            </a:r>
          </a:p>
          <a:p>
            <a:pPr lvl="1"/>
            <a:r>
              <a:rPr lang="cs-CZ" dirty="0" smtClean="0"/>
              <a:t>Metodika pro výpočet finančního zdraví</a:t>
            </a:r>
            <a:endParaRPr lang="cs-CZ" dirty="0"/>
          </a:p>
        </p:txBody>
      </p:sp>
    </p:spTree>
    <p:extLst>
      <p:ext uri="{BB962C8B-B14F-4D97-AF65-F5344CB8AC3E}">
        <p14:creationId xmlns:p14="http://schemas.microsoft.com/office/powerpoint/2010/main" val="2416277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648072"/>
          </a:xfrm>
        </p:spPr>
        <p:txBody>
          <a:bodyPr>
            <a:normAutofit fontScale="90000"/>
          </a:bodyPr>
          <a:lstStyle/>
          <a:p>
            <a:pPr algn="ctr"/>
            <a:r>
              <a:rPr lang="cs-CZ" sz="2600" dirty="0" smtClean="0"/>
              <a:t>Operace 1.2.1 Informační akce – Preferenční kritéria</a:t>
            </a:r>
            <a:endParaRPr lang="cs-CZ" sz="2600" dirty="0"/>
          </a:p>
        </p:txBody>
      </p:sp>
      <p:graphicFrame>
        <p:nvGraphicFramePr>
          <p:cNvPr id="4" name="Tabulka 3"/>
          <p:cNvGraphicFramePr>
            <a:graphicFrameLocks noGrp="1"/>
          </p:cNvGraphicFramePr>
          <p:nvPr>
            <p:extLst>
              <p:ext uri="{D42A27DB-BD31-4B8C-83A1-F6EECF244321}">
                <p14:modId xmlns:p14="http://schemas.microsoft.com/office/powerpoint/2010/main" val="2846156696"/>
              </p:ext>
            </p:extLst>
          </p:nvPr>
        </p:nvGraphicFramePr>
        <p:xfrm>
          <a:off x="323528" y="847393"/>
          <a:ext cx="8568953" cy="5904949"/>
        </p:xfrm>
        <a:graphic>
          <a:graphicData uri="http://schemas.openxmlformats.org/drawingml/2006/table">
            <a:tbl>
              <a:tblPr firstRow="1" bandRow="1">
                <a:tableStyleId>{F5AB1C69-6EDB-4FF4-983F-18BD219EF322}</a:tableStyleId>
              </a:tblPr>
              <a:tblGrid>
                <a:gridCol w="1179214"/>
                <a:gridCol w="5949578"/>
                <a:gridCol w="1440161"/>
              </a:tblGrid>
              <a:tr h="493375">
                <a:tc>
                  <a:txBody>
                    <a:bodyPr/>
                    <a:lstStyle/>
                    <a:p>
                      <a:pPr algn="ctr"/>
                      <a:r>
                        <a:rPr lang="cs-CZ" sz="1600" dirty="0" smtClean="0">
                          <a:latin typeface="Arial" panose="020B0604020202020204" pitchFamily="34" charset="0"/>
                          <a:cs typeface="Arial" panose="020B0604020202020204" pitchFamily="34" charset="0"/>
                        </a:rPr>
                        <a:t>Pořadí</a:t>
                      </a:r>
                      <a:endParaRPr lang="cs-CZ" sz="1600" dirty="0">
                        <a:latin typeface="Arial" panose="020B0604020202020204" pitchFamily="34" charset="0"/>
                        <a:cs typeface="Arial" panose="020B0604020202020204" pitchFamily="34" charset="0"/>
                      </a:endParaRPr>
                    </a:p>
                  </a:txBody>
                  <a:tcPr marL="91454" marR="91454" marT="45740" marB="45740" anchor="ctr"/>
                </a:tc>
                <a:tc>
                  <a:txBody>
                    <a:bodyPr/>
                    <a:lstStyle/>
                    <a:p>
                      <a:pPr algn="ctr"/>
                      <a:r>
                        <a:rPr lang="cs-CZ" sz="1600" dirty="0" smtClean="0">
                          <a:latin typeface="Arial" panose="020B0604020202020204" pitchFamily="34" charset="0"/>
                          <a:cs typeface="Arial" panose="020B0604020202020204" pitchFamily="34" charset="0"/>
                        </a:rPr>
                        <a:t>Kritérium</a:t>
                      </a:r>
                      <a:endParaRPr lang="cs-CZ" sz="1600" dirty="0">
                        <a:latin typeface="Arial" panose="020B0604020202020204" pitchFamily="34" charset="0"/>
                        <a:cs typeface="Arial" panose="020B0604020202020204" pitchFamily="34" charset="0"/>
                      </a:endParaRPr>
                    </a:p>
                  </a:txBody>
                  <a:tcPr marL="91454" marR="91454" marT="45740" marB="45740" anchor="ctr"/>
                </a:tc>
                <a:tc>
                  <a:txBody>
                    <a:bodyPr/>
                    <a:lstStyle/>
                    <a:p>
                      <a:pPr algn="ctr"/>
                      <a:r>
                        <a:rPr lang="cs-CZ" sz="1600" dirty="0" smtClean="0">
                          <a:latin typeface="Arial" panose="020B0604020202020204" pitchFamily="34" charset="0"/>
                          <a:cs typeface="Arial" panose="020B0604020202020204" pitchFamily="34" charset="0"/>
                        </a:rPr>
                        <a:t>Možný bodový zisk</a:t>
                      </a:r>
                      <a:endParaRPr lang="cs-CZ" sz="1600" dirty="0">
                        <a:latin typeface="Arial" panose="020B0604020202020204" pitchFamily="34" charset="0"/>
                        <a:cs typeface="Arial" panose="020B0604020202020204" pitchFamily="34" charset="0"/>
                      </a:endParaRPr>
                    </a:p>
                  </a:txBody>
                  <a:tcPr marL="91454" marR="91454" marT="45740" marB="45740" anchor="ctr"/>
                </a:tc>
              </a:tr>
              <a:tr h="235260">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effectLst/>
                          <a:latin typeface="Arial"/>
                          <a:ea typeface="Times New Roman"/>
                        </a:rPr>
                        <a:t>1</a:t>
                      </a: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a:solidFill>
                            <a:srgbClr val="000000"/>
                          </a:solidFill>
                          <a:effectLst/>
                          <a:latin typeface="Arial"/>
                          <a:ea typeface="Times New Roman"/>
                        </a:rPr>
                        <a:t>Výdaje na hodinu vzdělávání účastníka</a:t>
                      </a:r>
                      <a:r>
                        <a:rPr lang="cs-CZ" sz="1600" b="1">
                          <a:effectLst/>
                          <a:latin typeface="Arial"/>
                          <a:ea typeface="Times New Roman"/>
                        </a:rPr>
                        <a:t> </a:t>
                      </a:r>
                    </a:p>
                  </a:txBody>
                  <a:tcPr marL="44450" marR="44450" marT="0" marB="0"/>
                </a:tc>
                <a:tc>
                  <a:txBody>
                    <a:bodyPr/>
                    <a:lstStyle/>
                    <a:p>
                      <a:pPr algn="just">
                        <a:spcAft>
                          <a:spcPts val="0"/>
                        </a:spcAft>
                      </a:pPr>
                      <a:r>
                        <a:rPr lang="cs-CZ" sz="1600" b="1">
                          <a:effectLst/>
                          <a:latin typeface="Arial"/>
                          <a:ea typeface="Times New Roman"/>
                        </a:rPr>
                        <a:t> </a:t>
                      </a:r>
                      <a:endParaRPr lang="cs-CZ" sz="1600">
                        <a:effectLst/>
                        <a:latin typeface="Times New Roman"/>
                        <a:ea typeface="Times New Roman"/>
                      </a:endParaRPr>
                    </a:p>
                  </a:txBody>
                  <a:tcPr marL="44450" marR="44450" marT="0" marB="0" anchor="ctr"/>
                </a:tc>
              </a:tr>
              <a:tr h="235260">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effectLst/>
                          <a:latin typeface="Arial"/>
                          <a:ea typeface="Times New Roman"/>
                        </a:rPr>
                        <a:t>1.1</a:t>
                      </a:r>
                      <a:endParaRPr lang="cs-CZ" sz="1600" b="1">
                        <a:effectLst/>
                        <a:latin typeface="Arial"/>
                        <a:ea typeface="Times New Roman"/>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effectLst/>
                          <a:latin typeface="Arial"/>
                          <a:ea typeface="Times New Roman"/>
                        </a:rPr>
                        <a:t>300 – 400 Kč</a:t>
                      </a:r>
                      <a:endParaRPr lang="cs-CZ" sz="1600" b="1">
                        <a:effectLst/>
                        <a:latin typeface="Arial"/>
                        <a:ea typeface="Times New Roman"/>
                      </a:endParaRPr>
                    </a:p>
                  </a:txBody>
                  <a:tcPr marL="44450" marR="44450" marT="0" marB="0"/>
                </a:tc>
                <a:tc>
                  <a:txBody>
                    <a:bodyPr/>
                    <a:lstStyle/>
                    <a:p>
                      <a:pPr algn="just">
                        <a:spcAft>
                          <a:spcPts val="0"/>
                        </a:spcAft>
                      </a:pPr>
                      <a:r>
                        <a:rPr lang="cs-CZ" sz="1600">
                          <a:effectLst/>
                          <a:latin typeface="Arial"/>
                          <a:ea typeface="Times New Roman"/>
                        </a:rPr>
                        <a:t>3</a:t>
                      </a:r>
                      <a:endParaRPr lang="cs-CZ" sz="1600">
                        <a:effectLst/>
                        <a:latin typeface="Times New Roman"/>
                        <a:ea typeface="Times New Roman"/>
                      </a:endParaRPr>
                    </a:p>
                  </a:txBody>
                  <a:tcPr marL="44450" marR="44450" marT="0" marB="0" anchor="ctr"/>
                </a:tc>
              </a:tr>
              <a:tr h="235260">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effectLst/>
                          <a:latin typeface="Arial"/>
                          <a:ea typeface="Times New Roman"/>
                        </a:rPr>
                        <a:t>1.2</a:t>
                      </a:r>
                      <a:endParaRPr lang="cs-CZ" sz="1600" b="1">
                        <a:effectLst/>
                        <a:latin typeface="Arial"/>
                        <a:ea typeface="Times New Roman"/>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effectLst/>
                          <a:latin typeface="Arial"/>
                          <a:ea typeface="Times New Roman"/>
                        </a:rPr>
                        <a:t>méně než 300 Kč</a:t>
                      </a:r>
                      <a:endParaRPr lang="cs-CZ" sz="1600" b="1">
                        <a:effectLst/>
                        <a:latin typeface="Arial"/>
                        <a:ea typeface="Times New Roman"/>
                      </a:endParaRPr>
                    </a:p>
                  </a:txBody>
                  <a:tcPr marL="44450" marR="44450" marT="0" marB="0"/>
                </a:tc>
                <a:tc>
                  <a:txBody>
                    <a:bodyPr/>
                    <a:lstStyle/>
                    <a:p>
                      <a:pPr algn="just">
                        <a:spcAft>
                          <a:spcPts val="0"/>
                        </a:spcAft>
                      </a:pPr>
                      <a:r>
                        <a:rPr lang="cs-CZ" sz="1600" dirty="0">
                          <a:effectLst/>
                          <a:latin typeface="Arial"/>
                          <a:ea typeface="Times New Roman"/>
                        </a:rPr>
                        <a:t>5</a:t>
                      </a:r>
                      <a:endParaRPr lang="cs-CZ" sz="1600" dirty="0">
                        <a:effectLst/>
                        <a:latin typeface="Times New Roman"/>
                        <a:ea typeface="Times New Roman"/>
                      </a:endParaRPr>
                    </a:p>
                  </a:txBody>
                  <a:tcPr marL="44450" marR="44450" marT="0" marB="0" anchor="ctr"/>
                </a:tc>
              </a:tr>
              <a:tr h="292040">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effectLst/>
                          <a:latin typeface="Arial"/>
                          <a:ea typeface="Times New Roman"/>
                        </a:rPr>
                        <a:t>2</a:t>
                      </a: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a:effectLst/>
                          <a:latin typeface="Arial"/>
                          <a:ea typeface="Times New Roman"/>
                        </a:rPr>
                        <a:t>Projekt je regionálně neomezen</a:t>
                      </a:r>
                    </a:p>
                  </a:txBody>
                  <a:tcPr marL="44450" marR="44450" marT="0" marB="0"/>
                </a:tc>
                <a:tc>
                  <a:txBody>
                    <a:bodyPr/>
                    <a:lstStyle/>
                    <a:p>
                      <a:pPr algn="just">
                        <a:spcAft>
                          <a:spcPts val="0"/>
                        </a:spcAft>
                      </a:pPr>
                      <a:r>
                        <a:rPr lang="cs-CZ" sz="1600" b="1">
                          <a:effectLst/>
                          <a:latin typeface="Arial"/>
                          <a:ea typeface="Times New Roman"/>
                        </a:rPr>
                        <a:t> </a:t>
                      </a:r>
                      <a:endParaRPr lang="cs-CZ" sz="1600">
                        <a:effectLst/>
                        <a:latin typeface="Times New Roman"/>
                        <a:ea typeface="Times New Roman"/>
                      </a:endParaRPr>
                    </a:p>
                  </a:txBody>
                  <a:tcPr marL="44450" marR="44450" marT="0" marB="0" anchor="ctr"/>
                </a:tc>
              </a:tr>
              <a:tr h="235260">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effectLst/>
                          <a:latin typeface="Arial"/>
                          <a:ea typeface="Times New Roman"/>
                        </a:rPr>
                        <a:t>2.1</a:t>
                      </a:r>
                      <a:endParaRPr lang="cs-CZ" sz="1600" b="1">
                        <a:effectLst/>
                        <a:latin typeface="Arial"/>
                        <a:ea typeface="Times New Roman"/>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effectLst/>
                          <a:latin typeface="Arial"/>
                          <a:ea typeface="Times New Roman"/>
                        </a:rPr>
                        <a:t>Akce se uskuteční ve 3 - 5 krajích </a:t>
                      </a:r>
                      <a:endParaRPr lang="cs-CZ" sz="1600" b="1">
                        <a:effectLst/>
                        <a:latin typeface="Arial"/>
                        <a:ea typeface="Times New Roman"/>
                      </a:endParaRPr>
                    </a:p>
                  </a:txBody>
                  <a:tcPr marL="44450" marR="44450" marT="0" marB="0"/>
                </a:tc>
                <a:tc>
                  <a:txBody>
                    <a:bodyPr/>
                    <a:lstStyle/>
                    <a:p>
                      <a:pPr algn="just">
                        <a:spcAft>
                          <a:spcPts val="0"/>
                        </a:spcAft>
                      </a:pPr>
                      <a:r>
                        <a:rPr lang="cs-CZ" sz="1600">
                          <a:effectLst/>
                          <a:latin typeface="Arial"/>
                          <a:ea typeface="Times New Roman"/>
                        </a:rPr>
                        <a:t>1</a:t>
                      </a:r>
                      <a:endParaRPr lang="cs-CZ" sz="1600">
                        <a:effectLst/>
                        <a:latin typeface="Times New Roman"/>
                        <a:ea typeface="Times New Roman"/>
                      </a:endParaRPr>
                    </a:p>
                  </a:txBody>
                  <a:tcPr marL="44450" marR="44450" marT="0" marB="0" anchor="ctr"/>
                </a:tc>
              </a:tr>
              <a:tr h="235260">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effectLst/>
                          <a:latin typeface="Arial"/>
                          <a:ea typeface="Times New Roman"/>
                        </a:rPr>
                        <a:t>2.2</a:t>
                      </a:r>
                      <a:endParaRPr lang="cs-CZ" sz="1600" b="1">
                        <a:effectLst/>
                        <a:latin typeface="Arial"/>
                        <a:ea typeface="Times New Roman"/>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effectLst/>
                          <a:latin typeface="Arial"/>
                          <a:ea typeface="Times New Roman"/>
                        </a:rPr>
                        <a:t>Akce se uskuteční v 6 - 9 krajích</a:t>
                      </a:r>
                      <a:endParaRPr lang="cs-CZ" sz="1600" b="1">
                        <a:effectLst/>
                        <a:latin typeface="Arial"/>
                        <a:ea typeface="Times New Roman"/>
                      </a:endParaRPr>
                    </a:p>
                  </a:txBody>
                  <a:tcPr marL="44450" marR="44450" marT="0" marB="0"/>
                </a:tc>
                <a:tc>
                  <a:txBody>
                    <a:bodyPr/>
                    <a:lstStyle/>
                    <a:p>
                      <a:pPr algn="just">
                        <a:spcAft>
                          <a:spcPts val="0"/>
                        </a:spcAft>
                      </a:pPr>
                      <a:r>
                        <a:rPr lang="cs-CZ" sz="1600">
                          <a:effectLst/>
                          <a:latin typeface="Arial"/>
                          <a:ea typeface="Times New Roman"/>
                        </a:rPr>
                        <a:t>3</a:t>
                      </a:r>
                      <a:endParaRPr lang="cs-CZ" sz="1600">
                        <a:effectLst/>
                        <a:latin typeface="Times New Roman"/>
                        <a:ea typeface="Times New Roman"/>
                      </a:endParaRPr>
                    </a:p>
                  </a:txBody>
                  <a:tcPr marL="44450" marR="44450" marT="0" marB="0" anchor="ctr"/>
                </a:tc>
              </a:tr>
              <a:tr h="235260">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a:effectLst/>
                          <a:latin typeface="Arial"/>
                          <a:ea typeface="Times New Roman"/>
                        </a:rPr>
                        <a:t>2.3</a:t>
                      </a:r>
                      <a:endParaRPr lang="cs-CZ" sz="1600" b="1">
                        <a:effectLst/>
                        <a:latin typeface="Arial"/>
                        <a:ea typeface="Times New Roman"/>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effectLst/>
                          <a:latin typeface="Arial"/>
                          <a:ea typeface="Times New Roman"/>
                        </a:rPr>
                        <a:t>Akce se uskuteční min. v 10 krajích</a:t>
                      </a:r>
                      <a:endParaRPr lang="cs-CZ" sz="1600" b="1" dirty="0">
                        <a:effectLst/>
                        <a:latin typeface="Arial"/>
                        <a:ea typeface="Times New Roman"/>
                      </a:endParaRPr>
                    </a:p>
                  </a:txBody>
                  <a:tcPr marL="44450" marR="44450" marT="0" marB="0"/>
                </a:tc>
                <a:tc>
                  <a:txBody>
                    <a:bodyPr/>
                    <a:lstStyle/>
                    <a:p>
                      <a:pPr algn="just">
                        <a:spcAft>
                          <a:spcPts val="0"/>
                        </a:spcAft>
                      </a:pPr>
                      <a:r>
                        <a:rPr lang="cs-CZ" sz="1600" dirty="0">
                          <a:effectLst/>
                          <a:latin typeface="Arial"/>
                          <a:ea typeface="Times New Roman"/>
                        </a:rPr>
                        <a:t>5</a:t>
                      </a:r>
                      <a:endParaRPr lang="cs-CZ" sz="1600" dirty="0">
                        <a:effectLst/>
                        <a:latin typeface="Times New Roman"/>
                        <a:ea typeface="Times New Roman"/>
                      </a:endParaRPr>
                    </a:p>
                  </a:txBody>
                  <a:tcPr marL="44450" marR="44450" marT="0" marB="0" anchor="ctr"/>
                </a:tc>
              </a:tr>
              <a:tr h="266905">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smtClean="0">
                          <a:effectLst/>
                          <a:latin typeface="Arial" panose="020B0604020202020204" pitchFamily="34" charset="0"/>
                          <a:ea typeface="Times New Roman"/>
                          <a:cs typeface="Arial" panose="020B0604020202020204" pitchFamily="34" charset="0"/>
                        </a:rPr>
                        <a:t>3</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solidFill>
                            <a:srgbClr val="000000"/>
                          </a:solidFill>
                          <a:effectLst/>
                          <a:latin typeface="Arial" panose="020B0604020202020204" pitchFamily="34" charset="0"/>
                          <a:ea typeface="Times New Roman"/>
                          <a:cs typeface="Arial" panose="020B0604020202020204" pitchFamily="34" charset="0"/>
                        </a:rPr>
                        <a:t>Tematické zaměření projektu</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Aft>
                          <a:spcPts val="0"/>
                        </a:spcAft>
                      </a:pPr>
                      <a:r>
                        <a:rPr lang="cs-CZ" sz="1600" b="1">
                          <a:solidFill>
                            <a:srgbClr val="000000"/>
                          </a:solidFill>
                          <a:effectLst/>
                          <a:latin typeface="Arial" panose="020B0604020202020204" pitchFamily="34" charset="0"/>
                          <a:ea typeface="Times New Roman"/>
                          <a:cs typeface="Arial" panose="020B0604020202020204" pitchFamily="34" charset="0"/>
                        </a:rPr>
                        <a:t> </a:t>
                      </a:r>
                      <a:endParaRPr lang="cs-CZ" sz="1600">
                        <a:effectLst/>
                        <a:latin typeface="Arial" panose="020B0604020202020204" pitchFamily="34" charset="0"/>
                        <a:ea typeface="Times New Roman"/>
                        <a:cs typeface="Arial" panose="020B0604020202020204" pitchFamily="34" charset="0"/>
                      </a:endParaRPr>
                    </a:p>
                  </a:txBody>
                  <a:tcPr marL="44450" marR="44450" marT="0" marB="0" anchor="ctr"/>
                </a:tc>
              </a:tr>
              <a:tr h="272682">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smtClean="0">
                          <a:solidFill>
                            <a:srgbClr val="000000"/>
                          </a:solidFill>
                          <a:effectLst/>
                          <a:latin typeface="Arial" panose="020B0604020202020204" pitchFamily="34" charset="0"/>
                          <a:ea typeface="Times New Roman"/>
                          <a:cs typeface="Arial" panose="020B0604020202020204" pitchFamily="34" charset="0"/>
                        </a:rPr>
                        <a:t>3.1</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Vzdělávací projekt je zaměřen na prioritní oblast 2A  </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4</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r>
              <a:tr h="272682">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smtClean="0">
                          <a:solidFill>
                            <a:srgbClr val="000000"/>
                          </a:solidFill>
                          <a:effectLst/>
                          <a:latin typeface="Arial" panose="020B0604020202020204" pitchFamily="34" charset="0"/>
                          <a:ea typeface="Times New Roman"/>
                          <a:cs typeface="Arial" panose="020B0604020202020204" pitchFamily="34" charset="0"/>
                        </a:rPr>
                        <a:t>3.2</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Vzdělávací projekt je zaměřen na prioritní oblast  </a:t>
                      </a:r>
                      <a:r>
                        <a:rPr lang="cs-CZ" sz="1600" b="0" dirty="0" smtClean="0">
                          <a:solidFill>
                            <a:srgbClr val="000000"/>
                          </a:solidFill>
                          <a:effectLst/>
                          <a:latin typeface="Arial" panose="020B0604020202020204" pitchFamily="34" charset="0"/>
                          <a:ea typeface="Times New Roman"/>
                          <a:cs typeface="Arial" panose="020B0604020202020204" pitchFamily="34" charset="0"/>
                        </a:rPr>
                        <a:t>2B</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4</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r>
              <a:tr h="235260">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smtClean="0">
                          <a:solidFill>
                            <a:srgbClr val="000000"/>
                          </a:solidFill>
                          <a:effectLst/>
                          <a:latin typeface="Arial" panose="020B0604020202020204" pitchFamily="34" charset="0"/>
                          <a:ea typeface="Times New Roman"/>
                          <a:cs typeface="Arial" panose="020B0604020202020204" pitchFamily="34" charset="0"/>
                        </a:rPr>
                        <a:t>3.3</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Vzdělávací projekt je zaměřen na prioritní oblast  2C  </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1</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r>
              <a:tr h="242861">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smtClean="0">
                          <a:solidFill>
                            <a:srgbClr val="000000"/>
                          </a:solidFill>
                          <a:effectLst/>
                          <a:latin typeface="Arial" panose="020B0604020202020204" pitchFamily="34" charset="0"/>
                          <a:ea typeface="Times New Roman"/>
                          <a:cs typeface="Arial" panose="020B0604020202020204" pitchFamily="34" charset="0"/>
                        </a:rPr>
                        <a:t>3.4</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Vzdělávací projekt je zaměřen na prioritní oblast   </a:t>
                      </a:r>
                      <a:r>
                        <a:rPr lang="cs-CZ" sz="1600" b="0" dirty="0" smtClean="0">
                          <a:solidFill>
                            <a:srgbClr val="000000"/>
                          </a:solidFill>
                          <a:effectLst/>
                          <a:latin typeface="Arial" panose="020B0604020202020204" pitchFamily="34" charset="0"/>
                          <a:ea typeface="Times New Roman"/>
                          <a:cs typeface="Arial" panose="020B0604020202020204" pitchFamily="34" charset="0"/>
                        </a:rPr>
                        <a:t>3A</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2</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r>
              <a:tr h="235260">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smtClean="0">
                          <a:solidFill>
                            <a:srgbClr val="000000"/>
                          </a:solidFill>
                          <a:effectLst/>
                          <a:latin typeface="Arial" panose="020B0604020202020204" pitchFamily="34" charset="0"/>
                          <a:ea typeface="Times New Roman"/>
                          <a:cs typeface="Arial" panose="020B0604020202020204" pitchFamily="34" charset="0"/>
                        </a:rPr>
                        <a:t>3.5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Vzdělávací projekt je zaměřen na prioritní oblast 4 zemědělství </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r>
              <a:tr h="242861">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smtClean="0">
                          <a:solidFill>
                            <a:srgbClr val="000000"/>
                          </a:solidFill>
                          <a:effectLst/>
                          <a:latin typeface="Arial" panose="020B0604020202020204" pitchFamily="34" charset="0"/>
                          <a:ea typeface="Times New Roman"/>
                          <a:cs typeface="Arial" panose="020B0604020202020204" pitchFamily="34" charset="0"/>
                        </a:rPr>
                        <a:t>3.6</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smtClean="0">
                          <a:solidFill>
                            <a:srgbClr val="000000"/>
                          </a:solidFill>
                          <a:effectLst/>
                          <a:latin typeface="Arial" panose="020B0604020202020204" pitchFamily="34" charset="0"/>
                          <a:ea typeface="Times New Roman"/>
                          <a:cs typeface="Arial" panose="020B0604020202020204" pitchFamily="34" charset="0"/>
                        </a:rPr>
                        <a:t>Vzdělávací </a:t>
                      </a:r>
                      <a:r>
                        <a:rPr lang="cs-CZ" sz="1600" b="0" dirty="0">
                          <a:solidFill>
                            <a:srgbClr val="000000"/>
                          </a:solidFill>
                          <a:effectLst/>
                          <a:latin typeface="Arial" panose="020B0604020202020204" pitchFamily="34" charset="0"/>
                          <a:ea typeface="Times New Roman"/>
                          <a:cs typeface="Arial" panose="020B0604020202020204" pitchFamily="34" charset="0"/>
                        </a:rPr>
                        <a:t>projekt je zaměřen na prioritní oblast 4  </a:t>
                      </a:r>
                      <a:r>
                        <a:rPr lang="cs-CZ" sz="1600" b="0" dirty="0" smtClean="0">
                          <a:solidFill>
                            <a:srgbClr val="000000"/>
                          </a:solidFill>
                          <a:effectLst/>
                          <a:latin typeface="Arial" panose="020B0604020202020204" pitchFamily="34" charset="0"/>
                          <a:ea typeface="Times New Roman"/>
                          <a:cs typeface="Arial" panose="020B0604020202020204" pitchFamily="34" charset="0"/>
                        </a:rPr>
                        <a:t>lesnictví</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1</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r>
              <a:tr h="235260">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smtClean="0">
                          <a:solidFill>
                            <a:srgbClr val="000000"/>
                          </a:solidFill>
                          <a:effectLst/>
                          <a:latin typeface="Arial" panose="020B0604020202020204" pitchFamily="34" charset="0"/>
                          <a:ea typeface="Times New Roman"/>
                          <a:cs typeface="Arial" panose="020B0604020202020204" pitchFamily="34" charset="0"/>
                        </a:rPr>
                        <a:t>3.7</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Vzdělávací projekt je zaměřen na prioritní oblast 5E lesy </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solidFill>
                            <a:srgbClr val="000000"/>
                          </a:solidFill>
                          <a:effectLst/>
                          <a:latin typeface="Arial" panose="020B0604020202020204" pitchFamily="34" charset="0"/>
                          <a:ea typeface="Times New Roman"/>
                          <a:cs typeface="Arial" panose="020B0604020202020204" pitchFamily="34" charset="0"/>
                        </a:rPr>
                        <a:t>1</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r>
              <a:tr h="470521">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smtClean="0">
                          <a:effectLst/>
                          <a:latin typeface="Arial" panose="020B0604020202020204" pitchFamily="34" charset="0"/>
                          <a:ea typeface="Times New Roman"/>
                          <a:cs typeface="Arial" panose="020B0604020202020204" pitchFamily="34" charset="0"/>
                        </a:rPr>
                        <a:t>4</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effectLst/>
                          <a:latin typeface="Arial" panose="020B0604020202020204" pitchFamily="34" charset="0"/>
                          <a:ea typeface="Times New Roman"/>
                          <a:cs typeface="Arial" panose="020B0604020202020204" pitchFamily="34" charset="0"/>
                        </a:rPr>
                        <a:t>Projekt je zaměřen na inovace v zemědělství, potravinářství, lesnictví </a:t>
                      </a: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effectLst/>
                          <a:latin typeface="Arial" panose="020B0604020202020204" pitchFamily="34" charset="0"/>
                          <a:ea typeface="Times New Roman"/>
                          <a:cs typeface="Arial" panose="020B0604020202020204" pitchFamily="34" charset="0"/>
                        </a:rPr>
                        <a:t>7</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r>
              <a:tr h="1014560">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smtClean="0">
                          <a:effectLst/>
                          <a:latin typeface="Arial" panose="020B0604020202020204" pitchFamily="34" charset="0"/>
                          <a:ea typeface="Times New Roman"/>
                          <a:cs typeface="Arial" panose="020B0604020202020204" pitchFamily="34" charset="0"/>
                        </a:rPr>
                        <a:t>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1" dirty="0">
                          <a:effectLst/>
                          <a:latin typeface="Arial" panose="020B0604020202020204" pitchFamily="34" charset="0"/>
                          <a:ea typeface="Times New Roman"/>
                          <a:cs typeface="Arial" panose="020B0604020202020204" pitchFamily="34" charset="0"/>
                        </a:rPr>
                        <a:t>Členská základna </a:t>
                      </a:r>
                      <a:r>
                        <a:rPr lang="cs-CZ" sz="1600" b="1" dirty="0" smtClean="0">
                          <a:effectLst/>
                          <a:latin typeface="Arial" panose="020B0604020202020204" pitchFamily="34" charset="0"/>
                          <a:ea typeface="Times New Roman"/>
                          <a:cs typeface="Arial" panose="020B0604020202020204" pitchFamily="34" charset="0"/>
                        </a:rPr>
                        <a:t>žadatele</a:t>
                      </a:r>
                      <a:r>
                        <a:rPr lang="cs-CZ" sz="1600" b="1" baseline="0" dirty="0" smtClean="0">
                          <a:effectLst/>
                          <a:latin typeface="Arial" panose="020B0604020202020204" pitchFamily="34" charset="0"/>
                          <a:ea typeface="Times New Roman"/>
                          <a:cs typeface="Arial" panose="020B0604020202020204" pitchFamily="34" charset="0"/>
                        </a:rPr>
                        <a:t> </a:t>
                      </a:r>
                    </a:p>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i="1" kern="1200" dirty="0" smtClean="0">
                          <a:solidFill>
                            <a:schemeClr val="dk1"/>
                          </a:solidFill>
                          <a:effectLst/>
                          <a:latin typeface="Arial" panose="020B0604020202020204" pitchFamily="34" charset="0"/>
                          <a:ea typeface="+mn-ea"/>
                          <a:cs typeface="Arial" panose="020B0604020202020204" pitchFamily="34" charset="0"/>
                        </a:rPr>
                        <a:t>subjekt s minimálně 5letou historií</a:t>
                      </a:r>
                      <a:r>
                        <a:rPr lang="cs-CZ" sz="1600" i="1" kern="1200" baseline="0" dirty="0" smtClean="0">
                          <a:solidFill>
                            <a:schemeClr val="dk1"/>
                          </a:solidFill>
                          <a:effectLst/>
                          <a:latin typeface="Arial" panose="020B0604020202020204" pitchFamily="34" charset="0"/>
                          <a:ea typeface="+mn-ea"/>
                          <a:cs typeface="Arial" panose="020B0604020202020204" pitchFamily="34" charset="0"/>
                        </a:rPr>
                        <a:t> </a:t>
                      </a:r>
                      <a:r>
                        <a:rPr lang="cs-CZ" sz="1600" i="1" kern="1200" dirty="0" smtClean="0">
                          <a:solidFill>
                            <a:schemeClr val="dk1"/>
                          </a:solidFill>
                          <a:effectLst/>
                          <a:latin typeface="Arial" panose="020B0604020202020204" pitchFamily="34" charset="0"/>
                          <a:ea typeface="+mn-ea"/>
                          <a:cs typeface="Arial" panose="020B0604020202020204" pitchFamily="34" charset="0"/>
                        </a:rPr>
                        <a:t>a zároveň členskou základnu žadatele tvoří ke dni 31. 1. 2015 minimálně 300 členů</a:t>
                      </a:r>
                      <a:r>
                        <a:rPr lang="cs-CZ" sz="1600" i="1" kern="1200" baseline="0" dirty="0" smtClean="0">
                          <a:solidFill>
                            <a:schemeClr val="dk1"/>
                          </a:solidFill>
                          <a:effectLst/>
                          <a:latin typeface="Arial" panose="020B0604020202020204" pitchFamily="34" charset="0"/>
                          <a:ea typeface="+mn-ea"/>
                          <a:cs typeface="Arial" panose="020B0604020202020204" pitchFamily="34" charset="0"/>
                        </a:rPr>
                        <a:t> </a:t>
                      </a:r>
                      <a:r>
                        <a:rPr lang="cs-CZ" sz="1600" i="1" kern="1200" dirty="0" smtClean="0">
                          <a:solidFill>
                            <a:schemeClr val="dk1"/>
                          </a:solidFill>
                          <a:effectLst/>
                          <a:latin typeface="Arial" panose="020B0604020202020204" pitchFamily="34" charset="0"/>
                          <a:ea typeface="+mn-ea"/>
                          <a:cs typeface="Arial" panose="020B0604020202020204" pitchFamily="34" charset="0"/>
                        </a:rPr>
                        <a:t>nebo je žadatelem VŠ,SŠ či výzkumný ústav</a:t>
                      </a:r>
                      <a:endParaRPr lang="cs-CZ" sz="1600" b="1" i="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just">
                        <a:spcBef>
                          <a:spcPts val="600"/>
                        </a:spcBef>
                        <a:spcAft>
                          <a:spcPts val="0"/>
                        </a:spcAft>
                        <a:tabLst>
                          <a:tab pos="228600" algn="l"/>
                          <a:tab pos="266700" algn="l"/>
                          <a:tab pos="1435100" algn="l"/>
                          <a:tab pos="1701800" algn="l"/>
                          <a:tab pos="3213100" algn="l"/>
                          <a:tab pos="3594100" algn="l"/>
                          <a:tab pos="5638800" algn="l"/>
                          <a:tab pos="8928100" algn="l"/>
                          <a:tab pos="449580" algn="l"/>
                        </a:tabLst>
                      </a:pPr>
                      <a:r>
                        <a:rPr lang="cs-CZ" sz="1600" b="0" dirty="0">
                          <a:effectLst/>
                          <a:latin typeface="Arial" panose="020B0604020202020204" pitchFamily="34" charset="0"/>
                          <a:ea typeface="Times New Roman"/>
                          <a:cs typeface="Arial" panose="020B0604020202020204" pitchFamily="34" charset="0"/>
                        </a:rPr>
                        <a:t>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r>
            </a:tbl>
          </a:graphicData>
        </a:graphic>
      </p:graphicFrame>
    </p:spTree>
    <p:extLst>
      <p:ext uri="{BB962C8B-B14F-4D97-AF65-F5344CB8AC3E}">
        <p14:creationId xmlns:p14="http://schemas.microsoft.com/office/powerpoint/2010/main" val="4147489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124744"/>
            <a:ext cx="8229600" cy="3672409"/>
          </a:xfrm>
        </p:spPr>
        <p:txBody>
          <a:bodyPr>
            <a:normAutofit/>
          </a:bodyPr>
          <a:lstStyle/>
          <a:p>
            <a:pPr marL="0" indent="0" algn="ctr">
              <a:buNone/>
            </a:pPr>
            <a:endParaRPr lang="cs-CZ" sz="4000" dirty="0" smtClean="0"/>
          </a:p>
          <a:p>
            <a:pPr marL="0" indent="0" algn="ctr">
              <a:buNone/>
            </a:pPr>
            <a:r>
              <a:rPr lang="cs-CZ" sz="2000" dirty="0" smtClean="0"/>
              <a:t>Gestor: Ing. Veronika Llupi Vlasáková</a:t>
            </a:r>
          </a:p>
          <a:p>
            <a:pPr marL="0" indent="0" algn="ctr">
              <a:buNone/>
            </a:pPr>
            <a:r>
              <a:rPr lang="cs-CZ" sz="2000" dirty="0" smtClean="0"/>
              <a:t>Email: </a:t>
            </a:r>
            <a:r>
              <a:rPr lang="cs-CZ" sz="2000" dirty="0" smtClean="0">
                <a:hlinkClick r:id="rId2"/>
              </a:rPr>
              <a:t>veronika.llupi-vlasakova@mze.cz</a:t>
            </a:r>
            <a:r>
              <a:rPr lang="cs-CZ" sz="2000" dirty="0" smtClean="0"/>
              <a:t> </a:t>
            </a:r>
          </a:p>
          <a:p>
            <a:pPr marL="0" indent="0" algn="ctr">
              <a:buNone/>
            </a:pPr>
            <a:r>
              <a:rPr lang="cs-CZ" sz="2000" dirty="0" smtClean="0"/>
              <a:t>Tel. 221 812 360</a:t>
            </a:r>
            <a:endParaRPr lang="cs-CZ" sz="2000" dirty="0"/>
          </a:p>
        </p:txBody>
      </p:sp>
    </p:spTree>
    <p:extLst>
      <p:ext uri="{BB962C8B-B14F-4D97-AF65-F5344CB8AC3E}">
        <p14:creationId xmlns:p14="http://schemas.microsoft.com/office/powerpoint/2010/main" val="2217102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484785"/>
            <a:ext cx="7772400" cy="1080120"/>
          </a:xfrm>
        </p:spPr>
        <p:txBody>
          <a:bodyPr>
            <a:normAutofit fontScale="90000"/>
          </a:bodyPr>
          <a:lstStyle/>
          <a:p>
            <a:r>
              <a:rPr lang="cs-CZ" sz="2000" b="1" dirty="0"/>
              <a:t> </a:t>
            </a:r>
            <a:r>
              <a:rPr lang="cs-CZ" sz="2000" b="1" dirty="0" smtClean="0"/>
              <a:t/>
            </a:r>
            <a:br>
              <a:rPr lang="cs-CZ" sz="2000" b="1" dirty="0" smtClean="0"/>
            </a:br>
            <a:r>
              <a:rPr lang="cs-CZ" sz="2000" b="1" dirty="0" smtClean="0"/>
              <a:t/>
            </a:r>
            <a:br>
              <a:rPr lang="cs-CZ" sz="2000" b="1" dirty="0" smtClean="0"/>
            </a:br>
            <a:r>
              <a:rPr lang="cs-CZ" sz="3100" dirty="0"/>
              <a:t/>
            </a:r>
            <a:br>
              <a:rPr lang="cs-CZ" sz="3100" dirty="0"/>
            </a:br>
            <a:r>
              <a:rPr lang="cs-CZ" sz="3100" b="1" dirty="0"/>
              <a:t> </a:t>
            </a:r>
            <a:r>
              <a:rPr lang="cs-CZ" sz="3100" dirty="0"/>
              <a:t/>
            </a:r>
            <a:br>
              <a:rPr lang="cs-CZ" sz="3100" dirty="0"/>
            </a:br>
            <a:r>
              <a:rPr lang="cs-CZ" sz="2000" dirty="0" smtClean="0"/>
              <a:t/>
            </a:r>
            <a:br>
              <a:rPr lang="cs-CZ" sz="2000" dirty="0" smtClean="0"/>
            </a:br>
            <a:endParaRPr lang="cs-CZ" sz="2000" dirty="0"/>
          </a:p>
        </p:txBody>
      </p:sp>
      <p:sp>
        <p:nvSpPr>
          <p:cNvPr id="6" name="Zástupný symbol pro obsah 2"/>
          <p:cNvSpPr txBox="1">
            <a:spLocks/>
          </p:cNvSpPr>
          <p:nvPr/>
        </p:nvSpPr>
        <p:spPr>
          <a:xfrm>
            <a:off x="827584" y="1772816"/>
            <a:ext cx="7488832" cy="3888432"/>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lang="cs-CZ" sz="2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lang="cs-CZ" sz="20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rgbClr val="B2BC00"/>
              </a:buClr>
              <a:buFont typeface="Arial" pitchFamily="34" charset="0"/>
              <a:buNone/>
              <a:defRPr lang="cs-CZ"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Clr>
                <a:srgbClr val="B2BC00"/>
              </a:buClr>
              <a:buFont typeface="Arial" pitchFamily="34" charset="0"/>
              <a:buNone/>
              <a:defRPr lang="cs-CZ"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Clr>
                <a:srgbClr val="B2BC00"/>
              </a:buClr>
              <a:buFont typeface="Arial" pitchFamily="34" charset="0"/>
              <a:buNone/>
              <a:defRPr lang="cs-CZ"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cs-CZ" sz="3800" dirty="0" smtClean="0">
              <a:solidFill>
                <a:schemeClr val="tx1"/>
              </a:solidFill>
            </a:endParaRPr>
          </a:p>
          <a:p>
            <a:pPr algn="ctr"/>
            <a:r>
              <a:rPr lang="cs-CZ" sz="4100" b="1" dirty="0">
                <a:solidFill>
                  <a:srgbClr val="B2BC00"/>
                </a:solidFill>
                <a:ea typeface="+mj-ea"/>
              </a:rPr>
              <a:t>Operace 6.1.1 Zahájení činnosti mladých zemědělců</a:t>
            </a:r>
          </a:p>
          <a:p>
            <a:pPr algn="ctr"/>
            <a:endParaRPr lang="cs-CZ" sz="3800" dirty="0" smtClean="0">
              <a:solidFill>
                <a:schemeClr val="tx1"/>
              </a:solidFill>
            </a:endParaRPr>
          </a:p>
          <a:p>
            <a:pPr algn="ctr"/>
            <a:r>
              <a:rPr lang="cs-CZ" sz="3100" b="1" dirty="0">
                <a:solidFill>
                  <a:schemeClr val="tx1"/>
                </a:solidFill>
              </a:rPr>
              <a:t>Rozpočet: </a:t>
            </a:r>
            <a:r>
              <a:rPr lang="cs-CZ" sz="3100" b="1" dirty="0" smtClean="0">
                <a:solidFill>
                  <a:schemeClr val="tx1"/>
                </a:solidFill>
              </a:rPr>
              <a:t>337,5 </a:t>
            </a:r>
            <a:r>
              <a:rPr lang="cs-CZ" sz="3100" b="1" dirty="0">
                <a:solidFill>
                  <a:schemeClr val="tx1"/>
                </a:solidFill>
              </a:rPr>
              <a:t>mil. Kč</a:t>
            </a:r>
            <a:endParaRPr lang="cs-CZ" sz="3100" b="1" dirty="0" smtClean="0">
              <a:solidFill>
                <a:schemeClr val="tx1"/>
              </a:solidFill>
            </a:endParaRPr>
          </a:p>
          <a:p>
            <a:pPr algn="just"/>
            <a:endParaRPr lang="cs-CZ" sz="1600" dirty="0" smtClean="0">
              <a:solidFill>
                <a:schemeClr val="tx1"/>
              </a:solidFill>
            </a:endParaRPr>
          </a:p>
          <a:p>
            <a:pPr algn="just"/>
            <a:endParaRPr lang="cs-CZ" sz="1600" dirty="0" smtClean="0">
              <a:solidFill>
                <a:schemeClr val="tx1"/>
              </a:solidFill>
            </a:endParaRPr>
          </a:p>
          <a:p>
            <a:pPr algn="just"/>
            <a:r>
              <a:rPr lang="cs-CZ" sz="1600" dirty="0" smtClean="0">
                <a:solidFill>
                  <a:schemeClr val="tx1"/>
                </a:solidFill>
              </a:rPr>
              <a:t> </a:t>
            </a:r>
          </a:p>
          <a:p>
            <a:pPr algn="just"/>
            <a:endParaRPr lang="cs-CZ" sz="1800" dirty="0" smtClean="0">
              <a:solidFill>
                <a:schemeClr val="tx1"/>
              </a:solidFill>
            </a:endParaRPr>
          </a:p>
          <a:p>
            <a:pPr algn="just"/>
            <a:endParaRPr lang="cs-CZ" sz="1800" dirty="0" smtClean="0">
              <a:solidFill>
                <a:schemeClr val="tx1"/>
              </a:solidFill>
            </a:endParaRPr>
          </a:p>
          <a:p>
            <a:pPr algn="just"/>
            <a:endParaRPr lang="cs-CZ" sz="1400" dirty="0" smtClean="0">
              <a:solidFill>
                <a:schemeClr val="tx1"/>
              </a:solidFill>
            </a:endParaRPr>
          </a:p>
        </p:txBody>
      </p:sp>
    </p:spTree>
    <p:extLst>
      <p:ext uri="{BB962C8B-B14F-4D97-AF65-F5344CB8AC3E}">
        <p14:creationId xmlns:p14="http://schemas.microsoft.com/office/powerpoint/2010/main" val="25451759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450"/>
            <a:ext cx="8229600" cy="576064"/>
          </a:xfrm>
        </p:spPr>
        <p:txBody>
          <a:bodyPr>
            <a:normAutofit/>
          </a:bodyPr>
          <a:lstStyle/>
          <a:p>
            <a:pPr algn="ctr"/>
            <a:r>
              <a:rPr lang="cs-CZ" sz="2800" dirty="0"/>
              <a:t>Operace </a:t>
            </a:r>
            <a:r>
              <a:rPr lang="cs-CZ" sz="2800" dirty="0" smtClean="0"/>
              <a:t>6.1.1 - Žadatel</a:t>
            </a:r>
            <a:endParaRPr lang="cs-CZ" sz="2800" dirty="0"/>
          </a:p>
        </p:txBody>
      </p:sp>
      <p:sp>
        <p:nvSpPr>
          <p:cNvPr id="3" name="Zástupný symbol pro obsah 2"/>
          <p:cNvSpPr>
            <a:spLocks noGrp="1"/>
          </p:cNvSpPr>
          <p:nvPr>
            <p:ph sz="half" idx="1"/>
          </p:nvPr>
        </p:nvSpPr>
        <p:spPr>
          <a:xfrm>
            <a:off x="107504" y="476672"/>
            <a:ext cx="4464496" cy="6264696"/>
          </a:xfrm>
        </p:spPr>
        <p:txBody>
          <a:bodyPr>
            <a:normAutofit/>
          </a:bodyPr>
          <a:lstStyle/>
          <a:p>
            <a:pPr>
              <a:buClrTx/>
              <a:buFont typeface="Wingdings" panose="05000000000000000000" pitchFamily="2" charset="2"/>
              <a:buChar char="Ø"/>
            </a:pPr>
            <a:r>
              <a:rPr lang="cs-CZ" sz="2000" dirty="0" smtClean="0"/>
              <a:t>V případě FO - mladý zemědělec, tedy osoba, která:</a:t>
            </a:r>
          </a:p>
          <a:p>
            <a:pPr marL="442913" lvl="1" indent="-257175">
              <a:buClrTx/>
            </a:pPr>
            <a:r>
              <a:rPr lang="cs-CZ" sz="1800" dirty="0" smtClean="0"/>
              <a:t>ke dni podání ŽOD je věku 18-40 let</a:t>
            </a:r>
          </a:p>
          <a:p>
            <a:pPr marL="442913" lvl="1" indent="-257175">
              <a:buClrTx/>
            </a:pPr>
            <a:r>
              <a:rPr lang="cs-CZ" sz="1800" dirty="0" smtClean="0"/>
              <a:t>dosáhla minimální zemědělské kvalifikace nebo za stanovených podmínek dosáhne (v termínu 36 měsíců od podpisu Dohody o poskytnutí dotace)</a:t>
            </a:r>
          </a:p>
          <a:p>
            <a:pPr marL="442913" lvl="1" indent="-257175">
              <a:buClrTx/>
            </a:pPr>
            <a:r>
              <a:rPr lang="cs-CZ" sz="1800" dirty="0"/>
              <a:t>n</a:t>
            </a:r>
            <a:r>
              <a:rPr lang="cs-CZ" sz="1800" dirty="0" smtClean="0"/>
              <a:t>ení evidována děle než 24 měsíců před podáním ŽOD v Evidenci zemědělského podnikatele (EZP)</a:t>
            </a:r>
          </a:p>
          <a:p>
            <a:pPr marL="442913" lvl="1" indent="-257175">
              <a:buClrTx/>
            </a:pPr>
            <a:r>
              <a:rPr lang="cs-CZ" sz="1800" dirty="0"/>
              <a:t>mohla plnit funkci statutárního orgánu právnické osoby provozující zemědělskou výrobu pouze v období 24 měsíců bezprostředně před datem podání Žádosti o </a:t>
            </a:r>
            <a:r>
              <a:rPr lang="cs-CZ" sz="1800" dirty="0" smtClean="0"/>
              <a:t>dotaci</a:t>
            </a:r>
          </a:p>
          <a:p>
            <a:pPr marL="442913" lvl="1" indent="-257175">
              <a:buClrTx/>
            </a:pPr>
            <a:r>
              <a:rPr lang="cs-CZ" sz="1800" dirty="0" smtClean="0"/>
              <a:t>nebyla v předchozích letech evidována jako samostatně hospodařící rolník</a:t>
            </a:r>
          </a:p>
          <a:p>
            <a:pPr marL="457200" lvl="1" indent="0">
              <a:buNone/>
            </a:pPr>
            <a:endParaRPr lang="cs-CZ" dirty="0" smtClean="0"/>
          </a:p>
          <a:p>
            <a:pPr marL="457200" lvl="1" indent="0">
              <a:buNone/>
            </a:pPr>
            <a:endParaRPr lang="cs-CZ" dirty="0" smtClean="0"/>
          </a:p>
        </p:txBody>
      </p:sp>
      <p:sp>
        <p:nvSpPr>
          <p:cNvPr id="5" name="Zástupný symbol pro obsah 4"/>
          <p:cNvSpPr>
            <a:spLocks noGrp="1"/>
          </p:cNvSpPr>
          <p:nvPr>
            <p:ph sz="half" idx="2"/>
          </p:nvPr>
        </p:nvSpPr>
        <p:spPr>
          <a:xfrm>
            <a:off x="4572000" y="476672"/>
            <a:ext cx="4316288" cy="6192688"/>
          </a:xfrm>
        </p:spPr>
        <p:txBody>
          <a:bodyPr>
            <a:normAutofit fontScale="92500" lnSpcReduction="20000"/>
          </a:bodyPr>
          <a:lstStyle/>
          <a:p>
            <a:pPr>
              <a:buFont typeface="Wingdings" pitchFamily="2" charset="2"/>
              <a:buChar char="Ø"/>
            </a:pPr>
            <a:r>
              <a:rPr lang="cs-CZ" sz="2000" dirty="0" smtClean="0"/>
              <a:t>V případě PO – subjekt řízený fyzickou osobou, která:</a:t>
            </a:r>
          </a:p>
          <a:p>
            <a:pPr marL="442913" lvl="1" indent="-257175">
              <a:buClrTx/>
            </a:pPr>
            <a:r>
              <a:rPr lang="cs-CZ" sz="1800" dirty="0"/>
              <a:t>ke dni podání ŽOD je věku </a:t>
            </a:r>
            <a:r>
              <a:rPr lang="cs-CZ" sz="1800" dirty="0" smtClean="0"/>
              <a:t>18-40 </a:t>
            </a:r>
            <a:r>
              <a:rPr lang="cs-CZ" sz="1800" dirty="0"/>
              <a:t>let</a:t>
            </a:r>
          </a:p>
          <a:p>
            <a:pPr marL="442913" lvl="1" indent="-257175">
              <a:buClrTx/>
              <a:tabLst>
                <a:tab pos="442913" algn="l"/>
              </a:tabLst>
            </a:pPr>
            <a:r>
              <a:rPr lang="cs-CZ" sz="1800" dirty="0" smtClean="0"/>
              <a:t>dosáhla </a:t>
            </a:r>
            <a:r>
              <a:rPr lang="cs-CZ" sz="1800" dirty="0"/>
              <a:t>minimální zemědělské kvalifikace nebo za stanovených podmínek dosáhne (v termínu 36 měsíců od podpisu Dohody o poskytnutí dotace</a:t>
            </a:r>
            <a:r>
              <a:rPr lang="cs-CZ" sz="1800" dirty="0" smtClean="0"/>
              <a:t>)</a:t>
            </a:r>
          </a:p>
          <a:p>
            <a:pPr marL="442913" lvl="1" indent="-257175">
              <a:buClrTx/>
              <a:tabLst>
                <a:tab pos="442913" algn="l"/>
              </a:tabLst>
            </a:pPr>
            <a:r>
              <a:rPr lang="cs-CZ" sz="1800" dirty="0"/>
              <a:t>j</a:t>
            </a:r>
            <a:r>
              <a:rPr lang="cs-CZ" sz="1800" dirty="0" smtClean="0"/>
              <a:t>e oprávněna za PO jednat samostatně</a:t>
            </a:r>
            <a:endParaRPr lang="cs-CZ" sz="1800" dirty="0"/>
          </a:p>
          <a:p>
            <a:pPr marL="442913" lvl="1" indent="-257175">
              <a:buClrTx/>
              <a:tabLst>
                <a:tab pos="442913" algn="l"/>
              </a:tabLst>
            </a:pPr>
            <a:r>
              <a:rPr lang="cs-CZ" sz="1800" dirty="0"/>
              <a:t>poprvé v této </a:t>
            </a:r>
            <a:r>
              <a:rPr lang="cs-CZ" sz="1800" dirty="0" smtClean="0"/>
              <a:t>PO </a:t>
            </a:r>
            <a:r>
              <a:rPr lang="cs-CZ" sz="1800" dirty="0"/>
              <a:t>osobě </a:t>
            </a:r>
            <a:r>
              <a:rPr lang="cs-CZ" sz="1800"/>
              <a:t>plní </a:t>
            </a:r>
            <a:r>
              <a:rPr lang="cs-CZ" sz="1800" smtClean="0"/>
              <a:t>funkci </a:t>
            </a:r>
            <a:r>
              <a:rPr lang="cs-CZ" sz="1800" dirty="0"/>
              <a:t>statutárního orgánu a podílí se na základním kapitálu ze 100 </a:t>
            </a:r>
            <a:r>
              <a:rPr lang="cs-CZ" sz="1800" dirty="0" smtClean="0"/>
              <a:t>% (</a:t>
            </a:r>
            <a:r>
              <a:rPr lang="cs-CZ" sz="1800" dirty="0"/>
              <a:t>v minulosti mohla plnit funkci statutárního orgánu pouze v období 24 měsíců bezprostředně před datem podání </a:t>
            </a:r>
            <a:r>
              <a:rPr lang="cs-CZ" sz="1800" dirty="0" smtClean="0"/>
              <a:t>ŽOD)</a:t>
            </a:r>
          </a:p>
          <a:p>
            <a:pPr marL="442913" lvl="1" indent="-257175">
              <a:buClrTx/>
              <a:tabLst>
                <a:tab pos="442913" algn="l"/>
              </a:tabLst>
            </a:pPr>
            <a:r>
              <a:rPr lang="cs-CZ" sz="1800" dirty="0"/>
              <a:t>v období 24 měsíců bezprostředně před podáním </a:t>
            </a:r>
            <a:r>
              <a:rPr lang="cs-CZ" sz="1800" dirty="0" smtClean="0"/>
              <a:t>ŽOD mohla </a:t>
            </a:r>
            <a:r>
              <a:rPr lang="cs-CZ" sz="1800" dirty="0"/>
              <a:t>plnit funkci statutárního orgánu jiné právnické osoby provozující zemědělskou výrobu či být v tomto období</a:t>
            </a:r>
            <a:r>
              <a:rPr lang="cs-CZ" sz="1800" dirty="0" smtClean="0"/>
              <a:t> v EZP evidována jako FO</a:t>
            </a:r>
          </a:p>
          <a:p>
            <a:pPr marL="442913" lvl="1" indent="-257175">
              <a:buClrTx/>
              <a:tabLst>
                <a:tab pos="442913" algn="l"/>
              </a:tabLst>
            </a:pPr>
            <a:r>
              <a:rPr lang="cs-CZ" sz="1800" dirty="0"/>
              <a:t>nebyla v předchozích letech evidována jako samostatně hospodařící </a:t>
            </a:r>
            <a:r>
              <a:rPr lang="cs-CZ" sz="1800" dirty="0" smtClean="0"/>
              <a:t>rolník</a:t>
            </a:r>
          </a:p>
          <a:p>
            <a:pPr marL="442913" lvl="1" indent="-257175">
              <a:buClrTx/>
              <a:tabLst>
                <a:tab pos="442913" algn="l"/>
              </a:tabLst>
            </a:pPr>
            <a:endParaRPr lang="cs-CZ" sz="1800" dirty="0" smtClean="0"/>
          </a:p>
          <a:p>
            <a:pPr marL="442913" lvl="1" indent="-257175">
              <a:buClrTx/>
              <a:tabLst>
                <a:tab pos="442913" algn="l"/>
              </a:tabLst>
            </a:pPr>
            <a:endParaRPr lang="cs-CZ" sz="1800" dirty="0"/>
          </a:p>
          <a:p>
            <a:pPr lvl="1">
              <a:buClrTx/>
              <a:buFont typeface="Arial" pitchFamily="34" charset="0"/>
              <a:buChar char="‒"/>
            </a:pPr>
            <a:endParaRPr lang="cs-CZ" sz="1800" dirty="0"/>
          </a:p>
        </p:txBody>
      </p:sp>
    </p:spTree>
    <p:extLst>
      <p:ext uri="{BB962C8B-B14F-4D97-AF65-F5344CB8AC3E}">
        <p14:creationId xmlns:p14="http://schemas.microsoft.com/office/powerpoint/2010/main" val="545967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836712"/>
            <a:ext cx="8301608" cy="5256583"/>
          </a:xfrm>
        </p:spPr>
        <p:txBody>
          <a:bodyPr>
            <a:normAutofit/>
          </a:bodyPr>
          <a:lstStyle/>
          <a:p>
            <a:pPr marL="457200" lvl="1" indent="0">
              <a:buNone/>
            </a:pPr>
            <a:endParaRPr lang="cs-CZ" dirty="0" smtClean="0"/>
          </a:p>
          <a:p>
            <a:pPr lvl="1">
              <a:buFont typeface="Wingdings" pitchFamily="2" charset="2"/>
              <a:buChar char="Ø"/>
            </a:pPr>
            <a:r>
              <a:rPr lang="cs-CZ" dirty="0"/>
              <a:t>Pokud mladý začínající zemědělec obdržel </a:t>
            </a:r>
            <a:r>
              <a:rPr lang="cs-CZ" dirty="0" smtClean="0"/>
              <a:t>podporu v opatření I.3.2, nemůže být podpořen v operaci 6.1.1</a:t>
            </a:r>
          </a:p>
          <a:p>
            <a:pPr lvl="1">
              <a:buFont typeface="Wingdings" pitchFamily="2" charset="2"/>
              <a:buChar char="Ø"/>
            </a:pPr>
            <a:r>
              <a:rPr lang="cs-CZ" dirty="0" smtClean="0"/>
              <a:t>Pokud mladý začínající zemědělec obdržel podporu jako FO, nemůže být podpořen jako PO a naopak</a:t>
            </a:r>
          </a:p>
          <a:p>
            <a:pPr lvl="1">
              <a:buFont typeface="Wingdings" pitchFamily="2" charset="2"/>
              <a:buChar char="Ø"/>
            </a:pPr>
            <a:r>
              <a:rPr lang="cs-CZ" dirty="0" smtClean="0"/>
              <a:t>FO může vystupovat pouze v jedné PO provozující zemědělskou výrobu jako statutární orgán</a:t>
            </a:r>
          </a:p>
          <a:p>
            <a:pPr lvl="1">
              <a:buFont typeface="Wingdings" pitchFamily="2" charset="2"/>
              <a:buChar char="Ø"/>
            </a:pPr>
            <a:endParaRPr lang="cs-CZ" dirty="0"/>
          </a:p>
          <a:p>
            <a:pPr lvl="1">
              <a:buFont typeface="Wingdings" pitchFamily="2" charset="2"/>
              <a:buChar char="Ø"/>
            </a:pPr>
            <a:r>
              <a:rPr lang="cs-CZ" dirty="0"/>
              <a:t>Ukončení procesu zahájení činnosti = podepsání Dohody o poskytnutí dotace mezi žadatelem a SZIF (na základě posouzení podnikatelského plánu a splnění všech vstupních podmínek operace)</a:t>
            </a:r>
          </a:p>
          <a:p>
            <a:pPr marL="0" indent="0">
              <a:buNone/>
            </a:pPr>
            <a:endParaRPr lang="cs-CZ" dirty="0"/>
          </a:p>
        </p:txBody>
      </p:sp>
      <p:sp>
        <p:nvSpPr>
          <p:cNvPr id="4" name="Nadpis 1"/>
          <p:cNvSpPr>
            <a:spLocks noGrp="1"/>
          </p:cNvSpPr>
          <p:nvPr>
            <p:ph type="title"/>
          </p:nvPr>
        </p:nvSpPr>
        <p:spPr>
          <a:xfrm>
            <a:off x="395536" y="116632"/>
            <a:ext cx="8229600" cy="648072"/>
          </a:xfrm>
        </p:spPr>
        <p:txBody>
          <a:bodyPr>
            <a:normAutofit/>
          </a:bodyPr>
          <a:lstStyle/>
          <a:p>
            <a:pPr algn="ctr"/>
            <a:r>
              <a:rPr lang="cs-CZ" sz="2800" dirty="0"/>
              <a:t>Operace </a:t>
            </a:r>
            <a:r>
              <a:rPr lang="cs-CZ" sz="2800" dirty="0" smtClean="0"/>
              <a:t>6.1.1 - Žadatel</a:t>
            </a:r>
            <a:endParaRPr lang="cs-CZ" sz="2800" dirty="0"/>
          </a:p>
        </p:txBody>
      </p:sp>
    </p:spTree>
    <p:extLst>
      <p:ext uri="{BB962C8B-B14F-4D97-AF65-F5344CB8AC3E}">
        <p14:creationId xmlns:p14="http://schemas.microsoft.com/office/powerpoint/2010/main" val="3409997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908720"/>
            <a:ext cx="8568952" cy="5616624"/>
          </a:xfrm>
        </p:spPr>
        <p:txBody>
          <a:bodyPr/>
          <a:lstStyle/>
          <a:p>
            <a:pPr algn="just">
              <a:buFont typeface="Wingdings" panose="05000000000000000000" pitchFamily="2" charset="2"/>
              <a:buChar char="Ø"/>
            </a:pPr>
            <a:r>
              <a:rPr lang="cs-CZ" dirty="0"/>
              <a:t>Druh a výše dotace</a:t>
            </a:r>
          </a:p>
          <a:p>
            <a:pPr lvl="1" algn="just">
              <a:buFont typeface="Arial" pitchFamily="34" charset="0"/>
              <a:buChar char="‒"/>
            </a:pPr>
            <a:r>
              <a:rPr lang="cs-CZ" dirty="0" smtClean="0"/>
              <a:t>Podpora </a:t>
            </a:r>
            <a:r>
              <a:rPr lang="cs-CZ" dirty="0"/>
              <a:t>se poskytuje jako přímá nevratná dotace na realizaci </a:t>
            </a:r>
            <a:r>
              <a:rPr lang="cs-CZ" dirty="0" smtClean="0"/>
              <a:t>podnikatelského plánu (PP), přičemž </a:t>
            </a:r>
            <a:r>
              <a:rPr lang="cs-CZ" u="sng" dirty="0" smtClean="0"/>
              <a:t>výdaje, na které je možné poskytnout dotaci prostřednictvím operace 6.1.1, jsou realizovány od podání ŽOD</a:t>
            </a:r>
          </a:p>
          <a:p>
            <a:pPr lvl="1" algn="just">
              <a:buFont typeface="Arial" pitchFamily="34" charset="0"/>
              <a:buChar char="‒"/>
            </a:pPr>
            <a:r>
              <a:rPr lang="cs-CZ" dirty="0" smtClean="0"/>
              <a:t>PP =  souhrn všech výdajů a činností souvisejících se zemědělskou výrobou, a to od data zápisu žadatele do EZP</a:t>
            </a:r>
          </a:p>
          <a:p>
            <a:pPr lvl="1" algn="just">
              <a:buFont typeface="Arial" pitchFamily="34" charset="0"/>
              <a:buChar char="‒"/>
            </a:pPr>
            <a:r>
              <a:rPr lang="cs-CZ" dirty="0" smtClean="0"/>
              <a:t>PP žadatel realizuje min. po dobu 4 let od podpisu Dohody o poskytnutí dotace</a:t>
            </a:r>
          </a:p>
          <a:p>
            <a:pPr lvl="1" algn="just">
              <a:buFont typeface="Arial" pitchFamily="34" charset="0"/>
              <a:buChar char="‒"/>
            </a:pPr>
            <a:r>
              <a:rPr lang="cs-CZ" dirty="0" smtClean="0"/>
              <a:t>Dotace </a:t>
            </a:r>
            <a:r>
              <a:rPr lang="cs-CZ" dirty="0"/>
              <a:t>činí </a:t>
            </a:r>
            <a:r>
              <a:rPr lang="cs-CZ" b="1" dirty="0"/>
              <a:t>45 tis. EUR</a:t>
            </a:r>
            <a:r>
              <a:rPr lang="cs-CZ" dirty="0"/>
              <a:t> a bude vyplácena ve třech splátkách</a:t>
            </a:r>
          </a:p>
          <a:p>
            <a:pPr lvl="2" algn="just">
              <a:buClrTx/>
              <a:buFont typeface="Wingdings" panose="05000000000000000000" pitchFamily="2" charset="2"/>
              <a:buChar char="Ø"/>
            </a:pPr>
            <a:r>
              <a:rPr lang="cs-CZ" dirty="0"/>
              <a:t>1. splátka: 50 % dotace, vyplacena po schválení PP a podpisu Dohody o poskytnutí dotace</a:t>
            </a:r>
          </a:p>
          <a:p>
            <a:pPr lvl="2" algn="just">
              <a:buClrTx/>
              <a:buFont typeface="Wingdings" panose="05000000000000000000" pitchFamily="2" charset="2"/>
              <a:buChar char="Ø"/>
            </a:pPr>
            <a:r>
              <a:rPr lang="cs-CZ" dirty="0"/>
              <a:t>2. splátka: 45 % dotace, vyplacena po uplynutí 2. roku realizace PP</a:t>
            </a:r>
          </a:p>
          <a:p>
            <a:pPr lvl="2" algn="just">
              <a:buClrTx/>
              <a:buFont typeface="Wingdings" panose="05000000000000000000" pitchFamily="2" charset="2"/>
              <a:buChar char="Ø"/>
            </a:pPr>
            <a:r>
              <a:rPr lang="cs-CZ" dirty="0"/>
              <a:t>3. splátka: 5 % dotace, vyplacena po řádném provedením PP</a:t>
            </a:r>
          </a:p>
          <a:p>
            <a:pPr algn="just"/>
            <a:endParaRPr lang="cs-CZ" dirty="0"/>
          </a:p>
        </p:txBody>
      </p:sp>
      <p:sp>
        <p:nvSpPr>
          <p:cNvPr id="4" name="Nadpis 1"/>
          <p:cNvSpPr>
            <a:spLocks noGrp="1"/>
          </p:cNvSpPr>
          <p:nvPr>
            <p:ph type="title"/>
          </p:nvPr>
        </p:nvSpPr>
        <p:spPr>
          <a:xfrm>
            <a:off x="395536" y="332656"/>
            <a:ext cx="8229600" cy="648072"/>
          </a:xfrm>
        </p:spPr>
        <p:txBody>
          <a:bodyPr>
            <a:normAutofit/>
          </a:bodyPr>
          <a:lstStyle/>
          <a:p>
            <a:pPr algn="ctr"/>
            <a:r>
              <a:rPr lang="cs-CZ" sz="2800" dirty="0"/>
              <a:t>Operace </a:t>
            </a:r>
            <a:r>
              <a:rPr lang="cs-CZ" sz="2800" dirty="0" smtClean="0"/>
              <a:t>6.1.1</a:t>
            </a:r>
            <a:endParaRPr lang="cs-CZ" sz="2800" dirty="0"/>
          </a:p>
        </p:txBody>
      </p:sp>
    </p:spTree>
    <p:extLst>
      <p:ext uri="{BB962C8B-B14F-4D97-AF65-F5344CB8AC3E}">
        <p14:creationId xmlns:p14="http://schemas.microsoft.com/office/powerpoint/2010/main" val="4222137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7070"/>
            <a:ext cx="8229600" cy="583618"/>
          </a:xfrm>
        </p:spPr>
        <p:txBody>
          <a:bodyPr>
            <a:normAutofit/>
          </a:bodyPr>
          <a:lstStyle/>
          <a:p>
            <a:pPr algn="ctr"/>
            <a:r>
              <a:rPr lang="cs-CZ" sz="2800" dirty="0"/>
              <a:t>Operace </a:t>
            </a:r>
            <a:r>
              <a:rPr lang="cs-CZ" sz="2800" dirty="0" smtClean="0"/>
              <a:t>6.1.1 – Podnikatelský plán (PP)</a:t>
            </a:r>
            <a:endParaRPr lang="cs-CZ" sz="2800" dirty="0"/>
          </a:p>
        </p:txBody>
      </p:sp>
      <p:sp>
        <p:nvSpPr>
          <p:cNvPr id="3" name="Zástupný symbol pro obsah 2"/>
          <p:cNvSpPr>
            <a:spLocks noGrp="1"/>
          </p:cNvSpPr>
          <p:nvPr>
            <p:ph idx="1"/>
          </p:nvPr>
        </p:nvSpPr>
        <p:spPr>
          <a:xfrm>
            <a:off x="179512" y="548680"/>
            <a:ext cx="8507288" cy="6120680"/>
          </a:xfrm>
        </p:spPr>
        <p:txBody>
          <a:bodyPr>
            <a:normAutofit fontScale="92500" lnSpcReduction="10000"/>
          </a:bodyPr>
          <a:lstStyle/>
          <a:p>
            <a:pPr algn="just">
              <a:buFont typeface="Wingdings" pitchFamily="2" charset="2"/>
              <a:buChar char="Ø"/>
            </a:pPr>
            <a:r>
              <a:rPr lang="cs-CZ" dirty="0" smtClean="0"/>
              <a:t>Obsahem </a:t>
            </a:r>
            <a:r>
              <a:rPr lang="cs-CZ" dirty="0"/>
              <a:t>PP mohou být:</a:t>
            </a:r>
          </a:p>
          <a:p>
            <a:pPr marL="357188" lvl="1" indent="-171450" algn="just">
              <a:buFont typeface="Arial" panose="020B0604020202020204" pitchFamily="34" charset="0"/>
              <a:buChar char="‒"/>
            </a:pPr>
            <a:r>
              <a:rPr lang="cs-CZ" dirty="0" smtClean="0"/>
              <a:t>stavby </a:t>
            </a:r>
            <a:r>
              <a:rPr lang="cs-CZ" dirty="0"/>
              <a:t>a technologie pro živočišnou výrobu </a:t>
            </a:r>
            <a:r>
              <a:rPr lang="cs-CZ" dirty="0" smtClean="0"/>
              <a:t>(</a:t>
            </a:r>
            <a:r>
              <a:rPr lang="cs-CZ" sz="2200" dirty="0">
                <a:solidFill>
                  <a:prstClr val="black"/>
                </a:solidFill>
              </a:rPr>
              <a:t>skot, prasata, ovce, kozy, drůbež, králíky a/nebo koně</a:t>
            </a:r>
            <a:r>
              <a:rPr lang="cs-CZ" dirty="0" smtClean="0"/>
              <a:t>)</a:t>
            </a:r>
            <a:endParaRPr lang="cs-CZ" dirty="0"/>
          </a:p>
          <a:p>
            <a:pPr marL="357188" lvl="1" indent="-171450" algn="just">
              <a:buFont typeface="Arial" panose="020B0604020202020204" pitchFamily="34" charset="0"/>
              <a:buChar char="‒"/>
            </a:pPr>
            <a:r>
              <a:rPr lang="cs-CZ" dirty="0" smtClean="0"/>
              <a:t>stavby </a:t>
            </a:r>
            <a:r>
              <a:rPr lang="cs-CZ" dirty="0"/>
              <a:t>a technologie pro rostlinnou výrobu a školkařskou produkci včetně nosných konstrukcí v sadech a chmelnicích a dále </a:t>
            </a:r>
            <a:r>
              <a:rPr lang="cs-CZ" dirty="0" err="1"/>
              <a:t>protikroupových</a:t>
            </a:r>
            <a:r>
              <a:rPr lang="cs-CZ" dirty="0"/>
              <a:t> </a:t>
            </a:r>
            <a:r>
              <a:rPr lang="cs-CZ" dirty="0" smtClean="0"/>
              <a:t>a </a:t>
            </a:r>
            <a:r>
              <a:rPr lang="cs-CZ" dirty="0" err="1" smtClean="0"/>
              <a:t>protidešťových</a:t>
            </a:r>
            <a:r>
              <a:rPr lang="cs-CZ" dirty="0" smtClean="0"/>
              <a:t> systémů </a:t>
            </a:r>
            <a:r>
              <a:rPr lang="cs-CZ" dirty="0"/>
              <a:t>a sítí na ochranu proti ptactvu v </a:t>
            </a:r>
            <a:r>
              <a:rPr lang="cs-CZ" dirty="0" smtClean="0"/>
              <a:t>sadech</a:t>
            </a:r>
          </a:p>
          <a:p>
            <a:pPr marL="357188" lvl="1" indent="-171450" algn="just">
              <a:buFont typeface="Arial" panose="020B0604020202020204" pitchFamily="34" charset="0"/>
              <a:buChar char="‒"/>
            </a:pPr>
            <a:r>
              <a:rPr lang="cs-CZ" dirty="0" smtClean="0"/>
              <a:t>Výstavba </a:t>
            </a:r>
            <a:r>
              <a:rPr lang="cs-CZ" dirty="0"/>
              <a:t>nosných konstrukcí včetně protikroupových a protidešťových systémů a sítí na ochranu proti ptactvu </a:t>
            </a:r>
            <a:r>
              <a:rPr lang="cs-CZ" u="sng" dirty="0"/>
              <a:t>v nových výsadbách </a:t>
            </a:r>
            <a:r>
              <a:rPr lang="cs-CZ" dirty="0"/>
              <a:t>révy </a:t>
            </a:r>
            <a:r>
              <a:rPr lang="cs-CZ" dirty="0" smtClean="0"/>
              <a:t>vinné, vysazených </a:t>
            </a:r>
            <a:r>
              <a:rPr lang="cs-CZ" dirty="0"/>
              <a:t>na základě uděleného povolení pro novou výsadbu dle </a:t>
            </a:r>
            <a:r>
              <a:rPr lang="cs-CZ" dirty="0" smtClean="0"/>
              <a:t>příslušné legislativy</a:t>
            </a:r>
          </a:p>
          <a:p>
            <a:pPr marL="357188" lvl="1" indent="-171450" algn="just">
              <a:buFont typeface="Arial" panose="020B0604020202020204" pitchFamily="34" charset="0"/>
              <a:buChar char="‒"/>
            </a:pPr>
            <a:r>
              <a:rPr lang="cs-CZ" dirty="0" smtClean="0"/>
              <a:t>Výstavba </a:t>
            </a:r>
            <a:r>
              <a:rPr lang="cs-CZ" dirty="0"/>
              <a:t>a rekonstrukce protikroupových a protidešťových systémů a sítí na ochranu proti ptactvu </a:t>
            </a:r>
            <a:r>
              <a:rPr lang="cs-CZ" u="sng" dirty="0"/>
              <a:t>ve stávajících výsadbách </a:t>
            </a:r>
            <a:r>
              <a:rPr lang="cs-CZ" dirty="0"/>
              <a:t>révy vinné</a:t>
            </a:r>
            <a:endParaRPr lang="cs-CZ" dirty="0" smtClean="0"/>
          </a:p>
          <a:p>
            <a:pPr marL="357188" lvl="1" indent="-171450" algn="just">
              <a:buFont typeface="Arial" panose="020B0604020202020204" pitchFamily="34" charset="0"/>
              <a:buChar char="‒"/>
            </a:pPr>
            <a:r>
              <a:rPr lang="cs-CZ" dirty="0" smtClean="0"/>
              <a:t>Mobilní </a:t>
            </a:r>
            <a:r>
              <a:rPr lang="cs-CZ" dirty="0"/>
              <a:t>stroje </a:t>
            </a:r>
            <a:r>
              <a:rPr lang="cs-CZ" dirty="0" smtClean="0"/>
              <a:t>sloužící pro </a:t>
            </a:r>
            <a:r>
              <a:rPr lang="cs-CZ" dirty="0"/>
              <a:t>zemědělskou </a:t>
            </a:r>
            <a:r>
              <a:rPr lang="cs-CZ" dirty="0" smtClean="0"/>
              <a:t>prvovýrobu</a:t>
            </a:r>
          </a:p>
          <a:p>
            <a:pPr marL="357188" lvl="1" indent="-171450" algn="just">
              <a:buFont typeface="Arial" panose="020B0604020202020204" pitchFamily="34" charset="0"/>
              <a:buChar char="‒"/>
            </a:pPr>
            <a:r>
              <a:rPr lang="cs-CZ" dirty="0" smtClean="0"/>
              <a:t>Úprava a zpracování vlastní produkce zemědělské výroby</a:t>
            </a:r>
          </a:p>
          <a:p>
            <a:pPr marL="357188" lvl="1" indent="-171450" algn="just">
              <a:buFont typeface="Arial" panose="020B0604020202020204" pitchFamily="34" charset="0"/>
              <a:buChar char="‒"/>
            </a:pPr>
            <a:r>
              <a:rPr lang="cs-CZ" dirty="0" smtClean="0"/>
              <a:t>Nákup zemědělských nemovitostí (včetně zemědělské půdy)</a:t>
            </a:r>
          </a:p>
          <a:p>
            <a:pPr marL="357188" lvl="1" indent="-171450" algn="just">
              <a:buFont typeface="Arial" panose="020B0604020202020204" pitchFamily="34" charset="0"/>
              <a:buChar char="‒"/>
            </a:pPr>
            <a:r>
              <a:rPr lang="cs-CZ" dirty="0" smtClean="0"/>
              <a:t>Nákup hospodářských zvířat (skot, prasata, ovce, kozy, drůbež, králíky a/nebo koně)</a:t>
            </a:r>
          </a:p>
          <a:p>
            <a:pPr marL="357188" lvl="1" indent="-171450" algn="just">
              <a:buFont typeface="Arial" panose="020B0604020202020204" pitchFamily="34" charset="0"/>
              <a:buChar char="‒"/>
            </a:pPr>
            <a:r>
              <a:rPr lang="cs-CZ" dirty="0" smtClean="0"/>
              <a:t>Nákup sadby a osiva pro přímou spotřebu v podniku</a:t>
            </a:r>
          </a:p>
          <a:p>
            <a:pPr marL="357188" lvl="1" indent="-171450" algn="just">
              <a:buFont typeface="Arial" panose="020B0604020202020204" pitchFamily="34" charset="0"/>
              <a:buChar char="‒"/>
            </a:pPr>
            <a:r>
              <a:rPr lang="cs-CZ" dirty="0" smtClean="0"/>
              <a:t>Nákup krmiv, hnojiv a prostředků na ochranu rostlin pro přímou spotřebu v podniku</a:t>
            </a:r>
            <a:endParaRPr lang="cs-CZ" dirty="0"/>
          </a:p>
          <a:p>
            <a:pPr algn="just"/>
            <a:endParaRPr lang="cs-CZ" dirty="0"/>
          </a:p>
        </p:txBody>
      </p:sp>
    </p:spTree>
    <p:extLst>
      <p:ext uri="{BB962C8B-B14F-4D97-AF65-F5344CB8AC3E}">
        <p14:creationId xmlns:p14="http://schemas.microsoft.com/office/powerpoint/2010/main" val="1849082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576064"/>
          </a:xfrm>
        </p:spPr>
        <p:txBody>
          <a:bodyPr>
            <a:normAutofit/>
          </a:bodyPr>
          <a:lstStyle/>
          <a:p>
            <a:pPr algn="ctr"/>
            <a:r>
              <a:rPr lang="cs-CZ" sz="2400" dirty="0" smtClean="0"/>
              <a:t>Operace 6.1.1 – Kritéria přijatelnosti</a:t>
            </a:r>
            <a:endParaRPr lang="cs-CZ" sz="2400" dirty="0"/>
          </a:p>
        </p:txBody>
      </p:sp>
      <p:sp>
        <p:nvSpPr>
          <p:cNvPr id="3" name="Zástupný symbol pro obsah 2"/>
          <p:cNvSpPr>
            <a:spLocks noGrp="1"/>
          </p:cNvSpPr>
          <p:nvPr>
            <p:ph idx="1"/>
          </p:nvPr>
        </p:nvSpPr>
        <p:spPr>
          <a:xfrm>
            <a:off x="251520" y="620688"/>
            <a:ext cx="8496944" cy="6120680"/>
          </a:xfrm>
        </p:spPr>
        <p:txBody>
          <a:bodyPr>
            <a:normAutofit/>
          </a:bodyPr>
          <a:lstStyle/>
          <a:p>
            <a:pPr algn="just">
              <a:buFont typeface="Wingdings" panose="05000000000000000000" pitchFamily="2" charset="2"/>
              <a:buChar char="Ø"/>
            </a:pPr>
            <a:r>
              <a:rPr lang="cs-CZ" sz="2000" dirty="0" smtClean="0"/>
              <a:t>Podpora je omezena na podniky, které spadají do definice </a:t>
            </a:r>
            <a:r>
              <a:rPr lang="cs-CZ" sz="2000" b="1" dirty="0" smtClean="0"/>
              <a:t>mikro nebo malého podniku</a:t>
            </a:r>
          </a:p>
          <a:p>
            <a:pPr algn="just">
              <a:buFont typeface="Wingdings" panose="05000000000000000000" pitchFamily="2" charset="2"/>
              <a:buChar char="Ø"/>
            </a:pPr>
            <a:r>
              <a:rPr lang="cs-CZ" sz="2000" dirty="0" smtClean="0"/>
              <a:t>Podpora je podmíněna předložením PP </a:t>
            </a:r>
            <a:r>
              <a:rPr lang="cs-CZ" sz="2000" b="1" dirty="0" smtClean="0"/>
              <a:t>vyhotoveného na 4 roky</a:t>
            </a:r>
          </a:p>
          <a:p>
            <a:pPr algn="just">
              <a:buFont typeface="Wingdings" panose="05000000000000000000" pitchFamily="2" charset="2"/>
              <a:buChar char="Ø"/>
            </a:pPr>
            <a:r>
              <a:rPr lang="cs-CZ" sz="2000" dirty="0" smtClean="0"/>
              <a:t>Provádění PP musí být </a:t>
            </a:r>
            <a:r>
              <a:rPr lang="cs-CZ" sz="2000" b="1" dirty="0" smtClean="0"/>
              <a:t>zahájeno do 9 měsíců</a:t>
            </a:r>
            <a:r>
              <a:rPr lang="cs-CZ" sz="2000" dirty="0" smtClean="0"/>
              <a:t> od podpisu Dohody</a:t>
            </a:r>
          </a:p>
          <a:p>
            <a:pPr algn="just">
              <a:buFont typeface="Wingdings" panose="05000000000000000000" pitchFamily="2" charset="2"/>
              <a:buChar char="Ø"/>
            </a:pPr>
            <a:r>
              <a:rPr lang="cs-CZ" sz="2000" dirty="0" smtClean="0"/>
              <a:t>Žadatel splní definici </a:t>
            </a:r>
            <a:r>
              <a:rPr lang="cs-CZ" sz="2000" b="1" dirty="0" smtClean="0"/>
              <a:t>aktivního zemědělce</a:t>
            </a:r>
            <a:r>
              <a:rPr lang="cs-CZ" sz="2000" dirty="0" smtClean="0"/>
              <a:t> dle </a:t>
            </a:r>
            <a:r>
              <a:rPr lang="cs-CZ" sz="2000" dirty="0"/>
              <a:t>§ 3 nařízení vlády č. 50/2015</a:t>
            </a:r>
            <a:r>
              <a:rPr lang="cs-CZ" sz="2000" dirty="0" smtClean="0"/>
              <a:t> </a:t>
            </a:r>
            <a:r>
              <a:rPr lang="cs-CZ" sz="2000" b="1" dirty="0" smtClean="0"/>
              <a:t>do 18 měsíců</a:t>
            </a:r>
            <a:r>
              <a:rPr lang="cs-CZ" sz="2000" dirty="0" smtClean="0"/>
              <a:t> od podpisu Dohody</a:t>
            </a:r>
          </a:p>
          <a:p>
            <a:pPr algn="just">
              <a:buFont typeface="Wingdings" panose="05000000000000000000" pitchFamily="2" charset="2"/>
              <a:buChar char="Ø"/>
            </a:pPr>
            <a:r>
              <a:rPr lang="cs-CZ" sz="2000" dirty="0" smtClean="0"/>
              <a:t>Mladý zemědělec plní </a:t>
            </a:r>
            <a:r>
              <a:rPr lang="cs-CZ" sz="2000" b="1" dirty="0" smtClean="0"/>
              <a:t>min. zemědělskou kvalifikaci</a:t>
            </a:r>
            <a:r>
              <a:rPr lang="cs-CZ" sz="2000" dirty="0" smtClean="0"/>
              <a:t>, případně kvalifikaci doplní do 36 měsíců od podpisu Dohody</a:t>
            </a:r>
          </a:p>
          <a:p>
            <a:pPr algn="just">
              <a:buFont typeface="Wingdings" panose="05000000000000000000" pitchFamily="2" charset="2"/>
              <a:buChar char="Ø"/>
            </a:pPr>
            <a:r>
              <a:rPr lang="cs-CZ" sz="2000" dirty="0"/>
              <a:t>Žadatel ke dni podání ŽOD splní minimální a maximální velikost podniku, která je dána dosažením minimální, resp. maximální, hodnoty </a:t>
            </a:r>
            <a:r>
              <a:rPr lang="cs-CZ" sz="2000" b="1" dirty="0"/>
              <a:t>standardní produkce</a:t>
            </a:r>
            <a:r>
              <a:rPr lang="cs-CZ" sz="2000" dirty="0"/>
              <a:t> </a:t>
            </a:r>
          </a:p>
          <a:p>
            <a:pPr algn="just">
              <a:buFont typeface="Wingdings" panose="05000000000000000000" pitchFamily="2" charset="2"/>
              <a:buChar char="Ø"/>
            </a:pPr>
            <a:r>
              <a:rPr lang="cs-CZ" sz="2000" dirty="0"/>
              <a:t>Žadatel </a:t>
            </a:r>
            <a:r>
              <a:rPr lang="cs-CZ" sz="2000" b="1" dirty="0" smtClean="0"/>
              <a:t>nebyl </a:t>
            </a:r>
            <a:r>
              <a:rPr lang="cs-CZ" sz="2000" b="1" dirty="0"/>
              <a:t>příjemcem dotace z opatření I.3.2</a:t>
            </a:r>
            <a:r>
              <a:rPr lang="cs-CZ" sz="2000" dirty="0"/>
              <a:t> Zahájení činnosti mladých zemědělců v PRV 2007-2013</a:t>
            </a:r>
          </a:p>
          <a:p>
            <a:pPr algn="just">
              <a:buFont typeface="Arial" pitchFamily="34" charset="0"/>
              <a:buChar char="‒"/>
            </a:pPr>
            <a:endParaRPr lang="cs-CZ" dirty="0" smtClean="0"/>
          </a:p>
        </p:txBody>
      </p:sp>
    </p:spTree>
    <p:extLst>
      <p:ext uri="{BB962C8B-B14F-4D97-AF65-F5344CB8AC3E}">
        <p14:creationId xmlns:p14="http://schemas.microsoft.com/office/powerpoint/2010/main" val="2809514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1008112"/>
          </a:xfrm>
        </p:spPr>
        <p:txBody>
          <a:bodyPr>
            <a:normAutofit/>
          </a:bodyPr>
          <a:lstStyle/>
          <a:p>
            <a:pPr>
              <a:buFont typeface="Wingdings" pitchFamily="2" charset="2"/>
              <a:buChar char="Ø"/>
            </a:pPr>
            <a:r>
              <a:rPr lang="cs-CZ" sz="2000" dirty="0" smtClean="0"/>
              <a:t>Minimální a maximální velikost podniku pro vstup do opatření je dána dosažením minimální, resp. maximální hodnoty standardní produkce na podnik stanovené dle výrobního zaměření:</a:t>
            </a:r>
            <a:endParaRPr lang="cs-CZ" sz="2000" dirty="0"/>
          </a:p>
        </p:txBody>
      </p:sp>
      <p:sp>
        <p:nvSpPr>
          <p:cNvPr id="4" name="Nadpis 1"/>
          <p:cNvSpPr>
            <a:spLocks noGrp="1"/>
          </p:cNvSpPr>
          <p:nvPr>
            <p:ph type="title"/>
          </p:nvPr>
        </p:nvSpPr>
        <p:spPr>
          <a:xfrm>
            <a:off x="467544" y="116632"/>
            <a:ext cx="8229600" cy="576064"/>
          </a:xfrm>
        </p:spPr>
        <p:txBody>
          <a:bodyPr>
            <a:normAutofit/>
          </a:bodyPr>
          <a:lstStyle/>
          <a:p>
            <a:pPr algn="ctr"/>
            <a:r>
              <a:rPr lang="cs-CZ" sz="2400" dirty="0" smtClean="0"/>
              <a:t>Operace 6.1.1 – Standardní produkce</a:t>
            </a:r>
            <a:endParaRPr lang="cs-CZ" sz="2400" dirty="0"/>
          </a:p>
        </p:txBody>
      </p:sp>
      <p:graphicFrame>
        <p:nvGraphicFramePr>
          <p:cNvPr id="5" name="Tabulka 4"/>
          <p:cNvGraphicFramePr>
            <a:graphicFrameLocks noGrp="1"/>
          </p:cNvGraphicFramePr>
          <p:nvPr>
            <p:extLst>
              <p:ext uri="{D42A27DB-BD31-4B8C-83A1-F6EECF244321}">
                <p14:modId xmlns:p14="http://schemas.microsoft.com/office/powerpoint/2010/main" val="37083277"/>
              </p:ext>
            </p:extLst>
          </p:nvPr>
        </p:nvGraphicFramePr>
        <p:xfrm>
          <a:off x="899592" y="1700808"/>
          <a:ext cx="7488832" cy="4133266"/>
        </p:xfrm>
        <a:graphic>
          <a:graphicData uri="http://schemas.openxmlformats.org/drawingml/2006/table">
            <a:tbl>
              <a:tblPr firstRow="1" bandRow="1">
                <a:tableStyleId>{F5AB1C69-6EDB-4FF4-983F-18BD219EF322}</a:tableStyleId>
              </a:tblPr>
              <a:tblGrid>
                <a:gridCol w="3168352"/>
                <a:gridCol w="4320480"/>
              </a:tblGrid>
              <a:tr h="447280">
                <a:tc>
                  <a:txBody>
                    <a:bodyPr/>
                    <a:lstStyle/>
                    <a:p>
                      <a:pPr algn="ctr"/>
                      <a:r>
                        <a:rPr lang="cs-CZ" sz="1600" dirty="0" smtClean="0">
                          <a:latin typeface="Arial" panose="020B0604020202020204" pitchFamily="34" charset="0"/>
                          <a:cs typeface="Arial" panose="020B0604020202020204" pitchFamily="34" charset="0"/>
                        </a:rPr>
                        <a:t>Výrobní zaměření</a:t>
                      </a:r>
                      <a:endParaRPr lang="cs-CZ" sz="1600" dirty="0">
                        <a:latin typeface="Arial" panose="020B0604020202020204" pitchFamily="34" charset="0"/>
                        <a:cs typeface="Arial" panose="020B0604020202020204" pitchFamily="34" charset="0"/>
                      </a:endParaRPr>
                    </a:p>
                  </a:txBody>
                  <a:tcPr marL="91454" marR="91454" marT="45740" marB="45740" anchor="ctr"/>
                </a:tc>
                <a:tc>
                  <a:txBody>
                    <a:bodyPr/>
                    <a:lstStyle/>
                    <a:p>
                      <a:pPr algn="ctr"/>
                      <a:r>
                        <a:rPr lang="cs-CZ" sz="1600" dirty="0" smtClean="0">
                          <a:latin typeface="Arial" panose="020B0604020202020204" pitchFamily="34" charset="0"/>
                          <a:cs typeface="Arial" panose="020B0604020202020204" pitchFamily="34" charset="0"/>
                        </a:rPr>
                        <a:t>Minimální</a:t>
                      </a:r>
                      <a:r>
                        <a:rPr lang="cs-CZ" sz="1600" baseline="0" dirty="0" smtClean="0">
                          <a:latin typeface="Arial" panose="020B0604020202020204" pitchFamily="34" charset="0"/>
                          <a:cs typeface="Arial" panose="020B0604020202020204" pitchFamily="34" charset="0"/>
                        </a:rPr>
                        <a:t> standardní produkce v Kč (zaokrouhleno)</a:t>
                      </a:r>
                      <a:endParaRPr lang="cs-CZ" sz="1600" dirty="0">
                        <a:latin typeface="Arial" panose="020B0604020202020204" pitchFamily="34" charset="0"/>
                        <a:cs typeface="Arial" panose="020B0604020202020204" pitchFamily="34" charset="0"/>
                      </a:endParaRPr>
                    </a:p>
                  </a:txBody>
                  <a:tcPr marL="91454" marR="91454" marT="45740" marB="45740" anchor="ctr"/>
                </a:tc>
              </a:tr>
              <a:tr h="356944">
                <a:tc>
                  <a:txBody>
                    <a:bodyPr/>
                    <a:lstStyle/>
                    <a:p>
                      <a:pPr algn="l"/>
                      <a:r>
                        <a:rPr lang="cs-CZ" sz="1600" b="0" kern="1200" dirty="0" smtClean="0">
                          <a:solidFill>
                            <a:schemeClr val="dk1"/>
                          </a:solidFill>
                          <a:effectLst/>
                          <a:latin typeface="Arial" panose="020B0604020202020204" pitchFamily="34" charset="0"/>
                          <a:ea typeface="+mn-ea"/>
                          <a:cs typeface="Arial" panose="020B0604020202020204" pitchFamily="34" charset="0"/>
                        </a:rPr>
                        <a:t>Polní výroba</a:t>
                      </a:r>
                      <a:endParaRPr lang="cs-CZ" sz="1600" b="0" dirty="0">
                        <a:latin typeface="Arial" panose="020B0604020202020204" pitchFamily="34" charset="0"/>
                        <a:cs typeface="Arial" panose="020B0604020202020204" pitchFamily="34" charset="0"/>
                      </a:endParaRPr>
                    </a:p>
                  </a:txBody>
                  <a:tcPr/>
                </a:tc>
                <a:tc>
                  <a:txBody>
                    <a:bodyPr/>
                    <a:lstStyle/>
                    <a:p>
                      <a:pPr algn="ctr"/>
                      <a:r>
                        <a:rPr lang="cs-CZ" sz="1600" b="1" dirty="0" smtClean="0">
                          <a:latin typeface="Arial" panose="020B0604020202020204" pitchFamily="34" charset="0"/>
                          <a:cs typeface="Arial" panose="020B0604020202020204" pitchFamily="34" charset="0"/>
                        </a:rPr>
                        <a:t>420 000</a:t>
                      </a:r>
                      <a:endParaRPr lang="cs-CZ" sz="1600" b="1" dirty="0">
                        <a:latin typeface="Arial" panose="020B0604020202020204" pitchFamily="34" charset="0"/>
                        <a:cs typeface="Arial" panose="020B0604020202020204" pitchFamily="34" charset="0"/>
                      </a:endParaRPr>
                    </a:p>
                  </a:txBody>
                  <a:tcPr anchor="ctr"/>
                </a:tc>
              </a:tr>
              <a:tr h="279971">
                <a:tc>
                  <a:txBody>
                    <a:bodyPr/>
                    <a:lstStyle/>
                    <a:p>
                      <a:pPr algn="l">
                        <a:spcAft>
                          <a:spcPts val="0"/>
                        </a:spcAft>
                      </a:pPr>
                      <a:r>
                        <a:rPr lang="cs-CZ" sz="1600" b="0" dirty="0" smtClean="0">
                          <a:effectLst/>
                          <a:latin typeface="Arial" panose="020B0604020202020204" pitchFamily="34" charset="0"/>
                          <a:ea typeface="Times New Roman"/>
                          <a:cs typeface="Arial" panose="020B0604020202020204" pitchFamily="34" charset="0"/>
                        </a:rPr>
                        <a:t>Zahradnictví</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240 000</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447280">
                <a:tc>
                  <a:txBody>
                    <a:bodyPr/>
                    <a:lstStyle/>
                    <a:p>
                      <a:pPr algn="l"/>
                      <a:r>
                        <a:rPr lang="cs-CZ" sz="1600" b="0" kern="1200" dirty="0" smtClean="0">
                          <a:solidFill>
                            <a:schemeClr val="dk1"/>
                          </a:solidFill>
                          <a:effectLst/>
                          <a:latin typeface="Arial" panose="020B0604020202020204" pitchFamily="34" charset="0"/>
                          <a:ea typeface="+mn-ea"/>
                          <a:cs typeface="Arial" panose="020B0604020202020204" pitchFamily="34" charset="0"/>
                        </a:rPr>
                        <a:t>Vinohradnictví</a:t>
                      </a:r>
                      <a:endParaRPr lang="cs-CZ" sz="1600" b="0" kern="1200" dirty="0">
                        <a:solidFill>
                          <a:schemeClr val="dk1"/>
                        </a:solidFill>
                        <a:effectLst/>
                        <a:latin typeface="Arial" panose="020B0604020202020204" pitchFamily="34" charset="0"/>
                        <a:ea typeface="+mn-ea"/>
                        <a:cs typeface="Arial" panose="020B0604020202020204" pitchFamily="34" charset="0"/>
                      </a:endParaRPr>
                    </a:p>
                  </a:txBody>
                  <a:tcPr marL="91454" marR="91454" marT="45740" marB="45740" anchor="ctr"/>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310 000</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447280">
                <a:tc>
                  <a:txBody>
                    <a:bodyPr/>
                    <a:lstStyle/>
                    <a:p>
                      <a:pPr algn="l"/>
                      <a:r>
                        <a:rPr lang="cs-CZ" sz="1600" b="0" kern="1200" dirty="0" smtClean="0">
                          <a:solidFill>
                            <a:schemeClr val="dk1"/>
                          </a:solidFill>
                          <a:effectLst/>
                          <a:latin typeface="Arial" panose="020B0604020202020204" pitchFamily="34" charset="0"/>
                          <a:ea typeface="+mn-ea"/>
                          <a:cs typeface="Arial" panose="020B0604020202020204" pitchFamily="34" charset="0"/>
                        </a:rPr>
                        <a:t>Ovocnářství a ostatní trvalé kultury</a:t>
                      </a:r>
                      <a:endParaRPr lang="cs-CZ" sz="1600" b="0" kern="1200" dirty="0">
                        <a:solidFill>
                          <a:schemeClr val="dk1"/>
                        </a:solidFill>
                        <a:effectLst/>
                        <a:latin typeface="Arial" panose="020B0604020202020204" pitchFamily="34" charset="0"/>
                        <a:ea typeface="+mn-ea"/>
                        <a:cs typeface="Arial" panose="020B0604020202020204" pitchFamily="34" charset="0"/>
                      </a:endParaRPr>
                    </a:p>
                  </a:txBody>
                  <a:tcPr marL="91454" marR="91454" marT="45740" marB="45740" anchor="ctr"/>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370 000</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447280">
                <a:tc>
                  <a:txBody>
                    <a:bodyPr/>
                    <a:lstStyle/>
                    <a:p>
                      <a:pPr algn="l"/>
                      <a:r>
                        <a:rPr lang="cs-CZ" sz="1600" b="0" kern="1200" dirty="0" smtClean="0">
                          <a:solidFill>
                            <a:schemeClr val="dk1"/>
                          </a:solidFill>
                          <a:effectLst/>
                          <a:latin typeface="Arial" panose="020B0604020202020204" pitchFamily="34" charset="0"/>
                          <a:ea typeface="+mn-ea"/>
                          <a:cs typeface="Arial" panose="020B0604020202020204" pitchFamily="34" charset="0"/>
                        </a:rPr>
                        <a:t>Produkce mléka</a:t>
                      </a:r>
                      <a:endParaRPr lang="cs-CZ" sz="1600" b="0" kern="1200" dirty="0">
                        <a:solidFill>
                          <a:schemeClr val="dk1"/>
                        </a:solidFill>
                        <a:effectLst/>
                        <a:latin typeface="Arial" panose="020B0604020202020204" pitchFamily="34" charset="0"/>
                        <a:ea typeface="+mn-ea"/>
                        <a:cs typeface="Arial" panose="020B0604020202020204" pitchFamily="34" charset="0"/>
                      </a:endParaRPr>
                    </a:p>
                  </a:txBody>
                  <a:tcPr marL="91454" marR="91454" marT="45740" marB="45740" anchor="ctr"/>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570 000</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326768">
                <a:tc>
                  <a:txBody>
                    <a:bodyPr/>
                    <a:lstStyle/>
                    <a:p>
                      <a:pPr algn="l"/>
                      <a:r>
                        <a:rPr lang="cs-CZ" sz="1600" b="0" kern="1200" dirty="0" smtClean="0">
                          <a:solidFill>
                            <a:schemeClr val="dk1"/>
                          </a:solidFill>
                          <a:effectLst/>
                          <a:latin typeface="Arial" panose="020B0604020202020204" pitchFamily="34" charset="0"/>
                          <a:ea typeface="+mn-ea"/>
                          <a:cs typeface="Arial" panose="020B0604020202020204" pitchFamily="34" charset="0"/>
                        </a:rPr>
                        <a:t>Chov skotu (resp.</a:t>
                      </a:r>
                      <a:r>
                        <a:rPr lang="cs-CZ" sz="1600" b="0" kern="1200" baseline="0" dirty="0" smtClean="0">
                          <a:solidFill>
                            <a:schemeClr val="dk1"/>
                          </a:solidFill>
                          <a:effectLst/>
                          <a:latin typeface="Arial" panose="020B0604020202020204" pitchFamily="34" charset="0"/>
                          <a:ea typeface="+mn-ea"/>
                          <a:cs typeface="Arial" panose="020B0604020202020204" pitchFamily="34" charset="0"/>
                        </a:rPr>
                        <a:t> zvířat zkrmujících objemnou píci)</a:t>
                      </a:r>
                      <a:endParaRPr lang="cs-CZ" sz="1600" b="0" kern="1200" dirty="0">
                        <a:solidFill>
                          <a:schemeClr val="dk1"/>
                        </a:solidFill>
                        <a:effectLst/>
                        <a:latin typeface="Arial" panose="020B0604020202020204" pitchFamily="34" charset="0"/>
                        <a:ea typeface="+mn-ea"/>
                        <a:cs typeface="Arial" panose="020B0604020202020204" pitchFamily="34" charset="0"/>
                      </a:endParaRPr>
                    </a:p>
                  </a:txBody>
                  <a:tcPr marL="91454" marR="91454" marT="45740" marB="45740" anchor="ctr"/>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240 000</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3623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dirty="0" smtClean="0">
                          <a:effectLst/>
                          <a:latin typeface="Arial" panose="020B0604020202020204" pitchFamily="34" charset="0"/>
                          <a:ea typeface="Times New Roman"/>
                          <a:cs typeface="Arial" panose="020B0604020202020204" pitchFamily="34" charset="0"/>
                        </a:rPr>
                        <a:t>Chov</a:t>
                      </a:r>
                      <a:r>
                        <a:rPr lang="cs-CZ" sz="1600" b="0" baseline="0" dirty="0" smtClean="0">
                          <a:effectLst/>
                          <a:latin typeface="Arial" panose="020B0604020202020204" pitchFamily="34" charset="0"/>
                          <a:ea typeface="Times New Roman"/>
                          <a:cs typeface="Arial" panose="020B0604020202020204" pitchFamily="34" charset="0"/>
                        </a:rPr>
                        <a:t> prasat a drůbeže (resp. Zvířat zkrmujících jadrná krmiva)</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370</a:t>
                      </a:r>
                      <a:r>
                        <a:rPr lang="cs-CZ" sz="1600" b="1" baseline="0" dirty="0" smtClean="0">
                          <a:effectLst/>
                          <a:latin typeface="Arial" panose="020B0604020202020204" pitchFamily="34" charset="0"/>
                          <a:ea typeface="Times New Roman"/>
                          <a:cs typeface="Arial" panose="020B0604020202020204" pitchFamily="34" charset="0"/>
                        </a:rPr>
                        <a:t> 000</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376631">
                <a:tc>
                  <a:txBody>
                    <a:bodyPr/>
                    <a:lstStyle/>
                    <a:p>
                      <a:pPr algn="l">
                        <a:spcAft>
                          <a:spcPts val="0"/>
                        </a:spcAft>
                        <a:tabLst>
                          <a:tab pos="449580" algn="l"/>
                        </a:tabLst>
                      </a:pPr>
                      <a:r>
                        <a:rPr lang="cs-CZ" sz="1600" b="0" dirty="0" smtClean="0">
                          <a:effectLst/>
                          <a:latin typeface="Arial" panose="020B0604020202020204" pitchFamily="34" charset="0"/>
                          <a:ea typeface="Times New Roman"/>
                          <a:cs typeface="Arial" panose="020B0604020202020204" pitchFamily="34" charset="0"/>
                        </a:rPr>
                        <a:t>Smíšená výroba</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380 000</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bl>
          </a:graphicData>
        </a:graphic>
      </p:graphicFrame>
    </p:spTree>
    <p:extLst>
      <p:ext uri="{BB962C8B-B14F-4D97-AF65-F5344CB8AC3E}">
        <p14:creationId xmlns:p14="http://schemas.microsoft.com/office/powerpoint/2010/main" val="3524801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pPr algn="ctr"/>
            <a:r>
              <a:rPr lang="cs-CZ" sz="2800" dirty="0" smtClean="0"/>
              <a:t>Operace 6.1.1 – Standardní produkce</a:t>
            </a:r>
            <a:endParaRPr lang="cs-CZ" sz="2800" dirty="0"/>
          </a:p>
        </p:txBody>
      </p:sp>
      <p:sp>
        <p:nvSpPr>
          <p:cNvPr id="3" name="Zástupný symbol pro obsah 2"/>
          <p:cNvSpPr>
            <a:spLocks noGrp="1"/>
          </p:cNvSpPr>
          <p:nvPr>
            <p:ph idx="1"/>
          </p:nvPr>
        </p:nvSpPr>
        <p:spPr>
          <a:xfrm>
            <a:off x="251520" y="1124744"/>
            <a:ext cx="8568952" cy="3384376"/>
          </a:xfrm>
        </p:spPr>
        <p:txBody>
          <a:bodyPr>
            <a:normAutofit/>
          </a:bodyPr>
          <a:lstStyle/>
          <a:p>
            <a:pPr>
              <a:buFont typeface="Wingdings" panose="05000000000000000000" pitchFamily="2" charset="2"/>
              <a:buChar char="Ø"/>
            </a:pPr>
            <a:r>
              <a:rPr lang="cs-CZ" dirty="0" smtClean="0"/>
              <a:t>Maximální velikost podniku</a:t>
            </a:r>
          </a:p>
          <a:p>
            <a:pPr lvl="1"/>
            <a:r>
              <a:rPr lang="cs-CZ" dirty="0"/>
              <a:t>Maximální velikost podniku pro vstup do </a:t>
            </a:r>
            <a:r>
              <a:rPr lang="cs-CZ" dirty="0" smtClean="0"/>
              <a:t>operace </a:t>
            </a:r>
            <a:r>
              <a:rPr lang="cs-CZ" dirty="0"/>
              <a:t>je dána dosažením maximální hodnoty standardní produkce na podnik ve výši </a:t>
            </a:r>
            <a:r>
              <a:rPr lang="cs-CZ" b="1" dirty="0"/>
              <a:t>3 437 500 Kč</a:t>
            </a:r>
            <a:r>
              <a:rPr lang="cs-CZ" dirty="0" smtClean="0"/>
              <a:t>.</a:t>
            </a:r>
          </a:p>
          <a:p>
            <a:pPr lvl="1"/>
            <a:endParaRPr lang="cs-CZ" dirty="0"/>
          </a:p>
          <a:p>
            <a:pPr>
              <a:buFont typeface="Wingdings" panose="05000000000000000000" pitchFamily="2" charset="2"/>
              <a:buChar char="Ø"/>
            </a:pPr>
            <a:r>
              <a:rPr lang="cs-CZ" dirty="0"/>
              <a:t>Přepočítávací kalkulátor </a:t>
            </a:r>
            <a:r>
              <a:rPr lang="cs-CZ" dirty="0" smtClean="0"/>
              <a:t>pro stanovení min./max. velikosti podniku je </a:t>
            </a:r>
            <a:r>
              <a:rPr lang="cs-CZ" dirty="0"/>
              <a:t>k dispozici na internetových stránkách </a:t>
            </a:r>
            <a:r>
              <a:rPr lang="en-US" dirty="0">
                <a:hlinkClick r:id="rId3"/>
              </a:rPr>
              <a:t>www.eagri.cz/prv</a:t>
            </a:r>
            <a:r>
              <a:rPr lang="en-US" dirty="0"/>
              <a:t> </a:t>
            </a:r>
            <a:r>
              <a:rPr lang="cs-CZ" dirty="0"/>
              <a:t>a www.szif.cz.</a:t>
            </a:r>
          </a:p>
          <a:p>
            <a:pPr>
              <a:buFont typeface="Wingdings" panose="05000000000000000000" pitchFamily="2" charset="2"/>
              <a:buChar char="Ø"/>
            </a:pPr>
            <a:endParaRPr lang="cs-CZ" u="sng" dirty="0" smtClean="0"/>
          </a:p>
          <a:p>
            <a:pPr marL="0" indent="0">
              <a:buNone/>
            </a:pPr>
            <a:endParaRPr lang="cs-CZ" u="sng" dirty="0" smtClean="0"/>
          </a:p>
        </p:txBody>
      </p:sp>
    </p:spTree>
    <p:extLst>
      <p:ext uri="{BB962C8B-B14F-4D97-AF65-F5344CB8AC3E}">
        <p14:creationId xmlns:p14="http://schemas.microsoft.com/office/powerpoint/2010/main" val="3147591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778098"/>
          </a:xfrm>
        </p:spPr>
        <p:txBody>
          <a:bodyPr>
            <a:normAutofit/>
          </a:bodyPr>
          <a:lstStyle/>
          <a:p>
            <a:pPr algn="ctr"/>
            <a:r>
              <a:rPr lang="cs-CZ" sz="2400" dirty="0" smtClean="0"/>
              <a:t>OBECNÁ USTANOVENÍ</a:t>
            </a:r>
            <a:endParaRPr lang="cs-CZ" sz="2400" dirty="0"/>
          </a:p>
        </p:txBody>
      </p:sp>
      <p:sp>
        <p:nvSpPr>
          <p:cNvPr id="3" name="Zástupný symbol pro obsah 2"/>
          <p:cNvSpPr>
            <a:spLocks noGrp="1"/>
          </p:cNvSpPr>
          <p:nvPr>
            <p:ph idx="1"/>
          </p:nvPr>
        </p:nvSpPr>
        <p:spPr>
          <a:xfrm>
            <a:off x="251520" y="980728"/>
            <a:ext cx="8435280" cy="5328592"/>
          </a:xfrm>
        </p:spPr>
        <p:txBody>
          <a:bodyPr>
            <a:normAutofit fontScale="92500" lnSpcReduction="10000"/>
          </a:bodyPr>
          <a:lstStyle/>
          <a:p>
            <a:r>
              <a:rPr lang="cs-CZ" sz="2000" dirty="0"/>
              <a:t>h</a:t>
            </a:r>
            <a:r>
              <a:rPr lang="cs-CZ" sz="2000" dirty="0" smtClean="0"/>
              <a:t>lavní komunikace SZIF se žadatelem probíhá prostřednictvím Portálu Farmáře</a:t>
            </a:r>
          </a:p>
          <a:p>
            <a:r>
              <a:rPr lang="cs-CZ" sz="2000" dirty="0"/>
              <a:t>z</a:t>
            </a:r>
            <a:r>
              <a:rPr lang="cs-CZ" sz="2000" dirty="0" smtClean="0"/>
              <a:t>a plnění podmínek zodpovídá výhradně příjemce dotace</a:t>
            </a:r>
          </a:p>
          <a:p>
            <a:r>
              <a:rPr lang="cs-CZ" sz="2000" dirty="0" smtClean="0"/>
              <a:t>žadatel může na způsobilé výdaje projektu čerpat i z jiných finančních nástrojů, za splnění následujících podmínek:</a:t>
            </a:r>
          </a:p>
          <a:p>
            <a:pPr lvl="1"/>
            <a:r>
              <a:rPr lang="cs-CZ" sz="1800" dirty="0" smtClean="0"/>
              <a:t>není překročena max. míra podpory stanovená předpisy EU</a:t>
            </a:r>
          </a:p>
          <a:p>
            <a:pPr lvl="1"/>
            <a:r>
              <a:rPr lang="cs-CZ" sz="1800" dirty="0" smtClean="0"/>
              <a:t>finanční nástroje EU mohou být použity pouze na financování vlastního podílu žadatele na projektu</a:t>
            </a:r>
          </a:p>
          <a:p>
            <a:pPr lvl="1"/>
            <a:r>
              <a:rPr lang="cs-CZ" sz="1800" dirty="0" smtClean="0"/>
              <a:t>podpory PGRLF mohou být použity na všechny způsobilé výdaje financované z PRV</a:t>
            </a:r>
          </a:p>
          <a:p>
            <a:r>
              <a:rPr lang="cs-CZ" sz="2000" dirty="0" smtClean="0"/>
              <a:t>realizace projektu max. 24 měsíců od podpisu Dohody (vyjma 16.2.1)</a:t>
            </a:r>
          </a:p>
          <a:p>
            <a:r>
              <a:rPr lang="cs-CZ" sz="2000" dirty="0" smtClean="0"/>
              <a:t>žadatel nesmí mít dluhy vůči FÚ, nesmí být v likvidaci</a:t>
            </a:r>
          </a:p>
          <a:p>
            <a:r>
              <a:rPr lang="cs-CZ" sz="2000" dirty="0" smtClean="0"/>
              <a:t>předmět projektu provozuje výhradně žadatel a musí být v jeho vlastnictví či spoluvlastnictví</a:t>
            </a:r>
          </a:p>
          <a:p>
            <a:r>
              <a:rPr lang="cs-CZ" sz="2000" dirty="0" smtClean="0"/>
              <a:t>lhůta vázanosti projektu na účel je 5 let od data převedení dotace na účet příjemce dotace (vyjma 1.1.1; 1.2.1 a 6.1.1)</a:t>
            </a:r>
          </a:p>
          <a:p>
            <a:r>
              <a:rPr lang="cs-CZ" sz="2000" dirty="0" smtClean="0"/>
              <a:t>v případě projektů nad 1 mil. Kč musí žadatel splňovat finanční zdraví (vyjma 6.1.1)</a:t>
            </a:r>
            <a:endParaRPr lang="cs-CZ" sz="2000" dirty="0"/>
          </a:p>
        </p:txBody>
      </p:sp>
    </p:spTree>
    <p:extLst>
      <p:ext uri="{BB962C8B-B14F-4D97-AF65-F5344CB8AC3E}">
        <p14:creationId xmlns:p14="http://schemas.microsoft.com/office/powerpoint/2010/main" val="2350940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692696"/>
            <a:ext cx="8507288" cy="5976664"/>
          </a:xfrm>
        </p:spPr>
        <p:txBody>
          <a:bodyPr>
            <a:normAutofit lnSpcReduction="10000"/>
          </a:bodyPr>
          <a:lstStyle/>
          <a:p>
            <a:pPr algn="just">
              <a:buFont typeface="Wingdings" panose="05000000000000000000" pitchFamily="2" charset="2"/>
              <a:buChar char="Ø"/>
            </a:pPr>
            <a:r>
              <a:rPr lang="cs-CZ" dirty="0" smtClean="0"/>
              <a:t>ŽOD obdrží v rámci preferenčních kritérií min. </a:t>
            </a:r>
            <a:r>
              <a:rPr lang="cs-CZ" b="1" dirty="0" smtClean="0"/>
              <a:t>30 bodů</a:t>
            </a:r>
          </a:p>
          <a:p>
            <a:pPr algn="just">
              <a:buFont typeface="Wingdings" panose="05000000000000000000" pitchFamily="2" charset="2"/>
              <a:buChar char="Ø"/>
            </a:pPr>
            <a:r>
              <a:rPr lang="cs-CZ" dirty="0" smtClean="0"/>
              <a:t>Lhůta vázanosti PP na účel trvá </a:t>
            </a:r>
            <a:r>
              <a:rPr lang="cs-CZ" b="1" dirty="0" smtClean="0"/>
              <a:t>5 let od data převedení 1. splátky</a:t>
            </a:r>
            <a:r>
              <a:rPr lang="cs-CZ" dirty="0" smtClean="0"/>
              <a:t> na účet příjemce dotace</a:t>
            </a:r>
          </a:p>
          <a:p>
            <a:pPr lvl="0" algn="just">
              <a:buFont typeface="Wingdings" panose="05000000000000000000" pitchFamily="2" charset="2"/>
              <a:buChar char="Ø"/>
            </a:pPr>
            <a:r>
              <a:rPr lang="cs-CZ" sz="2400" dirty="0" smtClean="0"/>
              <a:t>Podpora je podmíněna kladným zhodnocením projektu s vyhodnocením aspektů </a:t>
            </a:r>
            <a:r>
              <a:rPr lang="cs-CZ" sz="2400" b="1" dirty="0" smtClean="0"/>
              <a:t>účelnosti</a:t>
            </a:r>
            <a:r>
              <a:rPr lang="cs-CZ" sz="2400" dirty="0" smtClean="0"/>
              <a:t>, </a:t>
            </a:r>
            <a:r>
              <a:rPr lang="cs-CZ" sz="2400" b="1" dirty="0" smtClean="0"/>
              <a:t>potřebnosti</a:t>
            </a:r>
            <a:r>
              <a:rPr lang="cs-CZ" sz="2400" dirty="0" smtClean="0"/>
              <a:t>, </a:t>
            </a:r>
            <a:r>
              <a:rPr lang="cs-CZ" sz="2400" b="1" dirty="0" smtClean="0"/>
              <a:t>efektivnosti</a:t>
            </a:r>
            <a:r>
              <a:rPr lang="cs-CZ" sz="2400" dirty="0" smtClean="0"/>
              <a:t>, </a:t>
            </a:r>
            <a:r>
              <a:rPr lang="cs-CZ" sz="2400" b="1" dirty="0" smtClean="0"/>
              <a:t>hospodárnosti</a:t>
            </a:r>
            <a:r>
              <a:rPr lang="cs-CZ" sz="2400" dirty="0" smtClean="0"/>
              <a:t> a </a:t>
            </a:r>
            <a:r>
              <a:rPr lang="cs-CZ" sz="2400" b="1" dirty="0" smtClean="0"/>
              <a:t>proveditelnosti</a:t>
            </a:r>
            <a:endParaRPr lang="cs-CZ" sz="2400" dirty="0" smtClean="0"/>
          </a:p>
          <a:p>
            <a:pPr algn="just">
              <a:buFont typeface="Wingdings" panose="05000000000000000000" pitchFamily="2" charset="2"/>
              <a:buChar char="Ø"/>
            </a:pPr>
            <a:r>
              <a:rPr lang="cs-CZ" dirty="0"/>
              <a:t>Žadatel je povinen </a:t>
            </a:r>
            <a:r>
              <a:rPr lang="cs-CZ" b="1" dirty="0"/>
              <a:t>do 24 měsíců</a:t>
            </a:r>
            <a:r>
              <a:rPr lang="cs-CZ" dirty="0"/>
              <a:t> od podpisu Dohody </a:t>
            </a:r>
            <a:r>
              <a:rPr lang="cs-CZ" b="1" dirty="0" smtClean="0"/>
              <a:t>vynaložit prostředky odpovídající výši celé </a:t>
            </a:r>
            <a:r>
              <a:rPr lang="cs-CZ" b="1" dirty="0"/>
              <a:t>částky dotace</a:t>
            </a:r>
            <a:r>
              <a:rPr lang="cs-CZ" dirty="0"/>
              <a:t>, tj. minimálně ve výši </a:t>
            </a:r>
            <a:r>
              <a:rPr lang="cs-CZ" b="1" dirty="0"/>
              <a:t>45 tis. EUR</a:t>
            </a:r>
            <a:r>
              <a:rPr lang="cs-CZ" dirty="0"/>
              <a:t>, na výdaje, které mohou být obsahem </a:t>
            </a:r>
            <a:r>
              <a:rPr lang="cs-CZ" dirty="0" smtClean="0"/>
              <a:t>PP</a:t>
            </a:r>
          </a:p>
          <a:p>
            <a:pPr algn="just">
              <a:buFont typeface="Wingdings" panose="05000000000000000000" pitchFamily="2" charset="2"/>
              <a:buChar char="Ø"/>
            </a:pPr>
            <a:r>
              <a:rPr lang="cs-CZ" dirty="0" smtClean="0"/>
              <a:t>Žadatel plní </a:t>
            </a:r>
            <a:r>
              <a:rPr lang="cs-CZ" b="1" dirty="0" smtClean="0"/>
              <a:t>minimální standardní produkci</a:t>
            </a:r>
            <a:r>
              <a:rPr lang="cs-CZ" dirty="0" smtClean="0"/>
              <a:t> po celou dobu realizace PP</a:t>
            </a:r>
          </a:p>
          <a:p>
            <a:pPr algn="just">
              <a:buFont typeface="Wingdings" panose="05000000000000000000" pitchFamily="2" charset="2"/>
              <a:buChar char="Ø"/>
            </a:pPr>
            <a:r>
              <a:rPr lang="cs-CZ" dirty="0" smtClean="0"/>
              <a:t>Výdaje na </a:t>
            </a:r>
            <a:r>
              <a:rPr lang="cs-CZ" b="1" dirty="0" smtClean="0"/>
              <a:t>pořízení </a:t>
            </a:r>
            <a:r>
              <a:rPr lang="cs-CZ" b="1" dirty="0"/>
              <a:t>mobilních strojů </a:t>
            </a:r>
            <a:r>
              <a:rPr lang="cs-CZ" dirty="0"/>
              <a:t>sloužících pro zemědělskou </a:t>
            </a:r>
            <a:r>
              <a:rPr lang="cs-CZ" dirty="0" smtClean="0"/>
              <a:t>prvovýrobu mohou činit max. </a:t>
            </a:r>
            <a:r>
              <a:rPr lang="cs-CZ" b="1" dirty="0"/>
              <a:t>45 % částky </a:t>
            </a:r>
            <a:r>
              <a:rPr lang="cs-CZ" b="1" dirty="0" smtClean="0"/>
              <a:t>podpory</a:t>
            </a:r>
          </a:p>
          <a:p>
            <a:pPr algn="just">
              <a:buFont typeface="Wingdings" panose="05000000000000000000" pitchFamily="2" charset="2"/>
              <a:buChar char="Ø"/>
            </a:pPr>
            <a:r>
              <a:rPr lang="cs-CZ" dirty="0" smtClean="0"/>
              <a:t>Výdaje na </a:t>
            </a:r>
            <a:r>
              <a:rPr lang="cs-CZ" b="1" dirty="0" smtClean="0"/>
              <a:t>nákup nemovitostí </a:t>
            </a:r>
            <a:r>
              <a:rPr lang="cs-CZ" dirty="0" smtClean="0"/>
              <a:t>mohou činit max. </a:t>
            </a:r>
            <a:r>
              <a:rPr lang="cs-CZ" b="1" dirty="0"/>
              <a:t>45 %</a:t>
            </a:r>
            <a:r>
              <a:rPr lang="cs-CZ" dirty="0"/>
              <a:t> částky </a:t>
            </a:r>
            <a:r>
              <a:rPr lang="cs-CZ" dirty="0" smtClean="0"/>
              <a:t>podpory</a:t>
            </a:r>
          </a:p>
        </p:txBody>
      </p:sp>
      <p:sp>
        <p:nvSpPr>
          <p:cNvPr id="4" name="Nadpis 1"/>
          <p:cNvSpPr>
            <a:spLocks noGrp="1"/>
          </p:cNvSpPr>
          <p:nvPr>
            <p:ph type="title"/>
          </p:nvPr>
        </p:nvSpPr>
        <p:spPr>
          <a:xfrm>
            <a:off x="467544" y="116632"/>
            <a:ext cx="8229600" cy="576064"/>
          </a:xfrm>
        </p:spPr>
        <p:txBody>
          <a:bodyPr>
            <a:normAutofit/>
          </a:bodyPr>
          <a:lstStyle/>
          <a:p>
            <a:pPr algn="ctr"/>
            <a:r>
              <a:rPr lang="cs-CZ" sz="2400" dirty="0" smtClean="0"/>
              <a:t>Operace 6.1.1 – Další podmínky</a:t>
            </a:r>
            <a:endParaRPr lang="cs-CZ" sz="2400" dirty="0"/>
          </a:p>
        </p:txBody>
      </p:sp>
    </p:spTree>
    <p:extLst>
      <p:ext uri="{BB962C8B-B14F-4D97-AF65-F5344CB8AC3E}">
        <p14:creationId xmlns:p14="http://schemas.microsoft.com/office/powerpoint/2010/main" val="1197764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340768"/>
            <a:ext cx="8568952" cy="5184576"/>
          </a:xfrm>
        </p:spPr>
        <p:txBody>
          <a:bodyPr vert="horz" lIns="91440" tIns="45720" rIns="91440" bIns="45720" rtlCol="0">
            <a:normAutofit/>
          </a:bodyPr>
          <a:lstStyle/>
          <a:p>
            <a:pPr algn="just">
              <a:buFont typeface="Wingdings" panose="05000000000000000000" pitchFamily="2" charset="2"/>
              <a:buChar char="Ø"/>
            </a:pPr>
            <a:r>
              <a:rPr lang="cs-CZ" b="1" dirty="0" smtClean="0"/>
              <a:t>Žádost o platbu 2. splátky</a:t>
            </a:r>
            <a:r>
              <a:rPr lang="cs-CZ" dirty="0" smtClean="0"/>
              <a:t> (45 %) musí být předložena nejpozději do </a:t>
            </a:r>
            <a:r>
              <a:rPr lang="cs-CZ" b="1" dirty="0" smtClean="0"/>
              <a:t>24 měsíců od podpisu Dohody </a:t>
            </a:r>
          </a:p>
          <a:p>
            <a:pPr algn="just">
              <a:buFont typeface="Wingdings" panose="05000000000000000000" pitchFamily="2" charset="2"/>
              <a:buChar char="Ø"/>
            </a:pPr>
            <a:r>
              <a:rPr lang="cs-CZ" dirty="0" smtClean="0"/>
              <a:t>Vyplacení </a:t>
            </a:r>
            <a:r>
              <a:rPr lang="cs-CZ" b="1" dirty="0" smtClean="0"/>
              <a:t>3. </a:t>
            </a:r>
            <a:r>
              <a:rPr lang="cs-CZ" b="1" dirty="0"/>
              <a:t>splátky </a:t>
            </a:r>
            <a:r>
              <a:rPr lang="cs-CZ" dirty="0"/>
              <a:t>ve výši 5 % dotace je podmíněno </a:t>
            </a:r>
            <a:r>
              <a:rPr lang="cs-CZ" b="1" dirty="0"/>
              <a:t>řádným provedením podnikatelského </a:t>
            </a:r>
            <a:r>
              <a:rPr lang="cs-CZ" b="1" dirty="0" smtClean="0"/>
              <a:t>plánu</a:t>
            </a:r>
            <a:r>
              <a:rPr lang="cs-CZ" dirty="0" smtClean="0"/>
              <a:t>; po </a:t>
            </a:r>
            <a:r>
              <a:rPr lang="cs-CZ" dirty="0"/>
              <a:t>ověření řádného provedení </a:t>
            </a:r>
            <a:r>
              <a:rPr lang="cs-CZ" dirty="0" smtClean="0"/>
              <a:t>PP </a:t>
            </a:r>
            <a:r>
              <a:rPr lang="cs-CZ" dirty="0"/>
              <a:t>bude vyplacení </a:t>
            </a:r>
            <a:r>
              <a:rPr lang="cs-CZ" dirty="0" smtClean="0"/>
              <a:t>provedeno </a:t>
            </a:r>
            <a:r>
              <a:rPr lang="cs-CZ" b="1" dirty="0"/>
              <a:t>automaticky SZIF bez nutnosti podání Žádosti o platbu</a:t>
            </a:r>
            <a:r>
              <a:rPr lang="cs-CZ" dirty="0"/>
              <a:t> příjemcem </a:t>
            </a:r>
            <a:r>
              <a:rPr lang="cs-CZ" dirty="0" smtClean="0"/>
              <a:t>dotace</a:t>
            </a:r>
          </a:p>
          <a:p>
            <a:pPr algn="just">
              <a:buFont typeface="Wingdings" panose="05000000000000000000" pitchFamily="2" charset="2"/>
              <a:buChar char="Ø"/>
            </a:pPr>
            <a:r>
              <a:rPr lang="cs-CZ" dirty="0"/>
              <a:t>Po dobu realizace podnikatelského plánu je žadatel/příjemce dotace povinen dosahovat </a:t>
            </a:r>
            <a:r>
              <a:rPr lang="cs-CZ" b="1" dirty="0"/>
              <a:t>minimálně 45 % příjmů ze zemědělské prvovýroby</a:t>
            </a:r>
            <a:endParaRPr lang="cs-CZ" b="1" dirty="0" smtClean="0"/>
          </a:p>
          <a:p>
            <a:pPr algn="just">
              <a:buFont typeface="Wingdings" panose="05000000000000000000" pitchFamily="2" charset="2"/>
              <a:buChar char="Ø"/>
            </a:pPr>
            <a:endParaRPr lang="cs-CZ" dirty="0"/>
          </a:p>
        </p:txBody>
      </p:sp>
      <p:sp>
        <p:nvSpPr>
          <p:cNvPr id="4" name="Nadpis 1"/>
          <p:cNvSpPr>
            <a:spLocks noGrp="1"/>
          </p:cNvSpPr>
          <p:nvPr>
            <p:ph type="title"/>
          </p:nvPr>
        </p:nvSpPr>
        <p:spPr>
          <a:xfrm>
            <a:off x="467544" y="116632"/>
            <a:ext cx="8229600" cy="576064"/>
          </a:xfrm>
        </p:spPr>
        <p:txBody>
          <a:bodyPr>
            <a:normAutofit/>
          </a:bodyPr>
          <a:lstStyle/>
          <a:p>
            <a:pPr algn="ctr"/>
            <a:r>
              <a:rPr lang="cs-CZ" sz="2400" dirty="0" smtClean="0"/>
              <a:t>Operace 6.1.1 – Další podmínky</a:t>
            </a:r>
            <a:endParaRPr lang="cs-CZ" sz="2400" dirty="0"/>
          </a:p>
        </p:txBody>
      </p:sp>
    </p:spTree>
    <p:extLst>
      <p:ext uri="{BB962C8B-B14F-4D97-AF65-F5344CB8AC3E}">
        <p14:creationId xmlns:p14="http://schemas.microsoft.com/office/powerpoint/2010/main" val="3138065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648072"/>
          </a:xfrm>
        </p:spPr>
        <p:txBody>
          <a:bodyPr>
            <a:normAutofit/>
          </a:bodyPr>
          <a:lstStyle/>
          <a:p>
            <a:pPr algn="ctr"/>
            <a:r>
              <a:rPr lang="cs-CZ" sz="2600" dirty="0" smtClean="0"/>
              <a:t>Operace 6.1.1 – Preferenční kritéria</a:t>
            </a:r>
            <a:endParaRPr lang="cs-CZ" sz="2600" dirty="0"/>
          </a:p>
        </p:txBody>
      </p:sp>
      <p:graphicFrame>
        <p:nvGraphicFramePr>
          <p:cNvPr id="4" name="Tabulka 3"/>
          <p:cNvGraphicFramePr>
            <a:graphicFrameLocks noGrp="1"/>
          </p:cNvGraphicFramePr>
          <p:nvPr>
            <p:extLst>
              <p:ext uri="{D42A27DB-BD31-4B8C-83A1-F6EECF244321}">
                <p14:modId xmlns:p14="http://schemas.microsoft.com/office/powerpoint/2010/main" val="3474392767"/>
              </p:ext>
            </p:extLst>
          </p:nvPr>
        </p:nvGraphicFramePr>
        <p:xfrm>
          <a:off x="323528" y="786407"/>
          <a:ext cx="8568953" cy="5365551"/>
        </p:xfrm>
        <a:graphic>
          <a:graphicData uri="http://schemas.openxmlformats.org/drawingml/2006/table">
            <a:tbl>
              <a:tblPr firstRow="1" bandRow="1">
                <a:tableStyleId>{F5AB1C69-6EDB-4FF4-983F-18BD219EF322}</a:tableStyleId>
              </a:tblPr>
              <a:tblGrid>
                <a:gridCol w="1179214"/>
                <a:gridCol w="5949578"/>
                <a:gridCol w="1440161"/>
              </a:tblGrid>
              <a:tr h="618938">
                <a:tc>
                  <a:txBody>
                    <a:bodyPr/>
                    <a:lstStyle/>
                    <a:p>
                      <a:pPr algn="ctr"/>
                      <a:r>
                        <a:rPr lang="cs-CZ" sz="1600" dirty="0" smtClean="0">
                          <a:latin typeface="Arial" panose="020B0604020202020204" pitchFamily="34" charset="0"/>
                          <a:cs typeface="Arial" panose="020B0604020202020204" pitchFamily="34" charset="0"/>
                        </a:rPr>
                        <a:t>Pořadí</a:t>
                      </a:r>
                      <a:endParaRPr lang="cs-CZ" sz="1600" dirty="0">
                        <a:latin typeface="Arial" panose="020B0604020202020204" pitchFamily="34" charset="0"/>
                        <a:cs typeface="Arial" panose="020B0604020202020204" pitchFamily="34" charset="0"/>
                      </a:endParaRPr>
                    </a:p>
                  </a:txBody>
                  <a:tcPr marL="91454" marR="91454" marT="45740" marB="45740" anchor="ctr"/>
                </a:tc>
                <a:tc>
                  <a:txBody>
                    <a:bodyPr/>
                    <a:lstStyle/>
                    <a:p>
                      <a:pPr algn="ctr"/>
                      <a:r>
                        <a:rPr lang="cs-CZ" sz="1600" dirty="0" smtClean="0">
                          <a:latin typeface="Arial" panose="020B0604020202020204" pitchFamily="34" charset="0"/>
                          <a:cs typeface="Arial" panose="020B0604020202020204" pitchFamily="34" charset="0"/>
                        </a:rPr>
                        <a:t>Kritérium</a:t>
                      </a:r>
                      <a:endParaRPr lang="cs-CZ" sz="1600" dirty="0">
                        <a:latin typeface="Arial" panose="020B0604020202020204" pitchFamily="34" charset="0"/>
                        <a:cs typeface="Arial" panose="020B0604020202020204" pitchFamily="34" charset="0"/>
                      </a:endParaRPr>
                    </a:p>
                  </a:txBody>
                  <a:tcPr marL="91454" marR="91454" marT="45740" marB="45740" anchor="ctr"/>
                </a:tc>
                <a:tc>
                  <a:txBody>
                    <a:bodyPr/>
                    <a:lstStyle/>
                    <a:p>
                      <a:pPr algn="ctr"/>
                      <a:r>
                        <a:rPr lang="cs-CZ" sz="1600" dirty="0" smtClean="0">
                          <a:latin typeface="Arial" panose="020B0604020202020204" pitchFamily="34" charset="0"/>
                          <a:cs typeface="Arial" panose="020B0604020202020204" pitchFamily="34" charset="0"/>
                        </a:rPr>
                        <a:t>Možný bodový zisk</a:t>
                      </a:r>
                      <a:endParaRPr lang="cs-CZ" sz="1600" dirty="0">
                        <a:latin typeface="Arial" panose="020B0604020202020204" pitchFamily="34" charset="0"/>
                        <a:cs typeface="Arial" panose="020B0604020202020204" pitchFamily="34" charset="0"/>
                      </a:endParaRPr>
                    </a:p>
                  </a:txBody>
                  <a:tcPr marL="91454" marR="91454" marT="45740" marB="45740" anchor="ctr"/>
                </a:tc>
              </a:tr>
              <a:tr h="727511">
                <a:tc>
                  <a:txBody>
                    <a:bodyPr/>
                    <a:lstStyle/>
                    <a:p>
                      <a:pPr algn="ctr"/>
                      <a:r>
                        <a:rPr lang="cs-CZ" sz="1600" dirty="0" smtClean="0">
                          <a:latin typeface="Arial" panose="020B0604020202020204" pitchFamily="34" charset="0"/>
                          <a:cs typeface="Arial" panose="020B0604020202020204" pitchFamily="34" charset="0"/>
                        </a:rPr>
                        <a:t>1.</a:t>
                      </a:r>
                      <a:endParaRPr lang="cs-CZ" sz="1600" dirty="0">
                        <a:latin typeface="Arial" panose="020B0604020202020204" pitchFamily="34" charset="0"/>
                        <a:cs typeface="Arial" panose="020B0604020202020204" pitchFamily="34" charset="0"/>
                      </a:endParaRPr>
                    </a:p>
                  </a:txBody>
                  <a:tcPr anchor="ctr"/>
                </a:tc>
                <a:tc>
                  <a:txBody>
                    <a:bodyPr/>
                    <a:lstStyle/>
                    <a:p>
                      <a:pPr algn="just"/>
                      <a:r>
                        <a:rPr lang="cs-CZ" sz="1600" b="1" kern="1200" dirty="0" smtClean="0">
                          <a:solidFill>
                            <a:schemeClr val="dk1"/>
                          </a:solidFill>
                          <a:effectLst/>
                          <a:latin typeface="Arial" panose="020B0604020202020204" pitchFamily="34" charset="0"/>
                          <a:ea typeface="+mn-ea"/>
                          <a:cs typeface="Arial" panose="020B0604020202020204" pitchFamily="34" charset="0"/>
                        </a:rPr>
                        <a:t>Adresa trvalého pobytu</a:t>
                      </a:r>
                      <a:r>
                        <a:rPr lang="cs-CZ" sz="1600" b="0" kern="1200" dirty="0" smtClean="0">
                          <a:solidFill>
                            <a:schemeClr val="dk1"/>
                          </a:solidFill>
                          <a:effectLst/>
                          <a:latin typeface="Arial" panose="020B0604020202020204" pitchFamily="34" charset="0"/>
                          <a:ea typeface="+mn-ea"/>
                          <a:cs typeface="Arial" panose="020B0604020202020204" pitchFamily="34" charset="0"/>
                        </a:rPr>
                        <a:t> žadatele a </a:t>
                      </a:r>
                      <a:r>
                        <a:rPr lang="cs-CZ" sz="1600" b="1" kern="1200" dirty="0" smtClean="0">
                          <a:solidFill>
                            <a:schemeClr val="dk1"/>
                          </a:solidFill>
                          <a:effectLst/>
                          <a:latin typeface="Arial" panose="020B0604020202020204" pitchFamily="34" charset="0"/>
                          <a:ea typeface="+mn-ea"/>
                          <a:cs typeface="Arial" panose="020B0604020202020204" pitchFamily="34" charset="0"/>
                        </a:rPr>
                        <a:t>místo realizace</a:t>
                      </a:r>
                      <a:r>
                        <a:rPr lang="cs-CZ" sz="1600" b="0" kern="1200" dirty="0" smtClean="0">
                          <a:solidFill>
                            <a:schemeClr val="dk1"/>
                          </a:solidFill>
                          <a:effectLst/>
                          <a:latin typeface="Arial" panose="020B0604020202020204" pitchFamily="34" charset="0"/>
                          <a:ea typeface="+mn-ea"/>
                          <a:cs typeface="Arial" panose="020B0604020202020204" pitchFamily="34" charset="0"/>
                        </a:rPr>
                        <a:t> PP se nacházejí </a:t>
                      </a:r>
                      <a:r>
                        <a:rPr lang="cs-CZ" sz="1600" b="1" kern="1200" dirty="0" smtClean="0">
                          <a:solidFill>
                            <a:schemeClr val="dk1"/>
                          </a:solidFill>
                          <a:effectLst/>
                          <a:latin typeface="Arial" panose="020B0604020202020204" pitchFamily="34" charset="0"/>
                          <a:ea typeface="+mn-ea"/>
                          <a:cs typeface="Arial" panose="020B0604020202020204" pitchFamily="34" charset="0"/>
                        </a:rPr>
                        <a:t>ve stejném nebo sousedícím katastrálním území</a:t>
                      </a:r>
                      <a:r>
                        <a:rPr lang="cs-CZ" sz="1600" b="0" kern="1200" dirty="0" smtClean="0">
                          <a:solidFill>
                            <a:schemeClr val="dk1"/>
                          </a:solidFill>
                          <a:effectLst/>
                          <a:latin typeface="Arial" panose="020B0604020202020204" pitchFamily="34" charset="0"/>
                          <a:ea typeface="+mn-ea"/>
                          <a:cs typeface="Arial" panose="020B0604020202020204" pitchFamily="34" charset="0"/>
                        </a:rPr>
                        <a:t>.</a:t>
                      </a:r>
                      <a:endParaRPr lang="cs-CZ" sz="1600" b="0" dirty="0">
                        <a:latin typeface="Arial" panose="020B0604020202020204" pitchFamily="34" charset="0"/>
                        <a:cs typeface="Arial" panose="020B0604020202020204" pitchFamily="34" charset="0"/>
                      </a:endParaRPr>
                    </a:p>
                  </a:txBody>
                  <a:tcPr/>
                </a:tc>
                <a:tc>
                  <a:txBody>
                    <a:bodyPr/>
                    <a:lstStyle/>
                    <a:p>
                      <a:pPr algn="ctr"/>
                      <a:r>
                        <a:rPr lang="cs-CZ" sz="1600" b="1" dirty="0" smtClean="0">
                          <a:latin typeface="Arial" panose="020B0604020202020204" pitchFamily="34" charset="0"/>
                          <a:cs typeface="Arial" panose="020B0604020202020204" pitchFamily="34" charset="0"/>
                        </a:rPr>
                        <a:t>10</a:t>
                      </a:r>
                      <a:endParaRPr lang="cs-CZ" sz="1600" b="1" dirty="0">
                        <a:latin typeface="Arial" panose="020B0604020202020204" pitchFamily="34" charset="0"/>
                        <a:cs typeface="Arial" panose="020B0604020202020204" pitchFamily="34" charset="0"/>
                      </a:endParaRPr>
                    </a:p>
                  </a:txBody>
                  <a:tcPr anchor="ctr"/>
                </a:tc>
              </a:tr>
              <a:tr h="478014">
                <a:tc>
                  <a:txBody>
                    <a:bodyPr/>
                    <a:lstStyle/>
                    <a:p>
                      <a:pPr algn="ctr">
                        <a:spcAft>
                          <a:spcPts val="0"/>
                        </a:spcAft>
                      </a:pPr>
                      <a:r>
                        <a:rPr lang="cs-CZ" sz="1600" b="0">
                          <a:effectLst/>
                          <a:latin typeface="Arial" panose="020B0604020202020204" pitchFamily="34" charset="0"/>
                          <a:ea typeface="Times New Roman"/>
                          <a:cs typeface="Arial" panose="020B0604020202020204" pitchFamily="34" charset="0"/>
                        </a:rPr>
                        <a:t>2.</a:t>
                      </a:r>
                    </a:p>
                  </a:txBody>
                  <a:tcPr marL="44450" marR="44450" marT="0" marB="0" anchor="ctr"/>
                </a:tc>
                <a:tc>
                  <a:txBody>
                    <a:bodyPr/>
                    <a:lstStyle/>
                    <a:p>
                      <a:pPr algn="just">
                        <a:spcAft>
                          <a:spcPts val="0"/>
                        </a:spcAft>
                      </a:pPr>
                      <a:r>
                        <a:rPr lang="cs-CZ" sz="1600" b="0" kern="1200" dirty="0" smtClean="0">
                          <a:solidFill>
                            <a:schemeClr val="dk1"/>
                          </a:solidFill>
                          <a:effectLst/>
                          <a:latin typeface="Arial" pitchFamily="34" charset="0"/>
                          <a:ea typeface="+mn-ea"/>
                          <a:cs typeface="Arial" pitchFamily="34" charset="0"/>
                        </a:rPr>
                        <a:t>Žadatel je zařazen do </a:t>
                      </a:r>
                      <a:r>
                        <a:rPr lang="cs-CZ" sz="1600" b="1" kern="1200" dirty="0" smtClean="0">
                          <a:solidFill>
                            <a:schemeClr val="dk1"/>
                          </a:solidFill>
                          <a:effectLst/>
                          <a:latin typeface="Arial" pitchFamily="34" charset="0"/>
                          <a:ea typeface="+mn-ea"/>
                          <a:cs typeface="Arial" pitchFamily="34" charset="0"/>
                        </a:rPr>
                        <a:t>přechodného období</a:t>
                      </a:r>
                      <a:r>
                        <a:rPr lang="cs-CZ" sz="1600" b="0" kern="1200" dirty="0" smtClean="0">
                          <a:solidFill>
                            <a:schemeClr val="dk1"/>
                          </a:solidFill>
                          <a:effectLst/>
                          <a:latin typeface="Arial" pitchFamily="34" charset="0"/>
                          <a:ea typeface="+mn-ea"/>
                          <a:cs typeface="Arial" pitchFamily="34" charset="0"/>
                        </a:rPr>
                        <a:t> nebo registrován jako </a:t>
                      </a:r>
                      <a:r>
                        <a:rPr lang="cs-CZ" sz="1600" b="1" kern="1200" dirty="0" smtClean="0">
                          <a:solidFill>
                            <a:schemeClr val="dk1"/>
                          </a:solidFill>
                          <a:effectLst/>
                          <a:latin typeface="Arial" pitchFamily="34" charset="0"/>
                          <a:ea typeface="+mn-ea"/>
                          <a:cs typeface="Arial" pitchFamily="34" charset="0"/>
                        </a:rPr>
                        <a:t>ekologický podnikatel</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5</a:t>
                      </a:r>
                      <a:r>
                        <a:rPr lang="cs-CZ" sz="1600" b="1" dirty="0">
                          <a:effectLst/>
                          <a:latin typeface="Arial" panose="020B0604020202020204" pitchFamily="34" charset="0"/>
                          <a:ea typeface="Times New Roman"/>
                          <a:cs typeface="Arial" panose="020B0604020202020204" pitchFamily="34" charset="0"/>
                        </a:rPr>
                        <a:t> </a:t>
                      </a:r>
                    </a:p>
                  </a:txBody>
                  <a:tcPr marL="44450" marR="44450" marT="0" marB="0" anchor="ctr"/>
                </a:tc>
              </a:tr>
              <a:tr h="502319">
                <a:tc>
                  <a:txBody>
                    <a:bodyPr/>
                    <a:lstStyle/>
                    <a:p>
                      <a:pPr algn="ctr">
                        <a:spcAft>
                          <a:spcPts val="0"/>
                        </a:spcAft>
                      </a:pPr>
                      <a:r>
                        <a:rPr lang="cs-CZ" sz="1600" b="0" dirty="0">
                          <a:effectLst/>
                          <a:latin typeface="Arial" panose="020B0604020202020204" pitchFamily="34" charset="0"/>
                          <a:ea typeface="Times New Roman"/>
                          <a:cs typeface="Arial" panose="020B0604020202020204" pitchFamily="34" charset="0"/>
                        </a:rPr>
                        <a:t>3.</a:t>
                      </a:r>
                    </a:p>
                  </a:txBody>
                  <a:tcPr marL="44450" marR="4445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600" b="0" kern="1200" dirty="0" smtClean="0">
                          <a:solidFill>
                            <a:schemeClr val="dk1"/>
                          </a:solidFill>
                          <a:effectLst/>
                          <a:latin typeface="Arial" pitchFamily="34" charset="0"/>
                          <a:ea typeface="+mn-ea"/>
                          <a:cs typeface="Arial" pitchFamily="34" charset="0"/>
                        </a:rPr>
                        <a:t>Předmětem podnikatelského plánu je výstavba a/nebo rekonstrukce stavby/staveb:</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502319">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3.1</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600" b="0" kern="1200" dirty="0" smtClean="0">
                          <a:solidFill>
                            <a:schemeClr val="dk1"/>
                          </a:solidFill>
                          <a:effectLst/>
                          <a:latin typeface="Arial" panose="020B0604020202020204" pitchFamily="34" charset="0"/>
                          <a:ea typeface="+mn-ea"/>
                          <a:cs typeface="Arial" panose="020B0604020202020204" pitchFamily="34" charset="0"/>
                        </a:rPr>
                        <a:t>min. v hodnotě </a:t>
                      </a:r>
                      <a:r>
                        <a:rPr lang="cs-CZ" sz="1600" b="1" kern="1200" dirty="0" smtClean="0">
                          <a:solidFill>
                            <a:schemeClr val="dk1"/>
                          </a:solidFill>
                          <a:effectLst/>
                          <a:latin typeface="Arial" panose="020B0604020202020204" pitchFamily="34" charset="0"/>
                          <a:ea typeface="+mn-ea"/>
                          <a:cs typeface="Arial" panose="020B0604020202020204" pitchFamily="34" charset="0"/>
                        </a:rPr>
                        <a:t>500 tis. Kč</a:t>
                      </a:r>
                      <a:r>
                        <a:rPr lang="cs-CZ" sz="1600" b="0" kern="1200" dirty="0" smtClean="0">
                          <a:solidFill>
                            <a:schemeClr val="dk1"/>
                          </a:solidFill>
                          <a:effectLst/>
                          <a:latin typeface="Arial" panose="020B0604020202020204" pitchFamily="34" charset="0"/>
                          <a:ea typeface="+mn-ea"/>
                          <a:cs typeface="Arial" panose="020B0604020202020204" pitchFamily="34" charset="0"/>
                        </a:rPr>
                        <a:t> v rámci dotace poskytnuté prostřednictvím operace 6.1.1 a zároveň </a:t>
                      </a:r>
                      <a:r>
                        <a:rPr lang="cs-CZ" sz="1600" b="1" kern="1200" dirty="0" smtClean="0">
                          <a:solidFill>
                            <a:schemeClr val="dk1"/>
                          </a:solidFill>
                          <a:effectLst/>
                          <a:latin typeface="Arial" panose="020B0604020202020204" pitchFamily="34" charset="0"/>
                          <a:ea typeface="+mn-ea"/>
                          <a:cs typeface="Arial" panose="020B0604020202020204" pitchFamily="34" charset="0"/>
                        </a:rPr>
                        <a:t>nedošlo/nedojde</a:t>
                      </a:r>
                      <a:r>
                        <a:rPr lang="cs-CZ" sz="1600" b="0" kern="1200" dirty="0" smtClean="0">
                          <a:solidFill>
                            <a:schemeClr val="dk1"/>
                          </a:solidFill>
                          <a:effectLst/>
                          <a:latin typeface="Arial" panose="020B0604020202020204" pitchFamily="34" charset="0"/>
                          <a:ea typeface="+mn-ea"/>
                          <a:cs typeface="Arial" panose="020B0604020202020204" pitchFamily="34" charset="0"/>
                        </a:rPr>
                        <a:t> v souvislosti s PP </a:t>
                      </a:r>
                      <a:r>
                        <a:rPr lang="cs-CZ" sz="1600" b="1" kern="1200" dirty="0" smtClean="0">
                          <a:solidFill>
                            <a:schemeClr val="dk1"/>
                          </a:solidFill>
                          <a:effectLst/>
                          <a:latin typeface="Arial" panose="020B0604020202020204" pitchFamily="34" charset="0"/>
                          <a:ea typeface="+mn-ea"/>
                          <a:cs typeface="Arial" panose="020B0604020202020204" pitchFamily="34" charset="0"/>
                        </a:rPr>
                        <a:t>k odnětí pozemků dotčených touto stavbou/stavbami ze ZPF</a:t>
                      </a:r>
                      <a:endParaRPr lang="cs-CZ" sz="1600" b="1"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15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502319">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3.2</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600" kern="1200" dirty="0" smtClean="0">
                          <a:solidFill>
                            <a:schemeClr val="dk1"/>
                          </a:solidFill>
                          <a:effectLst/>
                          <a:latin typeface="Arial" pitchFamily="34" charset="0"/>
                          <a:ea typeface="+mn-ea"/>
                          <a:cs typeface="Arial" pitchFamily="34" charset="0"/>
                        </a:rPr>
                        <a:t>min. v hodnotě </a:t>
                      </a:r>
                      <a:r>
                        <a:rPr lang="cs-CZ" sz="1600" b="1" kern="1200" dirty="0" smtClean="0">
                          <a:solidFill>
                            <a:schemeClr val="dk1"/>
                          </a:solidFill>
                          <a:effectLst/>
                          <a:latin typeface="Arial" pitchFamily="34" charset="0"/>
                          <a:ea typeface="+mn-ea"/>
                          <a:cs typeface="Arial" pitchFamily="34" charset="0"/>
                        </a:rPr>
                        <a:t>250 tis. Kč </a:t>
                      </a:r>
                      <a:r>
                        <a:rPr lang="cs-CZ" sz="1600" b="0" kern="1200" dirty="0" smtClean="0">
                          <a:solidFill>
                            <a:schemeClr val="dk1"/>
                          </a:solidFill>
                          <a:effectLst/>
                          <a:latin typeface="Arial" panose="020B0604020202020204" pitchFamily="34" charset="0"/>
                          <a:ea typeface="+mn-ea"/>
                          <a:cs typeface="Arial" panose="020B0604020202020204" pitchFamily="34" charset="0"/>
                        </a:rPr>
                        <a:t>v rámci dotace poskytnuté prostřednictvím operace 6.1.1 a zároveň </a:t>
                      </a:r>
                      <a:r>
                        <a:rPr lang="cs-CZ" sz="1600" b="1" kern="1200" dirty="0" smtClean="0">
                          <a:solidFill>
                            <a:schemeClr val="dk1"/>
                          </a:solidFill>
                          <a:effectLst/>
                          <a:latin typeface="Arial" panose="020B0604020202020204" pitchFamily="34" charset="0"/>
                          <a:ea typeface="+mn-ea"/>
                          <a:cs typeface="Arial" panose="020B0604020202020204" pitchFamily="34" charset="0"/>
                        </a:rPr>
                        <a:t>nedošlo/nedojde</a:t>
                      </a:r>
                      <a:r>
                        <a:rPr lang="cs-CZ" sz="1600" b="0" kern="1200" dirty="0" smtClean="0">
                          <a:solidFill>
                            <a:schemeClr val="dk1"/>
                          </a:solidFill>
                          <a:effectLst/>
                          <a:latin typeface="Arial" panose="020B0604020202020204" pitchFamily="34" charset="0"/>
                          <a:ea typeface="+mn-ea"/>
                          <a:cs typeface="Arial" panose="020B0604020202020204" pitchFamily="34" charset="0"/>
                        </a:rPr>
                        <a:t> v souvislosti s PP </a:t>
                      </a:r>
                      <a:r>
                        <a:rPr lang="cs-CZ" sz="1600" b="1" kern="1200" dirty="0" smtClean="0">
                          <a:solidFill>
                            <a:schemeClr val="dk1"/>
                          </a:solidFill>
                          <a:effectLst/>
                          <a:latin typeface="Arial" panose="020B0604020202020204" pitchFamily="34" charset="0"/>
                          <a:ea typeface="+mn-ea"/>
                          <a:cs typeface="Arial" panose="020B0604020202020204" pitchFamily="34" charset="0"/>
                        </a:rPr>
                        <a:t>k odnětí pozemků dotčených touto stavbou/stavbami ze ZPF</a:t>
                      </a:r>
                      <a:endParaRPr lang="cs-CZ" sz="1600" b="1" dirty="0" smtClean="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10</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502319">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3.3</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600" kern="1200" dirty="0" smtClean="0">
                          <a:solidFill>
                            <a:schemeClr val="dk1"/>
                          </a:solidFill>
                          <a:effectLst/>
                          <a:latin typeface="Arial" pitchFamily="34" charset="0"/>
                          <a:ea typeface="+mn-ea"/>
                          <a:cs typeface="Arial" pitchFamily="34" charset="0"/>
                        </a:rPr>
                        <a:t>minimálně v hodnotě </a:t>
                      </a:r>
                      <a:r>
                        <a:rPr lang="cs-CZ" sz="1600" b="1" kern="1200" dirty="0" smtClean="0">
                          <a:solidFill>
                            <a:schemeClr val="dk1"/>
                          </a:solidFill>
                          <a:effectLst/>
                          <a:latin typeface="Arial" pitchFamily="34" charset="0"/>
                          <a:ea typeface="+mn-ea"/>
                          <a:cs typeface="Arial" pitchFamily="34" charset="0"/>
                        </a:rPr>
                        <a:t>250 tis. Kč</a:t>
                      </a:r>
                      <a:r>
                        <a:rPr lang="cs-CZ" sz="1600" kern="1200" dirty="0" smtClean="0">
                          <a:solidFill>
                            <a:schemeClr val="dk1"/>
                          </a:solidFill>
                          <a:effectLst/>
                          <a:latin typeface="Arial" pitchFamily="34" charset="0"/>
                          <a:ea typeface="+mn-ea"/>
                          <a:cs typeface="Arial" pitchFamily="34" charset="0"/>
                        </a:rPr>
                        <a:t> </a:t>
                      </a:r>
                      <a:r>
                        <a:rPr lang="cs-CZ" sz="1600" b="0" kern="1200" dirty="0" smtClean="0">
                          <a:solidFill>
                            <a:schemeClr val="dk1"/>
                          </a:solidFill>
                          <a:effectLst/>
                          <a:latin typeface="Arial" panose="020B0604020202020204" pitchFamily="34" charset="0"/>
                          <a:ea typeface="+mn-ea"/>
                          <a:cs typeface="Arial" panose="020B0604020202020204" pitchFamily="34" charset="0"/>
                        </a:rPr>
                        <a:t>v rámci dotace poskytnuté prostřednictvím operace 6.1.1</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576064">
                <a:tc>
                  <a:txBody>
                    <a:bodyPr/>
                    <a:lstStyle/>
                    <a:p>
                      <a:pPr algn="ctr">
                        <a:spcAft>
                          <a:spcPts val="0"/>
                        </a:spcAft>
                      </a:pPr>
                      <a:r>
                        <a:rPr lang="cs-CZ" sz="1600" b="0" dirty="0">
                          <a:effectLst/>
                          <a:latin typeface="Arial" panose="020B0604020202020204" pitchFamily="34" charset="0"/>
                          <a:ea typeface="Times New Roman"/>
                          <a:cs typeface="Arial" panose="020B0604020202020204" pitchFamily="34" charset="0"/>
                        </a:rPr>
                        <a:t>4.</a:t>
                      </a:r>
                    </a:p>
                  </a:txBody>
                  <a:tcPr marL="44450" marR="44450" marT="0" marB="0" anchor="ctr"/>
                </a:tc>
                <a:tc>
                  <a:txBody>
                    <a:bodyPr/>
                    <a:lstStyle/>
                    <a:p>
                      <a:pPr algn="just">
                        <a:spcAft>
                          <a:spcPts val="0"/>
                        </a:spcAft>
                        <a:tabLst>
                          <a:tab pos="449580" algn="l"/>
                        </a:tabLst>
                      </a:pPr>
                      <a:r>
                        <a:rPr lang="cs-CZ" sz="1600" b="1" dirty="0" smtClean="0">
                          <a:effectLst/>
                          <a:latin typeface="Arial" panose="020B0604020202020204" pitchFamily="34" charset="0"/>
                          <a:ea typeface="Times New Roman"/>
                          <a:cs typeface="Arial" panose="020B0604020202020204" pitchFamily="34" charset="0"/>
                        </a:rPr>
                        <a:t>Zpracování vlastní produkce</a:t>
                      </a:r>
                      <a:r>
                        <a:rPr lang="cs-CZ" sz="1600" b="0" dirty="0" smtClean="0">
                          <a:effectLst/>
                          <a:latin typeface="Arial" panose="020B0604020202020204" pitchFamily="34" charset="0"/>
                          <a:ea typeface="Times New Roman"/>
                          <a:cs typeface="Arial" panose="020B0604020202020204" pitchFamily="34" charset="0"/>
                        </a:rPr>
                        <a:t> ve specializovaném provozu.</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15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bl>
          </a:graphicData>
        </a:graphic>
      </p:graphicFrame>
    </p:spTree>
    <p:extLst>
      <p:ext uri="{BB962C8B-B14F-4D97-AF65-F5344CB8AC3E}">
        <p14:creationId xmlns:p14="http://schemas.microsoft.com/office/powerpoint/2010/main" val="3304037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8229600" cy="576064"/>
          </a:xfrm>
        </p:spPr>
        <p:txBody>
          <a:bodyPr>
            <a:normAutofit/>
          </a:bodyPr>
          <a:lstStyle/>
          <a:p>
            <a:pPr algn="ctr"/>
            <a:r>
              <a:rPr lang="cs-CZ" sz="2600" dirty="0"/>
              <a:t>Operace 6.1.1 – Preferenční </a:t>
            </a:r>
            <a:r>
              <a:rPr lang="cs-CZ" sz="2600" dirty="0" smtClean="0"/>
              <a:t>kritéria</a:t>
            </a:r>
            <a:endParaRPr lang="cs-CZ" sz="2600" dirty="0"/>
          </a:p>
        </p:txBody>
      </p:sp>
      <p:graphicFrame>
        <p:nvGraphicFramePr>
          <p:cNvPr id="4" name="Tabulka 3"/>
          <p:cNvGraphicFramePr>
            <a:graphicFrameLocks noGrp="1"/>
          </p:cNvGraphicFramePr>
          <p:nvPr>
            <p:extLst>
              <p:ext uri="{D42A27DB-BD31-4B8C-83A1-F6EECF244321}">
                <p14:modId xmlns:p14="http://schemas.microsoft.com/office/powerpoint/2010/main" val="904184581"/>
              </p:ext>
            </p:extLst>
          </p:nvPr>
        </p:nvGraphicFramePr>
        <p:xfrm>
          <a:off x="323528" y="836712"/>
          <a:ext cx="8640960" cy="5100765"/>
        </p:xfrm>
        <a:graphic>
          <a:graphicData uri="http://schemas.openxmlformats.org/drawingml/2006/table">
            <a:tbl>
              <a:tblPr firstRow="1" bandRow="1">
                <a:tableStyleId>{F5AB1C69-6EDB-4FF4-983F-18BD219EF322}</a:tableStyleId>
              </a:tblPr>
              <a:tblGrid>
                <a:gridCol w="1189123"/>
                <a:gridCol w="5999574"/>
                <a:gridCol w="1452263"/>
              </a:tblGrid>
              <a:tr h="726868">
                <a:tc>
                  <a:txBody>
                    <a:bodyPr/>
                    <a:lstStyle/>
                    <a:p>
                      <a:pPr algn="ctr"/>
                      <a:r>
                        <a:rPr lang="cs-CZ" sz="1600" dirty="0" smtClean="0">
                          <a:latin typeface="Arial" panose="020B0604020202020204" pitchFamily="34" charset="0"/>
                          <a:cs typeface="Arial" panose="020B0604020202020204" pitchFamily="34" charset="0"/>
                        </a:rPr>
                        <a:t>Pořadí</a:t>
                      </a:r>
                      <a:endParaRPr lang="cs-CZ" sz="1600" dirty="0">
                        <a:latin typeface="Arial" panose="020B0604020202020204" pitchFamily="34" charset="0"/>
                        <a:cs typeface="Arial" panose="020B0604020202020204" pitchFamily="34" charset="0"/>
                      </a:endParaRPr>
                    </a:p>
                  </a:txBody>
                  <a:tcPr marL="91454" marR="91454" marT="45740" marB="45740" anchor="ctr"/>
                </a:tc>
                <a:tc>
                  <a:txBody>
                    <a:bodyPr/>
                    <a:lstStyle/>
                    <a:p>
                      <a:pPr algn="ctr"/>
                      <a:r>
                        <a:rPr lang="cs-CZ" sz="1600" dirty="0" smtClean="0">
                          <a:latin typeface="Arial" panose="020B0604020202020204" pitchFamily="34" charset="0"/>
                          <a:cs typeface="Arial" panose="020B0604020202020204" pitchFamily="34" charset="0"/>
                        </a:rPr>
                        <a:t>Kritérium</a:t>
                      </a:r>
                      <a:endParaRPr lang="cs-CZ" sz="1600" dirty="0">
                        <a:latin typeface="Arial" panose="020B0604020202020204" pitchFamily="34" charset="0"/>
                        <a:cs typeface="Arial" panose="020B0604020202020204" pitchFamily="34" charset="0"/>
                      </a:endParaRPr>
                    </a:p>
                  </a:txBody>
                  <a:tcPr marL="91454" marR="91454" marT="45740" marB="45740" anchor="ctr"/>
                </a:tc>
                <a:tc>
                  <a:txBody>
                    <a:bodyPr/>
                    <a:lstStyle/>
                    <a:p>
                      <a:pPr algn="ctr"/>
                      <a:r>
                        <a:rPr lang="cs-CZ" sz="1600" dirty="0" smtClean="0">
                          <a:latin typeface="Arial" panose="020B0604020202020204" pitchFamily="34" charset="0"/>
                          <a:cs typeface="Arial" panose="020B0604020202020204" pitchFamily="34" charset="0"/>
                        </a:rPr>
                        <a:t>Možný bodový zisk</a:t>
                      </a:r>
                      <a:endParaRPr lang="cs-CZ" sz="1600" dirty="0">
                        <a:latin typeface="Arial" panose="020B0604020202020204" pitchFamily="34" charset="0"/>
                        <a:cs typeface="Arial" panose="020B0604020202020204" pitchFamily="34" charset="0"/>
                      </a:endParaRPr>
                    </a:p>
                  </a:txBody>
                  <a:tcPr marL="91454" marR="91454" marT="45740" marB="45740" anchor="ctr"/>
                </a:tc>
              </a:tr>
              <a:tr h="425260">
                <a:tc>
                  <a:txBody>
                    <a:bodyPr/>
                    <a:lstStyle/>
                    <a:p>
                      <a:pPr algn="ctr">
                        <a:spcAft>
                          <a:spcPts val="0"/>
                        </a:spcAft>
                      </a:pPr>
                      <a:r>
                        <a:rPr lang="cs-CZ" sz="1600" b="0" dirty="0">
                          <a:effectLst/>
                          <a:latin typeface="Arial" panose="020B0604020202020204" pitchFamily="34" charset="0"/>
                          <a:ea typeface="Times New Roman"/>
                          <a:cs typeface="Arial" panose="020B0604020202020204" pitchFamily="34" charset="0"/>
                        </a:rPr>
                        <a:t>5.</a:t>
                      </a:r>
                    </a:p>
                  </a:txBody>
                  <a:tcPr marL="44450" marR="44450" marT="0" marB="0" anchor="ctr"/>
                </a:tc>
                <a:tc>
                  <a:txBody>
                    <a:bodyPr/>
                    <a:lstStyle/>
                    <a:p>
                      <a:pPr marL="0" algn="just" defTabSz="914400" rtl="0" eaLnBrk="1" latinLnBrk="0" hangingPunct="1">
                        <a:spcAft>
                          <a:spcPts val="0"/>
                        </a:spcAft>
                      </a:pPr>
                      <a:r>
                        <a:rPr lang="cs-CZ" sz="1600" b="0" kern="1200" dirty="0" smtClean="0">
                          <a:solidFill>
                            <a:schemeClr val="dk1"/>
                          </a:solidFill>
                          <a:effectLst/>
                          <a:latin typeface="Arial" panose="020B0604020202020204" pitchFamily="34" charset="0"/>
                          <a:ea typeface="Times New Roman"/>
                          <a:cs typeface="Arial" panose="020B0604020202020204" pitchFamily="34" charset="0"/>
                        </a:rPr>
                        <a:t>PP je realizován v </a:t>
                      </a:r>
                      <a:r>
                        <a:rPr lang="cs-CZ" sz="1600" b="1" kern="1200" dirty="0" smtClean="0">
                          <a:solidFill>
                            <a:schemeClr val="dk1"/>
                          </a:solidFill>
                          <a:effectLst/>
                          <a:latin typeface="Arial" panose="020B0604020202020204" pitchFamily="34" charset="0"/>
                          <a:ea typeface="Times New Roman"/>
                          <a:cs typeface="Arial" panose="020B0604020202020204" pitchFamily="34" charset="0"/>
                        </a:rPr>
                        <a:t>hospodářsky problémových regionech</a:t>
                      </a:r>
                      <a:endParaRPr lang="cs-CZ" sz="1600" b="1" kern="1200" dirty="0">
                        <a:solidFill>
                          <a:schemeClr val="dk1"/>
                        </a:solidFill>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1</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557836">
                <a:tc>
                  <a:txBody>
                    <a:bodyPr/>
                    <a:lstStyle/>
                    <a:p>
                      <a:pPr algn="ctr">
                        <a:spcAft>
                          <a:spcPts val="0"/>
                        </a:spcAft>
                      </a:pPr>
                      <a:r>
                        <a:rPr lang="cs-CZ" sz="1600" b="0" dirty="0">
                          <a:effectLst/>
                          <a:latin typeface="Arial" panose="020B0604020202020204" pitchFamily="34" charset="0"/>
                          <a:ea typeface="Times New Roman"/>
                          <a:cs typeface="Arial" panose="020B0604020202020204" pitchFamily="34" charset="0"/>
                        </a:rPr>
                        <a:t>6.</a:t>
                      </a:r>
                    </a:p>
                  </a:txBody>
                  <a:tcPr marL="44450" marR="44450" marT="0" marB="0" anchor="ctr"/>
                </a:tc>
                <a:tc>
                  <a:txBody>
                    <a:bodyPr/>
                    <a:lstStyle/>
                    <a:p>
                      <a:pPr algn="just">
                        <a:spcAft>
                          <a:spcPts val="0"/>
                        </a:spcAft>
                      </a:pPr>
                      <a:r>
                        <a:rPr lang="cs-CZ" sz="1600" b="0" dirty="0" smtClean="0">
                          <a:effectLst/>
                          <a:latin typeface="Arial" panose="020B0604020202020204" pitchFamily="34" charset="0"/>
                          <a:ea typeface="Times New Roman"/>
                          <a:cs typeface="Arial" panose="020B0604020202020204" pitchFamily="34" charset="0"/>
                        </a:rPr>
                        <a:t>Žadatel v rámci PP realizuje </a:t>
                      </a:r>
                      <a:r>
                        <a:rPr lang="cs-CZ" sz="1600" b="1" dirty="0" smtClean="0">
                          <a:effectLst/>
                          <a:latin typeface="Arial" panose="020B0604020202020204" pitchFamily="34" charset="0"/>
                          <a:ea typeface="Times New Roman"/>
                          <a:cs typeface="Arial" panose="020B0604020202020204" pitchFamily="34" charset="0"/>
                        </a:rPr>
                        <a:t>výdaje nad rámec poskytnuté</a:t>
                      </a:r>
                      <a:r>
                        <a:rPr lang="cs-CZ" sz="1600" b="1" baseline="0" dirty="0" smtClean="0">
                          <a:effectLst/>
                          <a:latin typeface="Arial" panose="020B0604020202020204" pitchFamily="34" charset="0"/>
                          <a:ea typeface="Times New Roman"/>
                          <a:cs typeface="Arial" panose="020B0604020202020204" pitchFamily="34" charset="0"/>
                        </a:rPr>
                        <a:t> dotace </a:t>
                      </a:r>
                      <a:r>
                        <a:rPr lang="cs-CZ" sz="1600" b="0" baseline="0" dirty="0" smtClean="0">
                          <a:effectLst/>
                          <a:latin typeface="Arial" panose="020B0604020202020204" pitchFamily="34" charset="0"/>
                          <a:ea typeface="Times New Roman"/>
                          <a:cs typeface="Arial" panose="020B0604020202020204" pitchFamily="34" charset="0"/>
                        </a:rPr>
                        <a:t>(od data zápisu v EZP do předložení ŽOP), a to:</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432048">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6.1.</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lvl="0" indent="0" algn="just">
                        <a:spcAft>
                          <a:spcPts val="0"/>
                        </a:spcAft>
                        <a:buFont typeface="Wingdings"/>
                        <a:buNone/>
                        <a:tabLst>
                          <a:tab pos="228600" algn="l"/>
                          <a:tab pos="540385" algn="l"/>
                        </a:tabLst>
                      </a:pPr>
                      <a:r>
                        <a:rPr lang="cs-CZ" sz="1600" dirty="0">
                          <a:effectLst/>
                          <a:latin typeface="Arial" pitchFamily="34" charset="0"/>
                          <a:ea typeface="Times New Roman"/>
                          <a:cs typeface="Arial" pitchFamily="34" charset="0"/>
                        </a:rPr>
                        <a:t>ve výši 300 000,- Kč - 600 000,- Kč</a:t>
                      </a: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432048">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6.2.</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lvl="0" indent="0" algn="just">
                        <a:spcAft>
                          <a:spcPts val="0"/>
                        </a:spcAft>
                        <a:buFont typeface="Wingdings"/>
                        <a:buNone/>
                        <a:tabLst>
                          <a:tab pos="228600" algn="l"/>
                          <a:tab pos="540385" algn="l"/>
                        </a:tabLst>
                      </a:pPr>
                      <a:r>
                        <a:rPr lang="cs-CZ" sz="1600" dirty="0">
                          <a:effectLst/>
                          <a:latin typeface="Arial" pitchFamily="34" charset="0"/>
                          <a:ea typeface="Times New Roman"/>
                          <a:cs typeface="Arial" pitchFamily="34" charset="0"/>
                        </a:rPr>
                        <a:t>ve výši 600 001,- Kč - 900 000,- Kč</a:t>
                      </a: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10</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432048">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6.3.</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lvl="0" indent="0" algn="just">
                        <a:spcAft>
                          <a:spcPts val="0"/>
                        </a:spcAft>
                        <a:buFont typeface="Wingdings"/>
                        <a:buNone/>
                        <a:tabLst>
                          <a:tab pos="228600" algn="l"/>
                          <a:tab pos="540385" algn="l"/>
                        </a:tabLst>
                      </a:pPr>
                      <a:r>
                        <a:rPr lang="cs-CZ" sz="1600" dirty="0" smtClean="0">
                          <a:effectLst/>
                          <a:latin typeface="Arial" pitchFamily="34" charset="0"/>
                          <a:ea typeface="Times New Roman"/>
                          <a:cs typeface="Arial" pitchFamily="34" charset="0"/>
                        </a:rPr>
                        <a:t>ve </a:t>
                      </a:r>
                      <a:r>
                        <a:rPr lang="cs-CZ" sz="1600" dirty="0">
                          <a:effectLst/>
                          <a:latin typeface="Arial" pitchFamily="34" charset="0"/>
                          <a:ea typeface="Times New Roman"/>
                          <a:cs typeface="Arial" pitchFamily="34" charset="0"/>
                        </a:rPr>
                        <a:t>výši 900 001,- Kč a více</a:t>
                      </a: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15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504056">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7.</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just">
                        <a:spcAft>
                          <a:spcPts val="0"/>
                        </a:spcAft>
                      </a:pPr>
                      <a:r>
                        <a:rPr lang="cs-CZ" sz="1600" b="1" kern="1200" dirty="0" smtClean="0">
                          <a:solidFill>
                            <a:schemeClr val="dk1"/>
                          </a:solidFill>
                          <a:effectLst/>
                          <a:latin typeface="Arial" pitchFamily="34" charset="0"/>
                          <a:ea typeface="+mn-ea"/>
                          <a:cs typeface="Arial" pitchFamily="34" charset="0"/>
                        </a:rPr>
                        <a:t>Převzetí zemědělských pozemků a/nebo VDJ</a:t>
                      </a:r>
                      <a:r>
                        <a:rPr lang="cs-CZ" sz="1600" b="0" kern="1200" dirty="0" smtClean="0">
                          <a:solidFill>
                            <a:schemeClr val="dk1"/>
                          </a:solidFill>
                          <a:effectLst/>
                          <a:latin typeface="Arial" pitchFamily="34" charset="0"/>
                          <a:ea typeface="+mn-ea"/>
                          <a:cs typeface="Arial" pitchFamily="34" charset="0"/>
                        </a:rPr>
                        <a:t> od jiného zemědělského podnikatele staršího 55 let</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504056">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7.1.</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just">
                        <a:spcAft>
                          <a:spcPts val="0"/>
                        </a:spcAft>
                      </a:pPr>
                      <a:r>
                        <a:rPr lang="cs-CZ" sz="1600" kern="1200" dirty="0" smtClean="0">
                          <a:solidFill>
                            <a:schemeClr val="dk1"/>
                          </a:solidFill>
                          <a:effectLst/>
                          <a:latin typeface="Arial" pitchFamily="34" charset="0"/>
                          <a:ea typeface="+mn-ea"/>
                          <a:cs typeface="Arial" pitchFamily="34" charset="0"/>
                        </a:rPr>
                        <a:t>Žadatel v období </a:t>
                      </a:r>
                      <a:r>
                        <a:rPr lang="cs-CZ" sz="1600" b="1" kern="1200" dirty="0" smtClean="0">
                          <a:solidFill>
                            <a:schemeClr val="dk1"/>
                          </a:solidFill>
                          <a:effectLst/>
                          <a:latin typeface="Arial" pitchFamily="34" charset="0"/>
                          <a:ea typeface="+mn-ea"/>
                          <a:cs typeface="Arial" pitchFamily="34" charset="0"/>
                        </a:rPr>
                        <a:t>24 měsíců před podáním ŽOD</a:t>
                      </a:r>
                      <a:r>
                        <a:rPr lang="cs-CZ" sz="1600" kern="1200" dirty="0" smtClean="0">
                          <a:solidFill>
                            <a:schemeClr val="dk1"/>
                          </a:solidFill>
                          <a:effectLst/>
                          <a:latin typeface="Arial" pitchFamily="34" charset="0"/>
                          <a:ea typeface="+mn-ea"/>
                          <a:cs typeface="Arial" pitchFamily="34" charset="0"/>
                        </a:rPr>
                        <a:t> ke svému podniku </a:t>
                      </a:r>
                      <a:r>
                        <a:rPr lang="cs-CZ" sz="1600" b="1" kern="1200" dirty="0" smtClean="0">
                          <a:solidFill>
                            <a:schemeClr val="dk1"/>
                          </a:solidFill>
                          <a:effectLst/>
                          <a:latin typeface="Arial" pitchFamily="34" charset="0"/>
                          <a:ea typeface="+mn-ea"/>
                          <a:cs typeface="Arial" pitchFamily="34" charset="0"/>
                        </a:rPr>
                        <a:t>převzal alespoň 25 % </a:t>
                      </a:r>
                      <a:r>
                        <a:rPr lang="cs-CZ" sz="1600" kern="1200" dirty="0" smtClean="0">
                          <a:solidFill>
                            <a:schemeClr val="dk1"/>
                          </a:solidFill>
                          <a:effectLst/>
                          <a:latin typeface="Arial" pitchFamily="34" charset="0"/>
                          <a:ea typeface="+mn-ea"/>
                          <a:cs typeface="Arial" pitchFamily="34" charset="0"/>
                        </a:rPr>
                        <a:t>podíl zemědělské půdy a/nebo VDJ</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859081">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7.2.</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just">
                        <a:spcAft>
                          <a:spcPts val="0"/>
                        </a:spcAft>
                      </a:pPr>
                      <a:r>
                        <a:rPr lang="cs-CZ" sz="1600" kern="1200" dirty="0" smtClean="0">
                          <a:solidFill>
                            <a:schemeClr val="dk1"/>
                          </a:solidFill>
                          <a:effectLst/>
                          <a:latin typeface="Arial" pitchFamily="34" charset="0"/>
                          <a:ea typeface="+mn-ea"/>
                          <a:cs typeface="Arial" pitchFamily="34" charset="0"/>
                        </a:rPr>
                        <a:t>Žadatel v rámci svého PP ke svému podniku </a:t>
                      </a:r>
                      <a:r>
                        <a:rPr lang="cs-CZ" sz="1600" b="1" kern="1200" dirty="0" smtClean="0">
                          <a:solidFill>
                            <a:schemeClr val="dk1"/>
                          </a:solidFill>
                          <a:effectLst/>
                          <a:latin typeface="Arial" pitchFamily="34" charset="0"/>
                          <a:ea typeface="+mn-ea"/>
                          <a:cs typeface="Arial" pitchFamily="34" charset="0"/>
                        </a:rPr>
                        <a:t>převezme</a:t>
                      </a:r>
                      <a:r>
                        <a:rPr lang="cs-CZ" sz="1600" kern="1200" dirty="0" smtClean="0">
                          <a:solidFill>
                            <a:schemeClr val="dk1"/>
                          </a:solidFill>
                          <a:effectLst/>
                          <a:latin typeface="Arial" pitchFamily="34" charset="0"/>
                          <a:ea typeface="+mn-ea"/>
                          <a:cs typeface="Arial" pitchFamily="34" charset="0"/>
                        </a:rPr>
                        <a:t> ve lhůtě </a:t>
                      </a:r>
                      <a:r>
                        <a:rPr lang="cs-CZ" sz="1600" b="1" kern="1200" dirty="0" smtClean="0">
                          <a:solidFill>
                            <a:schemeClr val="dk1"/>
                          </a:solidFill>
                          <a:effectLst/>
                          <a:latin typeface="Arial" pitchFamily="34" charset="0"/>
                          <a:ea typeface="+mn-ea"/>
                          <a:cs typeface="Arial" pitchFamily="34" charset="0"/>
                        </a:rPr>
                        <a:t>36 měsíců od podpisu Dohody o poskytnutí dotace alespoň 25 % </a:t>
                      </a:r>
                      <a:r>
                        <a:rPr lang="cs-CZ" sz="1600" kern="1200" dirty="0" smtClean="0">
                          <a:solidFill>
                            <a:schemeClr val="dk1"/>
                          </a:solidFill>
                          <a:effectLst/>
                          <a:latin typeface="Arial" pitchFamily="34" charset="0"/>
                          <a:ea typeface="+mn-ea"/>
                          <a:cs typeface="Arial" pitchFamily="34" charset="0"/>
                        </a:rPr>
                        <a:t>podíl zemědělské půdy a/nebo VDJ</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bl>
          </a:graphicData>
        </a:graphic>
      </p:graphicFrame>
    </p:spTree>
    <p:extLst>
      <p:ext uri="{BB962C8B-B14F-4D97-AF65-F5344CB8AC3E}">
        <p14:creationId xmlns:p14="http://schemas.microsoft.com/office/powerpoint/2010/main" val="3838336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8229600" cy="576064"/>
          </a:xfrm>
        </p:spPr>
        <p:txBody>
          <a:bodyPr>
            <a:normAutofit/>
          </a:bodyPr>
          <a:lstStyle/>
          <a:p>
            <a:pPr algn="ctr"/>
            <a:r>
              <a:rPr lang="cs-CZ" sz="2600" dirty="0"/>
              <a:t>Operace 6.1.1 – Preferenční </a:t>
            </a:r>
            <a:r>
              <a:rPr lang="cs-CZ" sz="2600" dirty="0" smtClean="0"/>
              <a:t>kritéria</a:t>
            </a:r>
            <a:endParaRPr lang="cs-CZ" sz="2600" dirty="0"/>
          </a:p>
        </p:txBody>
      </p:sp>
      <p:graphicFrame>
        <p:nvGraphicFramePr>
          <p:cNvPr id="4" name="Tabulka 3"/>
          <p:cNvGraphicFramePr>
            <a:graphicFrameLocks noGrp="1"/>
          </p:cNvGraphicFramePr>
          <p:nvPr>
            <p:extLst>
              <p:ext uri="{D42A27DB-BD31-4B8C-83A1-F6EECF244321}">
                <p14:modId xmlns:p14="http://schemas.microsoft.com/office/powerpoint/2010/main" val="2673504246"/>
              </p:ext>
            </p:extLst>
          </p:nvPr>
        </p:nvGraphicFramePr>
        <p:xfrm>
          <a:off x="395535" y="836712"/>
          <a:ext cx="8568953" cy="4464497"/>
        </p:xfrm>
        <a:graphic>
          <a:graphicData uri="http://schemas.openxmlformats.org/drawingml/2006/table">
            <a:tbl>
              <a:tblPr firstRow="1" bandRow="1">
                <a:tableStyleId>{F5AB1C69-6EDB-4FF4-983F-18BD219EF322}</a:tableStyleId>
              </a:tblPr>
              <a:tblGrid>
                <a:gridCol w="1179214"/>
                <a:gridCol w="5949578"/>
                <a:gridCol w="1440161"/>
              </a:tblGrid>
              <a:tr h="830697">
                <a:tc>
                  <a:txBody>
                    <a:bodyPr/>
                    <a:lstStyle/>
                    <a:p>
                      <a:pPr algn="ctr"/>
                      <a:r>
                        <a:rPr lang="cs-CZ" sz="1600" dirty="0" smtClean="0">
                          <a:latin typeface="Arial" panose="020B0604020202020204" pitchFamily="34" charset="0"/>
                          <a:cs typeface="Arial" panose="020B0604020202020204" pitchFamily="34" charset="0"/>
                        </a:rPr>
                        <a:t>Pořadí</a:t>
                      </a:r>
                      <a:endParaRPr lang="cs-CZ" sz="1600" dirty="0">
                        <a:latin typeface="Arial" panose="020B0604020202020204" pitchFamily="34" charset="0"/>
                        <a:cs typeface="Arial" panose="020B0604020202020204" pitchFamily="34" charset="0"/>
                      </a:endParaRPr>
                    </a:p>
                  </a:txBody>
                  <a:tcPr marL="91454" marR="91454" marT="45740" marB="45740" anchor="ctr"/>
                </a:tc>
                <a:tc>
                  <a:txBody>
                    <a:bodyPr/>
                    <a:lstStyle/>
                    <a:p>
                      <a:pPr algn="ctr"/>
                      <a:r>
                        <a:rPr lang="cs-CZ" sz="1600" dirty="0" smtClean="0">
                          <a:latin typeface="Arial" panose="020B0604020202020204" pitchFamily="34" charset="0"/>
                          <a:cs typeface="Arial" panose="020B0604020202020204" pitchFamily="34" charset="0"/>
                        </a:rPr>
                        <a:t>Kritérium</a:t>
                      </a:r>
                      <a:endParaRPr lang="cs-CZ" sz="1600" dirty="0">
                        <a:latin typeface="Arial" panose="020B0604020202020204" pitchFamily="34" charset="0"/>
                        <a:cs typeface="Arial" panose="020B0604020202020204" pitchFamily="34" charset="0"/>
                      </a:endParaRPr>
                    </a:p>
                  </a:txBody>
                  <a:tcPr marL="91454" marR="91454" marT="45740" marB="45740" anchor="ctr"/>
                </a:tc>
                <a:tc>
                  <a:txBody>
                    <a:bodyPr/>
                    <a:lstStyle/>
                    <a:p>
                      <a:pPr algn="ctr"/>
                      <a:r>
                        <a:rPr lang="cs-CZ" sz="1600" dirty="0" smtClean="0">
                          <a:latin typeface="Arial" panose="020B0604020202020204" pitchFamily="34" charset="0"/>
                          <a:cs typeface="Arial" panose="020B0604020202020204" pitchFamily="34" charset="0"/>
                        </a:rPr>
                        <a:t>Možný bodový zisk</a:t>
                      </a:r>
                      <a:endParaRPr lang="cs-CZ" sz="1600" dirty="0">
                        <a:latin typeface="Arial" panose="020B0604020202020204" pitchFamily="34" charset="0"/>
                        <a:cs typeface="Arial" panose="020B0604020202020204" pitchFamily="34" charset="0"/>
                      </a:endParaRPr>
                    </a:p>
                  </a:txBody>
                  <a:tcPr marL="91454" marR="91454" marT="45740" marB="45740" anchor="ctr"/>
                </a:tc>
              </a:tr>
              <a:tr h="812256">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8.</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just">
                        <a:spcAft>
                          <a:spcPts val="0"/>
                        </a:spcAft>
                      </a:pPr>
                      <a:r>
                        <a:rPr lang="cs-CZ" sz="1800" b="0" kern="1200" dirty="0" smtClean="0">
                          <a:solidFill>
                            <a:schemeClr val="dk1"/>
                          </a:solidFill>
                          <a:effectLst/>
                          <a:latin typeface="Arial" pitchFamily="34" charset="0"/>
                          <a:ea typeface="+mn-ea"/>
                          <a:cs typeface="Arial" pitchFamily="34" charset="0"/>
                        </a:rPr>
                        <a:t>Min. </a:t>
                      </a:r>
                      <a:r>
                        <a:rPr lang="cs-CZ" sz="1800" b="1" kern="1200" dirty="0" smtClean="0">
                          <a:solidFill>
                            <a:schemeClr val="dk1"/>
                          </a:solidFill>
                          <a:effectLst/>
                          <a:latin typeface="Arial" pitchFamily="34" charset="0"/>
                          <a:ea typeface="+mn-ea"/>
                          <a:cs typeface="Arial" pitchFamily="34" charset="0"/>
                        </a:rPr>
                        <a:t>75 %</a:t>
                      </a:r>
                      <a:r>
                        <a:rPr lang="cs-CZ" sz="1800" b="0" kern="1200" dirty="0" smtClean="0">
                          <a:solidFill>
                            <a:schemeClr val="dk1"/>
                          </a:solidFill>
                          <a:effectLst/>
                          <a:latin typeface="Arial" pitchFamily="34" charset="0"/>
                          <a:ea typeface="+mn-ea"/>
                          <a:cs typeface="Arial" pitchFamily="34" charset="0"/>
                        </a:rPr>
                        <a:t> podílu z celkové výměry, kterou má žadatel evidovanou v LPIS, se nachází </a:t>
                      </a:r>
                      <a:r>
                        <a:rPr lang="cs-CZ" sz="1800" b="1" kern="1200" dirty="0" smtClean="0">
                          <a:solidFill>
                            <a:schemeClr val="dk1"/>
                          </a:solidFill>
                          <a:effectLst/>
                          <a:latin typeface="Arial" pitchFamily="34" charset="0"/>
                          <a:ea typeface="+mn-ea"/>
                          <a:cs typeface="Arial" pitchFamily="34" charset="0"/>
                        </a:rPr>
                        <a:t>v LFA oblasti</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10</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1254020">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9.</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just">
                        <a:spcAft>
                          <a:spcPts val="0"/>
                        </a:spcAft>
                      </a:pPr>
                      <a:r>
                        <a:rPr lang="cs-CZ" sz="1800" b="0" kern="1200" dirty="0" smtClean="0">
                          <a:solidFill>
                            <a:schemeClr val="dk1"/>
                          </a:solidFill>
                          <a:effectLst/>
                          <a:latin typeface="Arial" pitchFamily="34" charset="0"/>
                          <a:ea typeface="+mn-ea"/>
                          <a:cs typeface="Arial" pitchFamily="34" charset="0"/>
                        </a:rPr>
                        <a:t>Předmětem PP je pěstování </a:t>
                      </a:r>
                      <a:r>
                        <a:rPr lang="cs-CZ" sz="1800" b="1" kern="1200" dirty="0" smtClean="0">
                          <a:solidFill>
                            <a:schemeClr val="dk1"/>
                          </a:solidFill>
                          <a:effectLst/>
                          <a:latin typeface="Arial" pitchFamily="34" charset="0"/>
                          <a:ea typeface="+mn-ea"/>
                          <a:cs typeface="Arial" pitchFamily="34" charset="0"/>
                        </a:rPr>
                        <a:t>ovoce a zeleniny, včetně brambor, chmele, révy vinné, okrasných rostlin, léčivých, aromatických a kořeninových rostlin a/nebo živočišná výroba</a:t>
                      </a:r>
                      <a:r>
                        <a:rPr lang="cs-CZ" sz="1800" b="0" kern="1200" dirty="0" smtClean="0">
                          <a:solidFill>
                            <a:schemeClr val="dk1"/>
                          </a:solidFill>
                          <a:effectLst/>
                          <a:latin typeface="Arial" pitchFamily="34" charset="0"/>
                          <a:ea typeface="+mn-ea"/>
                          <a:cs typeface="Arial" pitchFamily="34" charset="0"/>
                        </a:rPr>
                        <a:t> </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15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1567524">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10.</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lvl="0" indent="0" algn="just">
                        <a:spcAft>
                          <a:spcPts val="0"/>
                        </a:spcAft>
                        <a:buFont typeface="Wingdings"/>
                        <a:buNone/>
                        <a:tabLst>
                          <a:tab pos="228600" algn="l"/>
                          <a:tab pos="540385" algn="l"/>
                        </a:tabLst>
                      </a:pPr>
                      <a:r>
                        <a:rPr lang="cs-CZ" sz="1800" b="0" kern="1200" dirty="0" smtClean="0">
                          <a:solidFill>
                            <a:schemeClr val="dk1"/>
                          </a:solidFill>
                          <a:effectLst/>
                          <a:latin typeface="Arial" pitchFamily="34" charset="0"/>
                          <a:ea typeface="+mn-ea"/>
                          <a:cs typeface="Arial" pitchFamily="34" charset="0"/>
                        </a:rPr>
                        <a:t>Realizací PP dojde k </a:t>
                      </a:r>
                      <a:r>
                        <a:rPr lang="cs-CZ" sz="1800" b="1" kern="1200" dirty="0" smtClean="0">
                          <a:solidFill>
                            <a:schemeClr val="dk1"/>
                          </a:solidFill>
                          <a:effectLst/>
                          <a:latin typeface="Arial" pitchFamily="34" charset="0"/>
                          <a:ea typeface="+mn-ea"/>
                          <a:cs typeface="Arial" pitchFamily="34" charset="0"/>
                        </a:rPr>
                        <a:t>významnému rozšíření</a:t>
                      </a:r>
                      <a:r>
                        <a:rPr lang="cs-CZ" sz="1800" b="0" kern="1200" dirty="0" smtClean="0">
                          <a:solidFill>
                            <a:schemeClr val="dk1"/>
                          </a:solidFill>
                          <a:effectLst/>
                          <a:latin typeface="Arial" pitchFamily="34" charset="0"/>
                          <a:ea typeface="+mn-ea"/>
                          <a:cs typeface="Arial" pitchFamily="34" charset="0"/>
                        </a:rPr>
                        <a:t> zemědělského podniku žadatele oproti počáteční situaci, a to </a:t>
                      </a:r>
                      <a:r>
                        <a:rPr lang="cs-CZ" sz="1800" b="1" kern="1200" dirty="0" smtClean="0">
                          <a:solidFill>
                            <a:schemeClr val="dk1"/>
                          </a:solidFill>
                          <a:effectLst/>
                          <a:latin typeface="Arial" pitchFamily="34" charset="0"/>
                          <a:ea typeface="+mn-ea"/>
                          <a:cs typeface="Arial" pitchFamily="34" charset="0"/>
                        </a:rPr>
                        <a:t>min. o 25 % </a:t>
                      </a:r>
                      <a:r>
                        <a:rPr lang="cs-CZ" sz="1800" b="0" kern="1200" dirty="0" smtClean="0">
                          <a:solidFill>
                            <a:schemeClr val="dk1"/>
                          </a:solidFill>
                          <a:effectLst/>
                          <a:latin typeface="Arial" pitchFamily="34" charset="0"/>
                          <a:ea typeface="+mn-ea"/>
                          <a:cs typeface="Arial" pitchFamily="34" charset="0"/>
                        </a:rPr>
                        <a:t>celkové výměry obhospodařované zemědělské půdy a/nebo počtu chovaných VDJ.</a:t>
                      </a:r>
                      <a:endParaRPr lang="cs-CZ" sz="1600" b="0" dirty="0">
                        <a:effectLst/>
                        <a:latin typeface="Arial" pitchFamily="34" charset="0"/>
                        <a:ea typeface="Times New Roman"/>
                        <a:cs typeface="Arial"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bl>
          </a:graphicData>
        </a:graphic>
      </p:graphicFrame>
    </p:spTree>
    <p:extLst>
      <p:ext uri="{BB962C8B-B14F-4D97-AF65-F5344CB8AC3E}">
        <p14:creationId xmlns:p14="http://schemas.microsoft.com/office/powerpoint/2010/main" val="3134754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124744"/>
            <a:ext cx="8229600" cy="3672409"/>
          </a:xfrm>
        </p:spPr>
        <p:txBody>
          <a:bodyPr>
            <a:normAutofit/>
          </a:bodyPr>
          <a:lstStyle/>
          <a:p>
            <a:pPr marL="0" indent="0" algn="ctr">
              <a:buNone/>
            </a:pPr>
            <a:endParaRPr lang="cs-CZ" sz="4000" dirty="0" smtClean="0"/>
          </a:p>
          <a:p>
            <a:pPr marL="0" indent="0" algn="ctr">
              <a:buNone/>
            </a:pPr>
            <a:r>
              <a:rPr lang="cs-CZ" sz="2000" dirty="0" smtClean="0"/>
              <a:t>Gestor: Ing. Kristýna Konopásková</a:t>
            </a:r>
          </a:p>
          <a:p>
            <a:pPr marL="0" indent="0" algn="ctr">
              <a:buNone/>
            </a:pPr>
            <a:r>
              <a:rPr lang="cs-CZ" sz="2000" dirty="0" smtClean="0"/>
              <a:t>Email: </a:t>
            </a:r>
            <a:r>
              <a:rPr lang="cs-CZ" sz="2000" dirty="0" smtClean="0">
                <a:hlinkClick r:id="rId2"/>
              </a:rPr>
              <a:t>kristyna.konopaskova@mze.cz</a:t>
            </a:r>
            <a:endParaRPr lang="cs-CZ" sz="2000" dirty="0" smtClean="0"/>
          </a:p>
          <a:p>
            <a:pPr marL="0" indent="0" algn="ctr">
              <a:buNone/>
            </a:pPr>
            <a:r>
              <a:rPr lang="cs-CZ" sz="2000" dirty="0" smtClean="0"/>
              <a:t>Tel. 221 812 773</a:t>
            </a:r>
            <a:endParaRPr lang="cs-CZ" sz="2000" dirty="0"/>
          </a:p>
        </p:txBody>
      </p:sp>
    </p:spTree>
    <p:extLst>
      <p:ext uri="{BB962C8B-B14F-4D97-AF65-F5344CB8AC3E}">
        <p14:creationId xmlns:p14="http://schemas.microsoft.com/office/powerpoint/2010/main" val="18129752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35596" y="980728"/>
            <a:ext cx="7268344" cy="4032448"/>
          </a:xfrm>
        </p:spPr>
        <p:txBody>
          <a:bodyPr>
            <a:normAutofit/>
          </a:bodyPr>
          <a:lstStyle/>
          <a:p>
            <a:r>
              <a:rPr lang="cs-CZ" sz="3200" dirty="0">
                <a:solidFill>
                  <a:schemeClr val="tx1"/>
                </a:solidFill>
              </a:rPr>
              <a:t/>
            </a:r>
            <a:br>
              <a:rPr lang="cs-CZ" sz="3200" dirty="0">
                <a:solidFill>
                  <a:schemeClr val="tx1"/>
                </a:solidFill>
              </a:rPr>
            </a:br>
            <a:r>
              <a:rPr lang="cs-CZ" sz="3200" dirty="0"/>
              <a:t/>
            </a:r>
            <a:br>
              <a:rPr lang="cs-CZ" sz="3200" dirty="0"/>
            </a:br>
            <a:r>
              <a:rPr lang="cs-CZ" sz="3100" dirty="0" smtClean="0"/>
              <a:t>Operace 6.4.1 Investice do nezemědělských činností</a:t>
            </a:r>
            <a:br>
              <a:rPr lang="cs-CZ" sz="3100" dirty="0" smtClean="0"/>
            </a:br>
            <a:r>
              <a:rPr lang="cs-CZ" sz="1800" dirty="0">
                <a:solidFill>
                  <a:schemeClr val="tx1"/>
                </a:solidFill>
              </a:rPr>
              <a:t/>
            </a:r>
            <a:br>
              <a:rPr lang="cs-CZ" sz="1800" dirty="0">
                <a:solidFill>
                  <a:schemeClr val="tx1"/>
                </a:solidFill>
              </a:rPr>
            </a:br>
            <a:r>
              <a:rPr lang="cs-CZ" sz="2700" dirty="0" smtClean="0">
                <a:solidFill>
                  <a:schemeClr val="tx1"/>
                </a:solidFill>
              </a:rPr>
              <a:t>Rozpočet: 694 </a:t>
            </a:r>
            <a:r>
              <a:rPr lang="cs-CZ" sz="2700" dirty="0">
                <a:solidFill>
                  <a:schemeClr val="tx1"/>
                </a:solidFill>
              </a:rPr>
              <a:t>mil. Kč</a:t>
            </a:r>
            <a:br>
              <a:rPr lang="cs-CZ" sz="2700" dirty="0">
                <a:solidFill>
                  <a:schemeClr val="tx1"/>
                </a:solidFill>
              </a:rPr>
            </a:br>
            <a:endParaRPr lang="cs-CZ" sz="2700" dirty="0"/>
          </a:p>
        </p:txBody>
      </p:sp>
      <p:sp>
        <p:nvSpPr>
          <p:cNvPr id="4" name="Nadpis 1"/>
          <p:cNvSpPr txBox="1">
            <a:spLocks/>
          </p:cNvSpPr>
          <p:nvPr/>
        </p:nvSpPr>
        <p:spPr>
          <a:xfrm>
            <a:off x="683568" y="105273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cs-CZ" sz="4000" b="1" kern="1200">
                <a:solidFill>
                  <a:srgbClr val="B2BC00"/>
                </a:solidFill>
                <a:latin typeface="Arial" pitchFamily="34" charset="0"/>
                <a:ea typeface="+mj-ea"/>
                <a:cs typeface="Arial" pitchFamily="34" charset="0"/>
              </a:defRPr>
            </a:lvl1pPr>
          </a:lstStyle>
          <a:p>
            <a:endParaRPr lang="cs-CZ" dirty="0"/>
          </a:p>
        </p:txBody>
      </p:sp>
    </p:spTree>
    <p:extLst>
      <p:ext uri="{BB962C8B-B14F-4D97-AF65-F5344CB8AC3E}">
        <p14:creationId xmlns:p14="http://schemas.microsoft.com/office/powerpoint/2010/main" val="695305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191973"/>
            <a:ext cx="7416824" cy="850106"/>
          </a:xfrm>
        </p:spPr>
        <p:txBody>
          <a:bodyPr>
            <a:normAutofit/>
          </a:bodyPr>
          <a:lstStyle/>
          <a:p>
            <a:pPr algn="ctr"/>
            <a:r>
              <a:rPr lang="cs-CZ" sz="2400" dirty="0" smtClean="0"/>
              <a:t>Operace 6.4.1</a:t>
            </a:r>
            <a:r>
              <a:rPr lang="cs-CZ" sz="2000" dirty="0" smtClean="0"/>
              <a:t/>
            </a:r>
            <a:br>
              <a:rPr lang="cs-CZ" sz="2000" dirty="0" smtClean="0"/>
            </a:br>
            <a:endParaRPr lang="cs-CZ" sz="2000" dirty="0"/>
          </a:p>
        </p:txBody>
      </p:sp>
      <p:sp>
        <p:nvSpPr>
          <p:cNvPr id="3" name="Zástupný symbol pro obsah 2"/>
          <p:cNvSpPr>
            <a:spLocks noGrp="1"/>
          </p:cNvSpPr>
          <p:nvPr>
            <p:ph idx="1"/>
          </p:nvPr>
        </p:nvSpPr>
        <p:spPr>
          <a:xfrm>
            <a:off x="457200" y="1556792"/>
            <a:ext cx="8229600" cy="4824536"/>
          </a:xfrm>
        </p:spPr>
        <p:txBody>
          <a:bodyPr>
            <a:normAutofit/>
          </a:bodyPr>
          <a:lstStyle/>
          <a:p>
            <a:pPr marL="0" indent="0" algn="just">
              <a:buNone/>
            </a:pPr>
            <a:endParaRPr lang="cs-CZ" sz="1600" dirty="0" smtClean="0"/>
          </a:p>
          <a:p>
            <a:pPr marL="0" lvl="0" indent="0" algn="just">
              <a:buNone/>
            </a:pPr>
            <a:endParaRPr lang="cs-CZ" sz="1600" dirty="0" smtClean="0"/>
          </a:p>
          <a:p>
            <a:r>
              <a:rPr lang="cs-CZ" dirty="0"/>
              <a:t>Záměr a) Investice do nezemědělských činností – území České republiky kromě krajů Ústeckého a </a:t>
            </a:r>
            <a:r>
              <a:rPr lang="cs-CZ" dirty="0" smtClean="0"/>
              <a:t>Moravskoslezského</a:t>
            </a:r>
          </a:p>
          <a:p>
            <a:pPr marL="0" indent="0">
              <a:buNone/>
            </a:pPr>
            <a:endParaRPr lang="cs-CZ" dirty="0"/>
          </a:p>
          <a:p>
            <a:r>
              <a:rPr lang="cs-CZ" dirty="0"/>
              <a:t>Záměr b) Investice do nezemědělských činností – území krajů Ústeckého a Moravskoslezského</a:t>
            </a:r>
          </a:p>
          <a:p>
            <a:pPr marL="0" indent="0">
              <a:buNone/>
            </a:pPr>
            <a:endParaRPr lang="cs-CZ" sz="1600" dirty="0" smtClean="0"/>
          </a:p>
        </p:txBody>
      </p:sp>
      <p:sp>
        <p:nvSpPr>
          <p:cNvPr id="4" name="Obdélník 3"/>
          <p:cNvSpPr/>
          <p:nvPr/>
        </p:nvSpPr>
        <p:spPr>
          <a:xfrm>
            <a:off x="251520" y="1052736"/>
            <a:ext cx="8640960" cy="1169551"/>
          </a:xfrm>
          <a:prstGeom prst="rect">
            <a:avLst/>
          </a:prstGeom>
        </p:spPr>
        <p:txBody>
          <a:bodyPr wrap="square">
            <a:spAutoFit/>
          </a:bodyPr>
          <a:lstStyle/>
          <a:p>
            <a:endParaRPr lang="cs-CZ" sz="1600" dirty="0"/>
          </a:p>
          <a:p>
            <a:pPr marL="1074738" lvl="0" indent="-1074738"/>
            <a:endParaRPr lang="cs-CZ" dirty="0"/>
          </a:p>
          <a:p>
            <a:pPr marL="285750" indent="-285750">
              <a:buFont typeface="Arial" panose="020B0604020202020204" pitchFamily="34" charset="0"/>
              <a:buChar char="•"/>
            </a:pPr>
            <a:endParaRPr lang="cs-CZ" dirty="0"/>
          </a:p>
          <a:p>
            <a:pPr lvl="0" algn="ctr"/>
            <a:endParaRPr lang="cs-CZ" dirty="0"/>
          </a:p>
        </p:txBody>
      </p:sp>
    </p:spTree>
    <p:extLst>
      <p:ext uri="{BB962C8B-B14F-4D97-AF65-F5344CB8AC3E}">
        <p14:creationId xmlns:p14="http://schemas.microsoft.com/office/powerpoint/2010/main" val="3219572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191972"/>
            <a:ext cx="7416824" cy="1076787"/>
          </a:xfrm>
        </p:spPr>
        <p:txBody>
          <a:bodyPr>
            <a:normAutofit fontScale="90000"/>
          </a:bodyPr>
          <a:lstStyle/>
          <a:p>
            <a:pPr algn="ctr"/>
            <a:r>
              <a:rPr lang="cs-CZ" sz="2700" dirty="0" smtClean="0"/>
              <a:t>Operace 6.4.1</a:t>
            </a:r>
            <a:br>
              <a:rPr lang="cs-CZ" sz="2700" dirty="0" smtClean="0"/>
            </a:br>
            <a:r>
              <a:rPr lang="cs-CZ" sz="2400" dirty="0" smtClean="0"/>
              <a:t/>
            </a:r>
            <a:br>
              <a:rPr lang="cs-CZ" sz="2400" dirty="0" smtClean="0"/>
            </a:br>
            <a:r>
              <a:rPr lang="cs-CZ" sz="2200" dirty="0" smtClean="0"/>
              <a:t>Definice žadatele/příjemce dotace</a:t>
            </a:r>
            <a:endParaRPr lang="cs-CZ" sz="2200" dirty="0"/>
          </a:p>
        </p:txBody>
      </p:sp>
      <p:sp>
        <p:nvSpPr>
          <p:cNvPr id="3" name="Zástupný symbol pro obsah 2"/>
          <p:cNvSpPr>
            <a:spLocks noGrp="1"/>
          </p:cNvSpPr>
          <p:nvPr>
            <p:ph idx="1"/>
          </p:nvPr>
        </p:nvSpPr>
        <p:spPr>
          <a:xfrm>
            <a:off x="457200" y="1556792"/>
            <a:ext cx="8229600" cy="4824536"/>
          </a:xfrm>
        </p:spPr>
        <p:txBody>
          <a:bodyPr>
            <a:normAutofit/>
          </a:bodyPr>
          <a:lstStyle/>
          <a:p>
            <a:pPr marL="0" indent="0" algn="just">
              <a:buNone/>
            </a:pPr>
            <a:endParaRPr lang="cs-CZ" sz="1600" dirty="0" smtClean="0"/>
          </a:p>
          <a:p>
            <a:pPr marL="0" lvl="0" indent="0" algn="just">
              <a:buNone/>
            </a:pPr>
            <a:endParaRPr lang="cs-CZ" sz="1600" dirty="0" smtClean="0"/>
          </a:p>
          <a:p>
            <a:pPr marL="0" indent="0">
              <a:buNone/>
            </a:pPr>
            <a:endParaRPr lang="cs-CZ" sz="1600" dirty="0" smtClean="0"/>
          </a:p>
        </p:txBody>
      </p:sp>
      <p:sp>
        <p:nvSpPr>
          <p:cNvPr id="4" name="Obdélník 3"/>
          <p:cNvSpPr/>
          <p:nvPr/>
        </p:nvSpPr>
        <p:spPr>
          <a:xfrm>
            <a:off x="251520" y="1052736"/>
            <a:ext cx="8640960" cy="6401753"/>
          </a:xfrm>
          <a:prstGeom prst="rect">
            <a:avLst/>
          </a:prstGeom>
        </p:spPr>
        <p:txBody>
          <a:bodyPr wrap="square">
            <a:spAutoFit/>
          </a:bodyPr>
          <a:lstStyle/>
          <a:p>
            <a:pPr marL="285750" indent="-285750">
              <a:buFont typeface="Arial" panose="020B0604020202020204" pitchFamily="34" charset="0"/>
              <a:buChar char="•"/>
            </a:pPr>
            <a:endParaRPr lang="cs-CZ" sz="2000"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s-CZ" sz="2000" b="1" dirty="0" smtClean="0">
                <a:latin typeface="Arial" panose="020B0604020202020204" pitchFamily="34" charset="0"/>
                <a:cs typeface="Arial" panose="020B0604020202020204" pitchFamily="34" charset="0"/>
              </a:rPr>
              <a:t>Zemědělský podnikatel</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(FO, PO k</a:t>
            </a:r>
            <a:r>
              <a:rPr lang="cs-CZ" sz="2000" dirty="0">
                <a:latin typeface="Arial" panose="020B0604020202020204" pitchFamily="34" charset="0"/>
                <a:cs typeface="Arial" panose="020B0604020202020204" pitchFamily="34" charset="0"/>
              </a:rPr>
              <a:t> datu podání Žádosti o dotaci </a:t>
            </a:r>
            <a:r>
              <a:rPr lang="cs-CZ" sz="2000" dirty="0" smtClean="0">
                <a:latin typeface="Arial" panose="020B0604020202020204" pitchFamily="34" charset="0"/>
                <a:cs typeface="Arial" panose="020B0604020202020204" pitchFamily="34" charset="0"/>
              </a:rPr>
              <a:t>evidována </a:t>
            </a:r>
            <a:r>
              <a:rPr lang="cs-CZ" sz="2000" dirty="0">
                <a:latin typeface="Arial" panose="020B0604020202020204" pitchFamily="34" charset="0"/>
                <a:cs typeface="Arial" panose="020B0604020202020204" pitchFamily="34" charset="0"/>
              </a:rPr>
              <a:t>v Evidenci zemědělského </a:t>
            </a:r>
            <a:r>
              <a:rPr lang="cs-CZ" sz="2000" dirty="0" smtClean="0">
                <a:latin typeface="Arial" panose="020B0604020202020204" pitchFamily="34" charset="0"/>
                <a:cs typeface="Arial" panose="020B0604020202020204" pitchFamily="34" charset="0"/>
              </a:rPr>
              <a:t>podnikatele).</a:t>
            </a:r>
            <a:endParaRPr lang="cs-CZ" sz="2000" dirty="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lvl="0" algn="ctr"/>
            <a:r>
              <a:rPr lang="cs-CZ" sz="2000" b="1" dirty="0" smtClean="0">
                <a:solidFill>
                  <a:srgbClr val="B2BC00"/>
                </a:solidFill>
                <a:latin typeface="Arial" pitchFamily="34" charset="0"/>
                <a:ea typeface="+mj-ea"/>
                <a:cs typeface="Arial" pitchFamily="34" charset="0"/>
              </a:rPr>
              <a:t>Druh </a:t>
            </a:r>
            <a:r>
              <a:rPr lang="cs-CZ" sz="2000" b="1" dirty="0">
                <a:solidFill>
                  <a:srgbClr val="B2BC00"/>
                </a:solidFill>
                <a:latin typeface="Arial" pitchFamily="34" charset="0"/>
                <a:ea typeface="+mj-ea"/>
                <a:cs typeface="Arial" pitchFamily="34" charset="0"/>
              </a:rPr>
              <a:t>a výše </a:t>
            </a:r>
            <a:r>
              <a:rPr lang="cs-CZ" sz="2000" b="1" dirty="0" smtClean="0">
                <a:solidFill>
                  <a:srgbClr val="B2BC00"/>
                </a:solidFill>
                <a:latin typeface="Arial" pitchFamily="34" charset="0"/>
                <a:ea typeface="+mj-ea"/>
                <a:cs typeface="Arial" pitchFamily="34" charset="0"/>
              </a:rPr>
              <a:t>dotace</a:t>
            </a:r>
          </a:p>
          <a:p>
            <a:pPr algn="just"/>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25 </a:t>
            </a:r>
            <a:r>
              <a:rPr lang="cs-CZ" sz="2000" b="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způsobilých výdajů, ze kterých je stanovena dotace pro velké podniky,</a:t>
            </a:r>
          </a:p>
          <a:p>
            <a:pPr algn="just"/>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35 </a:t>
            </a:r>
            <a:r>
              <a:rPr lang="cs-CZ" sz="2000" b="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způsobilých výdajů, ze kterých je stanovena dotace pro střední podniky, </a:t>
            </a:r>
          </a:p>
          <a:p>
            <a:pPr algn="just"/>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45 </a:t>
            </a:r>
            <a:r>
              <a:rPr lang="cs-CZ" sz="2000" b="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způsobilých výdajů, ze kterých je stanovena dotace pro malé podniky.</a:t>
            </a:r>
          </a:p>
          <a:p>
            <a:pPr algn="just"/>
            <a:r>
              <a:rPr lang="cs-CZ" sz="2000"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cs-CZ" sz="2000" dirty="0">
                <a:latin typeface="Arial" panose="020B0604020202020204" pitchFamily="34" charset="0"/>
                <a:cs typeface="Arial" panose="020B0604020202020204" pitchFamily="34" charset="0"/>
              </a:rPr>
              <a:t>Částka výdajů, ze kterých je stanovena dotace, na jeden projekt činí minimálně  </a:t>
            </a:r>
            <a:r>
              <a:rPr lang="cs-CZ" sz="2000" b="1" dirty="0">
                <a:latin typeface="Arial" panose="020B0604020202020204" pitchFamily="34" charset="0"/>
                <a:cs typeface="Arial" panose="020B0604020202020204" pitchFamily="34" charset="0"/>
              </a:rPr>
              <a:t>200 000 Kč</a:t>
            </a:r>
            <a:r>
              <a:rPr lang="cs-CZ" sz="2000" dirty="0">
                <a:latin typeface="Arial" panose="020B0604020202020204" pitchFamily="34" charset="0"/>
                <a:cs typeface="Arial" panose="020B0604020202020204" pitchFamily="34" charset="0"/>
              </a:rPr>
              <a:t> a maximálně </a:t>
            </a:r>
            <a:r>
              <a:rPr lang="cs-CZ" sz="2000" b="1" dirty="0">
                <a:latin typeface="Arial" panose="020B0604020202020204" pitchFamily="34" charset="0"/>
                <a:cs typeface="Arial" panose="020B0604020202020204" pitchFamily="34" charset="0"/>
              </a:rPr>
              <a:t>10 000 000 Kč</a:t>
            </a:r>
            <a:r>
              <a:rPr lang="cs-CZ" sz="20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cs-CZ"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s-CZ" sz="2000" dirty="0">
                <a:latin typeface="Arial" panose="020B0604020202020204" pitchFamily="34" charset="0"/>
                <a:cs typeface="Arial" panose="020B0604020202020204" pitchFamily="34" charset="0"/>
              </a:rPr>
              <a:t>Podpora se poskytuje v souladu s čl. 14 Obecného nařízení o blokových výjimkách – Regionální investiční podpora.</a:t>
            </a:r>
          </a:p>
          <a:p>
            <a:endParaRPr lang="cs-CZ" sz="1600" dirty="0"/>
          </a:p>
          <a:p>
            <a:pPr marL="1074738" lvl="0" indent="-1074738"/>
            <a:endParaRPr lang="cs-CZ" dirty="0"/>
          </a:p>
          <a:p>
            <a:pPr marL="285750" indent="-285750">
              <a:buFont typeface="Arial" panose="020B0604020202020204" pitchFamily="34" charset="0"/>
              <a:buChar char="•"/>
            </a:pPr>
            <a:endParaRPr lang="cs-CZ" dirty="0"/>
          </a:p>
          <a:p>
            <a:pPr lvl="0" algn="ctr"/>
            <a:endParaRPr lang="cs-CZ" dirty="0"/>
          </a:p>
        </p:txBody>
      </p:sp>
    </p:spTree>
    <p:extLst>
      <p:ext uri="{BB962C8B-B14F-4D97-AF65-F5344CB8AC3E}">
        <p14:creationId xmlns:p14="http://schemas.microsoft.com/office/powerpoint/2010/main" val="966990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normAutofit/>
          </a:bodyPr>
          <a:lstStyle/>
          <a:p>
            <a:pPr algn="ctr"/>
            <a:r>
              <a:rPr lang="cs-CZ" sz="2400" dirty="0"/>
              <a:t>Operace </a:t>
            </a:r>
            <a:r>
              <a:rPr lang="cs-CZ" sz="2400" dirty="0" smtClean="0"/>
              <a:t>6.4.1</a:t>
            </a:r>
            <a:r>
              <a:rPr lang="cs-CZ" sz="2400" dirty="0"/>
              <a:t/>
            </a:r>
            <a:br>
              <a:rPr lang="cs-CZ" sz="2400" dirty="0"/>
            </a:br>
            <a:r>
              <a:rPr lang="cs-CZ" sz="2200" dirty="0" smtClean="0"/>
              <a:t>Způsobilé výdaje</a:t>
            </a:r>
            <a:endParaRPr lang="cs-CZ" sz="2200" dirty="0"/>
          </a:p>
        </p:txBody>
      </p:sp>
      <p:sp>
        <p:nvSpPr>
          <p:cNvPr id="6" name="Zástupný symbol pro obsah 5"/>
          <p:cNvSpPr>
            <a:spLocks noGrp="1"/>
          </p:cNvSpPr>
          <p:nvPr>
            <p:ph idx="1"/>
          </p:nvPr>
        </p:nvSpPr>
        <p:spPr>
          <a:xfrm>
            <a:off x="457200" y="1412777"/>
            <a:ext cx="8229600" cy="5112568"/>
          </a:xfrm>
        </p:spPr>
        <p:txBody>
          <a:bodyPr>
            <a:normAutofit lnSpcReduction="10000"/>
          </a:bodyPr>
          <a:lstStyle/>
          <a:p>
            <a:pPr lvl="0" algn="just"/>
            <a:r>
              <a:rPr lang="cs-CZ" dirty="0"/>
              <a:t>podporu lze poskytnout pouze na </a:t>
            </a:r>
            <a:r>
              <a:rPr lang="cs-CZ" b="1" dirty="0"/>
              <a:t>počáteční </a:t>
            </a:r>
            <a:r>
              <a:rPr lang="cs-CZ" b="1" dirty="0" smtClean="0"/>
              <a:t>investici</a:t>
            </a:r>
          </a:p>
          <a:p>
            <a:pPr lvl="0" algn="just"/>
            <a:endParaRPr lang="cs-CZ" b="1" dirty="0" smtClean="0"/>
          </a:p>
          <a:p>
            <a:pPr lvl="0" algn="just"/>
            <a:r>
              <a:rPr lang="cs-CZ" b="1" dirty="0" smtClean="0"/>
              <a:t>stavební </a:t>
            </a:r>
            <a:r>
              <a:rPr lang="cs-CZ" b="1" dirty="0"/>
              <a:t>obnova </a:t>
            </a:r>
            <a:r>
              <a:rPr lang="cs-CZ" b="1" dirty="0" smtClean="0"/>
              <a:t>či </a:t>
            </a:r>
            <a:r>
              <a:rPr lang="cs-CZ" b="1" dirty="0"/>
              <a:t>nová výstavba </a:t>
            </a:r>
            <a:r>
              <a:rPr lang="cs-CZ" dirty="0"/>
              <a:t>provozovny </a:t>
            </a:r>
            <a:endParaRPr lang="cs-CZ" dirty="0" smtClean="0"/>
          </a:p>
          <a:p>
            <a:pPr lvl="0" algn="just"/>
            <a:r>
              <a:rPr lang="cs-CZ" b="1" dirty="0" smtClean="0"/>
              <a:t>doplňující </a:t>
            </a:r>
            <a:r>
              <a:rPr lang="cs-CZ" b="1" dirty="0"/>
              <a:t>výdaje </a:t>
            </a:r>
            <a:r>
              <a:rPr lang="cs-CZ" dirty="0"/>
              <a:t>jako součást projektu – úprava povrchů pro skladové hospodářství, manipulační plochy, náklady na výstavbu odstavných a parkovacích stání, oplocení</a:t>
            </a:r>
          </a:p>
          <a:p>
            <a:pPr lvl="0" algn="just"/>
            <a:r>
              <a:rPr lang="cs-CZ" b="1" dirty="0"/>
              <a:t>pořízení strojů, technologií a dalšího zařízení </a:t>
            </a:r>
            <a:r>
              <a:rPr lang="cs-CZ" dirty="0"/>
              <a:t>sloužícího pro založení nebo rozvoj nezemědělské činnosti </a:t>
            </a:r>
          </a:p>
          <a:p>
            <a:pPr lvl="0" algn="just"/>
            <a:r>
              <a:rPr lang="cs-CZ" b="1" dirty="0"/>
              <a:t>montáž a zkoušky </a:t>
            </a:r>
            <a:r>
              <a:rPr lang="cs-CZ" dirty="0"/>
              <a:t>před uvedením pořizovaného majetku do stavu způsobilého k užívání</a:t>
            </a:r>
          </a:p>
          <a:p>
            <a:pPr lvl="0" algn="just"/>
            <a:r>
              <a:rPr lang="cs-CZ" b="1" dirty="0"/>
              <a:t>nákup základního nábytku </a:t>
            </a:r>
            <a:r>
              <a:rPr lang="cs-CZ" dirty="0"/>
              <a:t>v souvislosti s projektem</a:t>
            </a:r>
          </a:p>
          <a:p>
            <a:pPr lvl="0" algn="just"/>
            <a:r>
              <a:rPr lang="cs-CZ" b="1" dirty="0"/>
              <a:t>nákup nezbytné výpočetní techniky</a:t>
            </a:r>
            <a:r>
              <a:rPr lang="cs-CZ" dirty="0"/>
              <a:t> v souvislosti s projektem </a:t>
            </a:r>
            <a:endParaRPr lang="cs-CZ" dirty="0" smtClean="0"/>
          </a:p>
          <a:p>
            <a:pPr lvl="0" algn="just"/>
            <a:r>
              <a:rPr lang="cs-CZ" b="1" dirty="0" smtClean="0"/>
              <a:t>nákup </a:t>
            </a:r>
            <a:r>
              <a:rPr lang="cs-CZ" b="1" dirty="0"/>
              <a:t>nemovitosti </a:t>
            </a:r>
            <a:r>
              <a:rPr lang="cs-CZ" dirty="0" smtClean="0"/>
              <a:t>(do 10</a:t>
            </a:r>
            <a:r>
              <a:rPr lang="cs-CZ" dirty="0"/>
              <a:t> % </a:t>
            </a:r>
            <a:r>
              <a:rPr lang="cs-CZ" dirty="0" smtClean="0"/>
              <a:t>způsobilých výdajů)</a:t>
            </a:r>
            <a:endParaRPr lang="cs-CZ" dirty="0"/>
          </a:p>
          <a:p>
            <a:pPr lvl="0"/>
            <a:endParaRPr lang="cs-CZ" sz="2000" b="1" dirty="0" smtClean="0"/>
          </a:p>
        </p:txBody>
      </p:sp>
    </p:spTree>
    <p:extLst>
      <p:ext uri="{BB962C8B-B14F-4D97-AF65-F5344CB8AC3E}">
        <p14:creationId xmlns:p14="http://schemas.microsoft.com/office/powerpoint/2010/main" val="426761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dirty="0" smtClean="0"/>
              <a:t>ZPŮSOBILÉ VÝDAJE</a:t>
            </a:r>
            <a:endParaRPr lang="cs-CZ" sz="2400" dirty="0"/>
          </a:p>
        </p:txBody>
      </p:sp>
      <p:sp>
        <p:nvSpPr>
          <p:cNvPr id="3" name="Zástupný symbol pro obsah 2"/>
          <p:cNvSpPr>
            <a:spLocks noGrp="1"/>
          </p:cNvSpPr>
          <p:nvPr>
            <p:ph idx="1"/>
          </p:nvPr>
        </p:nvSpPr>
        <p:spPr>
          <a:xfrm>
            <a:off x="251520" y="1268760"/>
            <a:ext cx="8435280" cy="4824537"/>
          </a:xfrm>
        </p:spPr>
        <p:txBody>
          <a:bodyPr>
            <a:normAutofit lnSpcReduction="10000"/>
          </a:bodyPr>
          <a:lstStyle/>
          <a:p>
            <a:r>
              <a:rPr lang="cs-CZ" sz="2000" dirty="0" smtClean="0"/>
              <a:t>všechny výdaje musí splňovat princip 3 E (hospodárnost, efektivnost, účelnost)</a:t>
            </a:r>
          </a:p>
          <a:p>
            <a:r>
              <a:rPr lang="cs-CZ" sz="2000" dirty="0" smtClean="0"/>
              <a:t>způsobilé výdaje musí být uhrazeny bezhotovostní formou prostřednictvím vlastního účtu (v hotovosti lze uhradit výdaje do </a:t>
            </a:r>
            <a:br>
              <a:rPr lang="cs-CZ" sz="2000" dirty="0" smtClean="0"/>
            </a:br>
            <a:r>
              <a:rPr lang="cs-CZ" sz="2000" dirty="0" smtClean="0"/>
              <a:t>100 tis. Kč na projekt)</a:t>
            </a:r>
          </a:p>
          <a:p>
            <a:r>
              <a:rPr lang="cs-CZ" sz="2000" dirty="0" smtClean="0"/>
              <a:t>leasing ani věcné plnění není způsobilé</a:t>
            </a:r>
          </a:p>
          <a:p>
            <a:r>
              <a:rPr lang="cs-CZ" sz="2000" dirty="0" smtClean="0"/>
              <a:t>způsobilé výdaje jsou realizovány od předložení ŽOD do podání ŽOP (v případě 1.1.1 a 1.2.1 mohou být informační a vzdělávací akce realizovány až po podpisu Dohody o poskytnutí dotace)</a:t>
            </a:r>
          </a:p>
          <a:p>
            <a:r>
              <a:rPr lang="cs-CZ" sz="2000" dirty="0" smtClean="0"/>
              <a:t>obecně není způsobilé</a:t>
            </a:r>
          </a:p>
          <a:p>
            <a:pPr lvl="1"/>
            <a:r>
              <a:rPr lang="cs-CZ" sz="1800" dirty="0" smtClean="0"/>
              <a:t>pořízení použitého movitého majetku</a:t>
            </a:r>
          </a:p>
          <a:p>
            <a:pPr lvl="1"/>
            <a:r>
              <a:rPr lang="cs-CZ" sz="1800" dirty="0" smtClean="0"/>
              <a:t>DPH u plátců za předpokladu, že si mohou DPH nárokovat u FÚ</a:t>
            </a:r>
          </a:p>
          <a:p>
            <a:pPr lvl="1"/>
            <a:r>
              <a:rPr lang="cs-CZ" sz="1800" dirty="0" smtClean="0"/>
              <a:t>prosté nahrazení investice</a:t>
            </a:r>
          </a:p>
          <a:p>
            <a:pPr lvl="1"/>
            <a:r>
              <a:rPr lang="cs-CZ" sz="1800" dirty="0" smtClean="0"/>
              <a:t>v případě zemědělských investic nákup platebních nároků, zemědělských produkčních práv, nákup zvířat, jednoletých rostlin a jejich vysazování</a:t>
            </a:r>
            <a:endParaRPr lang="cs-CZ" sz="1800" dirty="0"/>
          </a:p>
        </p:txBody>
      </p:sp>
    </p:spTree>
    <p:extLst>
      <p:ext uri="{BB962C8B-B14F-4D97-AF65-F5344CB8AC3E}">
        <p14:creationId xmlns:p14="http://schemas.microsoft.com/office/powerpoint/2010/main" val="2909655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normAutofit/>
          </a:bodyPr>
          <a:lstStyle/>
          <a:p>
            <a:pPr algn="ctr"/>
            <a:r>
              <a:rPr lang="cs-CZ" sz="2400" dirty="0" smtClean="0"/>
              <a:t>Operace 6.4.1</a:t>
            </a:r>
            <a:r>
              <a:rPr lang="cs-CZ" sz="2400" dirty="0"/>
              <a:t/>
            </a:r>
            <a:br>
              <a:rPr lang="cs-CZ" sz="2400" dirty="0"/>
            </a:br>
            <a:r>
              <a:rPr lang="cs-CZ" sz="2200" dirty="0" smtClean="0"/>
              <a:t>Kritéria přijatelnosti </a:t>
            </a:r>
            <a:endParaRPr lang="cs-CZ" sz="2200" dirty="0"/>
          </a:p>
        </p:txBody>
      </p:sp>
      <p:sp>
        <p:nvSpPr>
          <p:cNvPr id="3" name="Zástupný symbol pro obsah 2"/>
          <p:cNvSpPr>
            <a:spLocks noGrp="1"/>
          </p:cNvSpPr>
          <p:nvPr>
            <p:ph idx="1"/>
          </p:nvPr>
        </p:nvSpPr>
        <p:spPr>
          <a:xfrm>
            <a:off x="457200" y="1412777"/>
            <a:ext cx="8229600" cy="5040560"/>
          </a:xfrm>
        </p:spPr>
        <p:txBody>
          <a:bodyPr>
            <a:normAutofit/>
          </a:bodyPr>
          <a:lstStyle/>
          <a:p>
            <a:pPr lvl="0" algn="just"/>
            <a:r>
              <a:rPr lang="cs-CZ" dirty="0"/>
              <a:t>Projekt lze realizovat </a:t>
            </a:r>
            <a:r>
              <a:rPr lang="cs-CZ" b="1" dirty="0"/>
              <a:t>na území </a:t>
            </a:r>
            <a:r>
              <a:rPr lang="cs-CZ" b="1" dirty="0" smtClean="0"/>
              <a:t>celé ČR </a:t>
            </a:r>
            <a:r>
              <a:rPr lang="cs-CZ" dirty="0"/>
              <a:t>s výjimkou měst Hl. město Praha, Plzeň, Liberec, Brno a </a:t>
            </a:r>
            <a:r>
              <a:rPr lang="cs-CZ" dirty="0" smtClean="0"/>
              <a:t>Ostrava</a:t>
            </a:r>
          </a:p>
          <a:p>
            <a:pPr lvl="0" algn="just"/>
            <a:r>
              <a:rPr lang="cs-CZ" dirty="0" smtClean="0"/>
              <a:t>Žadatel </a:t>
            </a:r>
            <a:r>
              <a:rPr lang="cs-CZ" dirty="0"/>
              <a:t>splnil podmínku </a:t>
            </a:r>
            <a:r>
              <a:rPr lang="cs-CZ" b="1" dirty="0"/>
              <a:t>finančního zdraví </a:t>
            </a:r>
            <a:r>
              <a:rPr lang="cs-CZ" dirty="0" smtClean="0"/>
              <a:t>(</a:t>
            </a:r>
            <a:r>
              <a:rPr lang="cs-CZ" dirty="0"/>
              <a:t>definice a výpočet jsou uvedeny na internetových stránkách </a:t>
            </a:r>
            <a:r>
              <a:rPr lang="cs-CZ" u="sng" dirty="0"/>
              <a:t>www.eagri.cz/prv</a:t>
            </a:r>
            <a:r>
              <a:rPr lang="cs-CZ" dirty="0"/>
              <a:t> a </a:t>
            </a:r>
            <a:r>
              <a:rPr lang="cs-CZ" u="sng" dirty="0"/>
              <a:t>www.szif.cz</a:t>
            </a:r>
            <a:r>
              <a:rPr lang="cs-CZ" dirty="0" smtClean="0"/>
              <a:t>)</a:t>
            </a:r>
            <a:endParaRPr lang="cs-CZ" dirty="0"/>
          </a:p>
          <a:p>
            <a:pPr lvl="0" algn="just"/>
            <a:r>
              <a:rPr lang="en-US" dirty="0" err="1" smtClean="0"/>
              <a:t>Podpora</a:t>
            </a:r>
            <a:r>
              <a:rPr lang="en-US" dirty="0" smtClean="0"/>
              <a:t> </a:t>
            </a:r>
            <a:r>
              <a:rPr lang="en-US" dirty="0"/>
              <a:t>je podmíněna kladným zhodnocením projektu s vyhodnocením aspektů </a:t>
            </a:r>
            <a:r>
              <a:rPr lang="en-US" b="1" dirty="0"/>
              <a:t>účelnosti</a:t>
            </a:r>
            <a:r>
              <a:rPr lang="en-US" dirty="0"/>
              <a:t>, </a:t>
            </a:r>
            <a:r>
              <a:rPr lang="en-US" b="1" dirty="0"/>
              <a:t>potřebnosti</a:t>
            </a:r>
            <a:r>
              <a:rPr lang="en-US" dirty="0"/>
              <a:t>, </a:t>
            </a:r>
            <a:r>
              <a:rPr lang="en-US" b="1" dirty="0"/>
              <a:t>efektivnosti</a:t>
            </a:r>
            <a:r>
              <a:rPr lang="en-US" dirty="0"/>
              <a:t>, </a:t>
            </a:r>
            <a:r>
              <a:rPr lang="en-US" b="1" dirty="0"/>
              <a:t>hospodárnosti</a:t>
            </a:r>
            <a:r>
              <a:rPr lang="en-US" dirty="0"/>
              <a:t> a </a:t>
            </a:r>
            <a:r>
              <a:rPr lang="en-US" b="1" dirty="0" err="1" smtClean="0"/>
              <a:t>proveditelnosti</a:t>
            </a:r>
            <a:endParaRPr lang="cs-CZ" b="1" dirty="0" smtClean="0"/>
          </a:p>
          <a:p>
            <a:pPr lvl="0" algn="just"/>
            <a:r>
              <a:rPr lang="cs-CZ" dirty="0" smtClean="0"/>
              <a:t>Žadatel </a:t>
            </a:r>
            <a:r>
              <a:rPr lang="cs-CZ" dirty="0"/>
              <a:t>vykazuje </a:t>
            </a:r>
            <a:r>
              <a:rPr lang="cs-CZ" b="1" dirty="0"/>
              <a:t>min. 30 % příjmů ze zemědělské prvovýroby </a:t>
            </a:r>
            <a:r>
              <a:rPr lang="cs-CZ" dirty="0"/>
              <a:t>v poměru k celkovým příjmům za poslední účetně uzavřené období  nebo </a:t>
            </a:r>
            <a:r>
              <a:rPr lang="cs-CZ" b="1" dirty="0"/>
              <a:t>chová minimálně 0,3 VDJ na 1 ha </a:t>
            </a:r>
            <a:r>
              <a:rPr lang="cs-CZ" dirty="0"/>
              <a:t>obhospodařované zemědělské půdy (dle LPIS) nebo </a:t>
            </a:r>
            <a:r>
              <a:rPr lang="cs-CZ" b="1" dirty="0"/>
              <a:t>hospodaří v lese s minimální výměrou 3 </a:t>
            </a:r>
            <a:r>
              <a:rPr lang="cs-CZ" b="1" dirty="0" smtClean="0"/>
              <a:t>ha</a:t>
            </a:r>
          </a:p>
          <a:p>
            <a:pPr lvl="0"/>
            <a:endParaRPr lang="cs-CZ" sz="2000" dirty="0"/>
          </a:p>
          <a:p>
            <a:pPr lvl="0"/>
            <a:endParaRPr lang="cs-CZ" sz="1800" dirty="0"/>
          </a:p>
          <a:p>
            <a:pPr lvl="0"/>
            <a:endParaRPr lang="cs-CZ" sz="1600" dirty="0" smtClean="0"/>
          </a:p>
          <a:p>
            <a:pPr lvl="0"/>
            <a:endParaRPr lang="cs-CZ" sz="1600" dirty="0"/>
          </a:p>
          <a:p>
            <a:pPr marL="0" indent="0">
              <a:buNone/>
            </a:pPr>
            <a:endParaRPr lang="cs-CZ" dirty="0"/>
          </a:p>
        </p:txBody>
      </p:sp>
    </p:spTree>
    <p:extLst>
      <p:ext uri="{BB962C8B-B14F-4D97-AF65-F5344CB8AC3E}">
        <p14:creationId xmlns:p14="http://schemas.microsoft.com/office/powerpoint/2010/main" val="2721519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normAutofit/>
          </a:bodyPr>
          <a:lstStyle/>
          <a:p>
            <a:pPr algn="ctr"/>
            <a:r>
              <a:rPr lang="cs-CZ" sz="2400" dirty="0" smtClean="0"/>
              <a:t>Operace 6.4.1</a:t>
            </a:r>
            <a:r>
              <a:rPr lang="cs-CZ" sz="2400" dirty="0"/>
              <a:t/>
            </a:r>
            <a:br>
              <a:rPr lang="cs-CZ" sz="2400" dirty="0"/>
            </a:br>
            <a:r>
              <a:rPr lang="cs-CZ" sz="2200" dirty="0" smtClean="0"/>
              <a:t>Kritéria přijatelnosti </a:t>
            </a:r>
            <a:endParaRPr lang="cs-CZ" sz="2200" dirty="0"/>
          </a:p>
        </p:txBody>
      </p:sp>
      <p:sp>
        <p:nvSpPr>
          <p:cNvPr id="3" name="Zástupný symbol pro obsah 2"/>
          <p:cNvSpPr>
            <a:spLocks noGrp="1"/>
          </p:cNvSpPr>
          <p:nvPr>
            <p:ph idx="1"/>
          </p:nvPr>
        </p:nvSpPr>
        <p:spPr>
          <a:xfrm>
            <a:off x="457200" y="1412777"/>
            <a:ext cx="8229600" cy="5040560"/>
          </a:xfrm>
        </p:spPr>
        <p:txBody>
          <a:bodyPr>
            <a:normAutofit/>
          </a:bodyPr>
          <a:lstStyle/>
          <a:p>
            <a:pPr lvl="0" algn="just"/>
            <a:r>
              <a:rPr lang="cs-CZ" dirty="0" smtClean="0"/>
              <a:t>Projekt </a:t>
            </a:r>
            <a:r>
              <a:rPr lang="cs-CZ" dirty="0"/>
              <a:t>je zaměřen pouze na vybrané činnosti uvedené v Klasifikaci ekonomických činností (CZ-NACE): C </a:t>
            </a:r>
            <a:r>
              <a:rPr lang="cs-CZ" dirty="0" smtClean="0"/>
              <a:t>(</a:t>
            </a:r>
            <a:r>
              <a:rPr lang="cs-CZ" b="1" dirty="0" smtClean="0"/>
              <a:t>Zpracovatelský průmysl)</a:t>
            </a:r>
            <a:r>
              <a:rPr lang="cs-CZ" dirty="0" smtClean="0"/>
              <a:t>, </a:t>
            </a:r>
            <a:r>
              <a:rPr lang="cs-CZ" dirty="0"/>
              <a:t>F (</a:t>
            </a:r>
            <a:r>
              <a:rPr lang="cs-CZ" b="1" dirty="0" smtClean="0"/>
              <a:t>Stavebnictví</a:t>
            </a:r>
            <a:r>
              <a:rPr lang="cs-CZ" dirty="0" smtClean="0"/>
              <a:t>), </a:t>
            </a:r>
            <a:r>
              <a:rPr lang="cs-CZ" dirty="0"/>
              <a:t>G (</a:t>
            </a:r>
            <a:r>
              <a:rPr lang="cs-CZ" b="1" dirty="0"/>
              <a:t>Velkoobchod a maloobchod; opravy a údržba motorových </a:t>
            </a:r>
            <a:r>
              <a:rPr lang="cs-CZ" b="1" dirty="0" smtClean="0"/>
              <a:t>vozidel</a:t>
            </a:r>
            <a:r>
              <a:rPr lang="cs-CZ" dirty="0" smtClean="0"/>
              <a:t>), </a:t>
            </a:r>
            <a:r>
              <a:rPr lang="cs-CZ" dirty="0"/>
              <a:t>M 72 (</a:t>
            </a:r>
            <a:r>
              <a:rPr lang="cs-CZ" b="1" dirty="0"/>
              <a:t>Výzkum a vývoj</a:t>
            </a:r>
            <a:r>
              <a:rPr lang="cs-CZ" dirty="0" smtClean="0"/>
              <a:t>).</a:t>
            </a:r>
            <a:endParaRPr lang="cs-CZ" dirty="0"/>
          </a:p>
          <a:p>
            <a:pPr lvl="0" algn="just"/>
            <a:r>
              <a:rPr lang="cs-CZ" dirty="0"/>
              <a:t>V případě </a:t>
            </a:r>
            <a:r>
              <a:rPr lang="cs-CZ" b="1" dirty="0"/>
              <a:t>uvádění produktů na trh</a:t>
            </a:r>
            <a:r>
              <a:rPr lang="cs-CZ" dirty="0"/>
              <a:t>, jsou na trh uváděny produkty, které </a:t>
            </a:r>
            <a:r>
              <a:rPr lang="cs-CZ" b="1" dirty="0"/>
              <a:t>nejsou uvedeny v příloze </a:t>
            </a:r>
            <a:r>
              <a:rPr lang="cs-CZ" dirty="0"/>
              <a:t>I Smlouvy o fungování EU, </a:t>
            </a:r>
            <a:r>
              <a:rPr lang="cs-CZ" b="1" dirty="0"/>
              <a:t>případně v kombinaci s produkty uvedenými v příloze</a:t>
            </a:r>
            <a:r>
              <a:rPr lang="cs-CZ" dirty="0"/>
              <a:t> I Smlouvy o fungování EU (převažovat musí produkty neuvedené v příloze I Smlouvy o fungování EU</a:t>
            </a:r>
            <a:r>
              <a:rPr lang="cs-CZ" dirty="0" smtClean="0"/>
              <a:t>). </a:t>
            </a:r>
          </a:p>
          <a:p>
            <a:pPr lvl="0" algn="just"/>
            <a:r>
              <a:rPr lang="cs-CZ" dirty="0" smtClean="0"/>
              <a:t>V</a:t>
            </a:r>
            <a:r>
              <a:rPr lang="cs-CZ" dirty="0"/>
              <a:t> případě </a:t>
            </a:r>
            <a:r>
              <a:rPr lang="cs-CZ" b="1" dirty="0"/>
              <a:t>zpracování produktů</a:t>
            </a:r>
            <a:r>
              <a:rPr lang="cs-CZ" dirty="0"/>
              <a:t>, jsou výstupem procesu produkty, které </a:t>
            </a:r>
            <a:r>
              <a:rPr lang="cs-CZ" b="1" dirty="0"/>
              <a:t>nejsou uvedeny v příloze</a:t>
            </a:r>
            <a:r>
              <a:rPr lang="cs-CZ" dirty="0"/>
              <a:t> I Smlouvy o fungování </a:t>
            </a:r>
            <a:r>
              <a:rPr lang="cs-CZ" dirty="0" smtClean="0"/>
              <a:t>EU.</a:t>
            </a:r>
            <a:endParaRPr lang="cs-CZ" dirty="0"/>
          </a:p>
          <a:p>
            <a:pPr lvl="0"/>
            <a:endParaRPr lang="cs-CZ" dirty="0"/>
          </a:p>
          <a:p>
            <a:pPr lvl="0"/>
            <a:endParaRPr lang="cs-CZ" sz="1800" dirty="0"/>
          </a:p>
          <a:p>
            <a:pPr lvl="0"/>
            <a:endParaRPr lang="cs-CZ" sz="1600" dirty="0" smtClean="0"/>
          </a:p>
          <a:p>
            <a:pPr lvl="0"/>
            <a:endParaRPr lang="cs-CZ" sz="1600" dirty="0"/>
          </a:p>
          <a:p>
            <a:pPr marL="0" indent="0">
              <a:buNone/>
            </a:pPr>
            <a:endParaRPr lang="cs-CZ" dirty="0"/>
          </a:p>
        </p:txBody>
      </p:sp>
    </p:spTree>
    <p:extLst>
      <p:ext uri="{BB962C8B-B14F-4D97-AF65-F5344CB8AC3E}">
        <p14:creationId xmlns:p14="http://schemas.microsoft.com/office/powerpoint/2010/main" val="926161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normAutofit/>
          </a:bodyPr>
          <a:lstStyle/>
          <a:p>
            <a:pPr algn="ctr"/>
            <a:r>
              <a:rPr lang="cs-CZ" sz="2400" dirty="0" smtClean="0"/>
              <a:t>Operace 6.4.1</a:t>
            </a:r>
            <a:r>
              <a:rPr lang="cs-CZ" sz="2400" dirty="0"/>
              <a:t/>
            </a:r>
            <a:br>
              <a:rPr lang="cs-CZ" sz="2400" dirty="0"/>
            </a:br>
            <a:r>
              <a:rPr lang="cs-CZ" sz="2200" dirty="0" smtClean="0"/>
              <a:t>Další podmínky</a:t>
            </a:r>
            <a:endParaRPr lang="cs-CZ" sz="2200" dirty="0"/>
          </a:p>
        </p:txBody>
      </p:sp>
      <p:sp>
        <p:nvSpPr>
          <p:cNvPr id="3" name="Zástupný symbol pro obsah 2"/>
          <p:cNvSpPr>
            <a:spLocks noGrp="1"/>
          </p:cNvSpPr>
          <p:nvPr>
            <p:ph idx="1"/>
          </p:nvPr>
        </p:nvSpPr>
        <p:spPr>
          <a:xfrm>
            <a:off x="457200" y="1412777"/>
            <a:ext cx="8229600" cy="5040560"/>
          </a:xfrm>
        </p:spPr>
        <p:txBody>
          <a:bodyPr>
            <a:normAutofit/>
          </a:bodyPr>
          <a:lstStyle/>
          <a:p>
            <a:pPr lvl="0" algn="just"/>
            <a:r>
              <a:rPr lang="cs-CZ" b="1" dirty="0" smtClean="0"/>
              <a:t>Lhůta vázanosti projektu na účel trvá 5 let </a:t>
            </a:r>
            <a:r>
              <a:rPr lang="cs-CZ" dirty="0" smtClean="0"/>
              <a:t>od data převedení dotace na účet příjemce dotace</a:t>
            </a:r>
          </a:p>
          <a:p>
            <a:pPr lvl="0" algn="just"/>
            <a:r>
              <a:rPr lang="cs-CZ" dirty="0" smtClean="0"/>
              <a:t>Žádost obdrží </a:t>
            </a:r>
            <a:r>
              <a:rPr lang="cs-CZ" dirty="0"/>
              <a:t>v rámci preferenčních kritérií </a:t>
            </a:r>
            <a:r>
              <a:rPr lang="cs-CZ" b="1" dirty="0"/>
              <a:t>minimálně </a:t>
            </a:r>
            <a:r>
              <a:rPr lang="cs-CZ" b="1" dirty="0" smtClean="0"/>
              <a:t>25 bodů</a:t>
            </a:r>
          </a:p>
          <a:p>
            <a:pPr lvl="0" algn="just"/>
            <a:r>
              <a:rPr lang="cs-CZ" dirty="0"/>
              <a:t>Podpora musí </a:t>
            </a:r>
            <a:r>
              <a:rPr lang="cs-CZ" dirty="0" smtClean="0"/>
              <a:t>mít </a:t>
            </a:r>
            <a:r>
              <a:rPr lang="cs-CZ" b="1" dirty="0" smtClean="0"/>
              <a:t>motivační účinek </a:t>
            </a:r>
          </a:p>
          <a:p>
            <a:pPr lvl="0" algn="just"/>
            <a:r>
              <a:rPr lang="cs-CZ" dirty="0"/>
              <a:t>Dotace nebude vyplacena ve prospěch žadatele/příjemce dotace, vůči němuž je </a:t>
            </a:r>
            <a:r>
              <a:rPr lang="cs-CZ" b="1" dirty="0"/>
              <a:t>vystaven inkasní příkaz </a:t>
            </a:r>
            <a:endParaRPr lang="cs-CZ" b="1" dirty="0" smtClean="0"/>
          </a:p>
          <a:p>
            <a:pPr lvl="0" algn="just"/>
            <a:r>
              <a:rPr lang="cs-CZ" dirty="0" smtClean="0"/>
              <a:t>Projekt se netýká </a:t>
            </a:r>
            <a:r>
              <a:rPr lang="cs-CZ" b="1" dirty="0" smtClean="0"/>
              <a:t>zpracování ryb a jejich uvádění na trh</a:t>
            </a:r>
          </a:p>
          <a:p>
            <a:pPr lvl="0" algn="just"/>
            <a:r>
              <a:rPr lang="cs-CZ" dirty="0" smtClean="0"/>
              <a:t>Žadatel/příjemce dotace nesmí být </a:t>
            </a:r>
            <a:r>
              <a:rPr lang="cs-CZ" b="1" dirty="0" smtClean="0"/>
              <a:t>podnikem v obtížích</a:t>
            </a:r>
          </a:p>
          <a:p>
            <a:pPr lvl="0" algn="just"/>
            <a:r>
              <a:rPr lang="cs-CZ" dirty="0" smtClean="0"/>
              <a:t>O dotaci nemůže žádat žadatel, který v posledních dvou letech před podáním Žádosti o dotaci </a:t>
            </a:r>
            <a:r>
              <a:rPr lang="cs-CZ" b="1" dirty="0" smtClean="0"/>
              <a:t>ukončil stejnou nebo podobnou činnost</a:t>
            </a:r>
          </a:p>
          <a:p>
            <a:pPr lvl="0"/>
            <a:endParaRPr lang="cs-CZ" sz="2000" b="1" dirty="0" smtClean="0"/>
          </a:p>
          <a:p>
            <a:pPr lvl="0"/>
            <a:endParaRPr lang="cs-CZ" sz="2000" b="1" dirty="0" smtClean="0"/>
          </a:p>
          <a:p>
            <a:pPr lvl="0"/>
            <a:endParaRPr lang="cs-CZ" sz="2000" dirty="0" smtClean="0"/>
          </a:p>
          <a:p>
            <a:pPr lvl="0"/>
            <a:endParaRPr lang="cs-CZ" sz="2000" dirty="0"/>
          </a:p>
          <a:p>
            <a:pPr lvl="0"/>
            <a:endParaRPr lang="cs-CZ" sz="2000" dirty="0" smtClean="0"/>
          </a:p>
          <a:p>
            <a:pPr lvl="0"/>
            <a:endParaRPr lang="cs-CZ" sz="1800" dirty="0"/>
          </a:p>
          <a:p>
            <a:pPr lvl="0"/>
            <a:endParaRPr lang="cs-CZ" sz="1600" dirty="0" smtClean="0"/>
          </a:p>
          <a:p>
            <a:pPr lvl="0"/>
            <a:endParaRPr lang="cs-CZ" sz="1600" dirty="0"/>
          </a:p>
          <a:p>
            <a:pPr marL="0" indent="0">
              <a:buNone/>
            </a:pPr>
            <a:endParaRPr lang="cs-CZ" dirty="0"/>
          </a:p>
        </p:txBody>
      </p:sp>
    </p:spTree>
    <p:extLst>
      <p:ext uri="{BB962C8B-B14F-4D97-AF65-F5344CB8AC3E}">
        <p14:creationId xmlns:p14="http://schemas.microsoft.com/office/powerpoint/2010/main" val="3453076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Operace 6.4.1</a:t>
            </a:r>
            <a:br>
              <a:rPr lang="cs-CZ" dirty="0"/>
            </a:br>
            <a:r>
              <a:rPr lang="cs-CZ" dirty="0"/>
              <a:t>Další podmínky</a:t>
            </a:r>
          </a:p>
        </p:txBody>
      </p:sp>
      <p:sp>
        <p:nvSpPr>
          <p:cNvPr id="3" name="Zástupný symbol pro obsah 2"/>
          <p:cNvSpPr>
            <a:spLocks noGrp="1"/>
          </p:cNvSpPr>
          <p:nvPr>
            <p:ph idx="1"/>
          </p:nvPr>
        </p:nvSpPr>
        <p:spPr/>
        <p:txBody>
          <a:bodyPr/>
          <a:lstStyle/>
          <a:p>
            <a:pPr lvl="0" algn="just"/>
            <a:r>
              <a:rPr lang="cs-CZ" dirty="0"/>
              <a:t>V případě dotace na </a:t>
            </a:r>
            <a:r>
              <a:rPr lang="cs-CZ" b="1" dirty="0"/>
              <a:t>zásadní změnu výrobního postupu </a:t>
            </a:r>
            <a:r>
              <a:rPr lang="cs-CZ" dirty="0"/>
              <a:t>musí být způsobilé výdaje vyšší než součet provedených odpisů za 3 uzavřená období z majetku užívaného při činnosti, jež má být modernizována.</a:t>
            </a:r>
          </a:p>
          <a:p>
            <a:pPr lvl="0" algn="just"/>
            <a:endParaRPr lang="cs-CZ" dirty="0"/>
          </a:p>
          <a:p>
            <a:pPr lvl="0" algn="just"/>
            <a:r>
              <a:rPr lang="cs-CZ" dirty="0"/>
              <a:t>V případě dotace na </a:t>
            </a:r>
            <a:r>
              <a:rPr lang="cs-CZ" b="1" dirty="0"/>
              <a:t>rozšíření výrobního sortimentu </a:t>
            </a:r>
            <a:r>
              <a:rPr lang="cs-CZ" dirty="0"/>
              <a:t>musí být způsobilé výdaje o nejméně 200 % vyšší než účetní hodnota znovu použitého majetku za uzavřené účetní období.</a:t>
            </a:r>
          </a:p>
          <a:p>
            <a:endParaRPr lang="cs-CZ" dirty="0"/>
          </a:p>
        </p:txBody>
      </p:sp>
    </p:spTree>
    <p:extLst>
      <p:ext uri="{BB962C8B-B14F-4D97-AF65-F5344CB8AC3E}">
        <p14:creationId xmlns:p14="http://schemas.microsoft.com/office/powerpoint/2010/main" val="1623155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3521552883"/>
              </p:ext>
            </p:extLst>
          </p:nvPr>
        </p:nvGraphicFramePr>
        <p:xfrm>
          <a:off x="557213" y="1628800"/>
          <a:ext cx="7975600" cy="3649122"/>
        </p:xfrm>
        <a:graphic>
          <a:graphicData uri="http://schemas.openxmlformats.org/drawingml/2006/table">
            <a:tbl>
              <a:tblPr/>
              <a:tblGrid>
                <a:gridCol w="1096963"/>
                <a:gridCol w="5366096"/>
                <a:gridCol w="1512541"/>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849201">
                <a:tc>
                  <a:txBody>
                    <a:bodyPr/>
                    <a:lstStyle/>
                    <a:p>
                      <a:pPr marL="342900" lvl="0" indent="-342900">
                        <a:spcAft>
                          <a:spcPts val="1200"/>
                        </a:spcAft>
                        <a:buFont typeface="+mj-lt"/>
                        <a:buAutoNum type="arabicPeriod"/>
                      </a:pPr>
                      <a:r>
                        <a:rPr lang="cs-CZ" sz="1600" dirty="0">
                          <a:effectLst/>
                          <a:latin typeface="Arial"/>
                          <a:ea typeface="Calibri"/>
                          <a:cs typeface="Arial"/>
                        </a:rPr>
                        <a:t> </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b="1" dirty="0">
                          <a:effectLst/>
                          <a:latin typeface="Arial"/>
                          <a:ea typeface="Calibri"/>
                          <a:cs typeface="Arial"/>
                        </a:rPr>
                        <a:t>Finanční náročnost projektu</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b="1" dirty="0">
                          <a:effectLst/>
                          <a:latin typeface="Arial"/>
                          <a:ea typeface="Calibri"/>
                          <a:cs typeface="Arial"/>
                        </a:rPr>
                        <a:t> </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a:effectLst/>
                          <a:latin typeface="Arial"/>
                          <a:ea typeface="Calibri"/>
                          <a:cs typeface="Arial"/>
                        </a:rPr>
                        <a:t>1.1</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1200"/>
                        </a:spcAft>
                      </a:pPr>
                      <a:r>
                        <a:rPr lang="cs-CZ" sz="1600" dirty="0">
                          <a:effectLst/>
                          <a:latin typeface="Arial"/>
                          <a:ea typeface="Calibri"/>
                          <a:cs typeface="Arial"/>
                        </a:rPr>
                        <a:t>Výše Výdajů, ze kterých je stanovena dotace, je větší než 5 mil. Kč, maximálně však do 7 mil. Kč včetně.</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1200"/>
                        </a:spcAft>
                      </a:pPr>
                      <a:r>
                        <a:rPr lang="cs-CZ" sz="1600" dirty="0">
                          <a:effectLst/>
                          <a:latin typeface="Arial"/>
                          <a:ea typeface="Calibri"/>
                          <a:cs typeface="Arial"/>
                        </a:rPr>
                        <a:t>2</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indent="-41275">
                        <a:spcAft>
                          <a:spcPts val="1200"/>
                        </a:spcAft>
                      </a:pPr>
                      <a:r>
                        <a:rPr lang="cs-CZ" sz="1600">
                          <a:effectLst/>
                          <a:latin typeface="Arial"/>
                          <a:ea typeface="Calibri"/>
                          <a:cs typeface="Arial"/>
                        </a:rPr>
                        <a:t>1.2</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dirty="0">
                          <a:effectLst/>
                          <a:latin typeface="Arial"/>
                          <a:ea typeface="Calibri"/>
                          <a:cs typeface="Arial"/>
                        </a:rPr>
                        <a:t>Výše Výdajů, ze kterých je stanovena dotace, je větší než 2,5 mil. Kč, maximálně však do 5 mil. Kč včetně.</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dirty="0">
                          <a:effectLst/>
                          <a:latin typeface="Arial"/>
                          <a:ea typeface="Calibri"/>
                          <a:cs typeface="Arial"/>
                        </a:rPr>
                        <a:t>4</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a:effectLst/>
                          <a:latin typeface="Arial"/>
                          <a:ea typeface="Calibri"/>
                          <a:cs typeface="Arial"/>
                        </a:rPr>
                        <a:t>1.3</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1200"/>
                        </a:spcAft>
                      </a:pPr>
                      <a:r>
                        <a:rPr lang="cs-CZ" sz="1600" dirty="0">
                          <a:effectLst/>
                          <a:latin typeface="Arial"/>
                          <a:ea typeface="Calibri"/>
                          <a:cs typeface="Arial"/>
                        </a:rPr>
                        <a:t>Výše Výdajů, ze kterých je stanovena dotace, je větší než 1 mil. Kč, maximálně však do 2,5 mil. Kč včetně.</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1200"/>
                        </a:spcAft>
                      </a:pPr>
                      <a:r>
                        <a:rPr lang="cs-CZ" sz="1600" dirty="0">
                          <a:effectLst/>
                          <a:latin typeface="Arial"/>
                          <a:ea typeface="Calibri"/>
                          <a:cs typeface="Arial"/>
                        </a:rPr>
                        <a:t>6</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indent="-41275">
                        <a:spcAft>
                          <a:spcPts val="1200"/>
                        </a:spcAft>
                      </a:pPr>
                      <a:r>
                        <a:rPr lang="cs-CZ" sz="1600">
                          <a:effectLst/>
                          <a:latin typeface="Arial"/>
                          <a:ea typeface="Calibri"/>
                          <a:cs typeface="Arial"/>
                        </a:rPr>
                        <a:t>1.4</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0"/>
                        </a:spcAft>
                      </a:pPr>
                      <a:r>
                        <a:rPr lang="cs-CZ" sz="1600" dirty="0">
                          <a:solidFill>
                            <a:srgbClr val="000000"/>
                          </a:solidFill>
                          <a:effectLst/>
                          <a:latin typeface="Arial"/>
                          <a:ea typeface="Calibri"/>
                        </a:rPr>
                        <a:t>Výše Výdajů, ze kterých je stanovena dotace, je do 1 mil. Kč včetně.</a:t>
                      </a:r>
                      <a:endParaRPr lang="cs-CZ" sz="1600" dirty="0">
                        <a:solidFill>
                          <a:srgbClr val="000000"/>
                        </a:solidFill>
                        <a:effectLst/>
                        <a:latin typeface="Times New Roman"/>
                        <a:ea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strike="noStrike" dirty="0" smtClean="0">
                          <a:effectLst/>
                          <a:latin typeface="Arial"/>
                          <a:ea typeface="Calibri"/>
                          <a:cs typeface="Arial"/>
                        </a:rPr>
                        <a:t>10</a:t>
                      </a:r>
                      <a:endParaRPr lang="cs-CZ" sz="1600" strike="noStrike"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6.4.1 (platí pro oba záměry)</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1478196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338494012"/>
              </p:ext>
            </p:extLst>
          </p:nvPr>
        </p:nvGraphicFramePr>
        <p:xfrm>
          <a:off x="467545" y="1412776"/>
          <a:ext cx="8020820" cy="4591615"/>
        </p:xfrm>
        <a:graphic>
          <a:graphicData uri="http://schemas.openxmlformats.org/drawingml/2006/table">
            <a:tbl>
              <a:tblPr/>
              <a:tblGrid>
                <a:gridCol w="1142183"/>
                <a:gridCol w="5338538"/>
                <a:gridCol w="1540099"/>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590959">
                <a:tc>
                  <a:txBody>
                    <a:bodyPr/>
                    <a:lstStyle/>
                    <a:p>
                      <a:pPr marL="0" lvl="0" indent="0">
                        <a:spcAft>
                          <a:spcPts val="1200"/>
                        </a:spcAft>
                        <a:buFont typeface="+mj-lt"/>
                        <a:buNone/>
                      </a:pPr>
                      <a:r>
                        <a:rPr lang="cs-CZ" sz="1600" dirty="0" smtClean="0">
                          <a:effectLst/>
                          <a:latin typeface="Arial"/>
                          <a:ea typeface="Calibri"/>
                          <a:cs typeface="Arial"/>
                        </a:rPr>
                        <a:t>2.</a:t>
                      </a:r>
                      <a:r>
                        <a:rPr lang="cs-CZ" sz="1600" dirty="0">
                          <a:effectLst/>
                          <a:latin typeface="Arial"/>
                          <a:ea typeface="Calibri"/>
                          <a:cs typeface="Arial"/>
                        </a:rPr>
                        <a:t> </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b="1" dirty="0">
                          <a:effectLst/>
                          <a:latin typeface="Arial"/>
                          <a:ea typeface="Calibri"/>
                          <a:cs typeface="Arial"/>
                        </a:rPr>
                        <a:t>Vliv projektu na zaměstnanost na </a:t>
                      </a:r>
                      <a:r>
                        <a:rPr lang="cs-CZ" sz="1600" b="1" dirty="0" smtClean="0">
                          <a:effectLst/>
                          <a:latin typeface="Arial"/>
                          <a:ea typeface="Calibri"/>
                          <a:cs typeface="Arial"/>
                        </a:rPr>
                        <a:t>venkově</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marL="0" marR="0" indent="0" algn="ctr" defTabSz="914400" rtl="0" eaLnBrk="1" fontAlgn="auto" latinLnBrk="0" hangingPunct="1">
                        <a:lnSpc>
                          <a:spcPct val="100000"/>
                        </a:lnSpc>
                        <a:spcBef>
                          <a:spcPts val="0"/>
                        </a:spcBef>
                        <a:spcAft>
                          <a:spcPts val="1200"/>
                        </a:spcAft>
                        <a:buClrTx/>
                        <a:buSzTx/>
                        <a:buFontTx/>
                        <a:buNone/>
                        <a:tabLst/>
                        <a:defRPr/>
                      </a:pP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dirty="0">
                          <a:effectLst/>
                          <a:latin typeface="Arial"/>
                          <a:ea typeface="Calibri"/>
                          <a:cs typeface="Arial"/>
                        </a:rPr>
                        <a:t>2.1</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1200"/>
                        </a:spcAft>
                      </a:pPr>
                      <a:r>
                        <a:rPr lang="cs-CZ" sz="1600" dirty="0">
                          <a:effectLst/>
                          <a:latin typeface="Arial"/>
                          <a:ea typeface="Calibri"/>
                          <a:cs typeface="Arial"/>
                        </a:rPr>
                        <a:t>Projekt vytváří jedno pracovní místo</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a:effectLst/>
                          <a:latin typeface="Arial"/>
                          <a:ea typeface="Calibri"/>
                          <a:cs typeface="Arial"/>
                        </a:rPr>
                        <a:t>8</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indent="-41275">
                        <a:spcAft>
                          <a:spcPts val="1200"/>
                        </a:spcAft>
                      </a:pPr>
                      <a:r>
                        <a:rPr lang="cs-CZ" sz="1600">
                          <a:effectLst/>
                          <a:latin typeface="Arial"/>
                          <a:ea typeface="Calibri"/>
                          <a:cs typeface="Arial"/>
                        </a:rPr>
                        <a:t>2.2</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dirty="0">
                          <a:effectLst/>
                          <a:latin typeface="Arial"/>
                          <a:ea typeface="Calibri"/>
                          <a:cs typeface="Arial"/>
                        </a:rPr>
                        <a:t>Projekt vytváří dvě pracovní místa</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a:effectLst/>
                          <a:latin typeface="Arial"/>
                          <a:ea typeface="Calibri"/>
                          <a:cs typeface="Arial"/>
                        </a:rPr>
                        <a:t>10</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a:effectLst/>
                          <a:latin typeface="Arial"/>
                          <a:ea typeface="Calibri"/>
                          <a:cs typeface="Arial"/>
                        </a:rPr>
                        <a:t>2.3</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1200"/>
                        </a:spcAft>
                      </a:pPr>
                      <a:r>
                        <a:rPr lang="cs-CZ" sz="1600">
                          <a:effectLst/>
                          <a:latin typeface="Arial"/>
                          <a:ea typeface="Calibri"/>
                          <a:cs typeface="Arial"/>
                        </a:rPr>
                        <a:t>Projekt vytváří tři pracovní místa</a:t>
                      </a:r>
                      <a:endParaRPr lang="cs-CZ" sz="160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1200"/>
                        </a:spcAft>
                      </a:pPr>
                      <a:r>
                        <a:rPr lang="cs-CZ" sz="1600">
                          <a:effectLst/>
                          <a:latin typeface="Arial"/>
                          <a:ea typeface="Calibri"/>
                          <a:cs typeface="Arial"/>
                        </a:rPr>
                        <a:t>12</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indent="-41275">
                        <a:spcAft>
                          <a:spcPts val="1200"/>
                        </a:spcAft>
                      </a:pPr>
                      <a:r>
                        <a:rPr lang="cs-CZ" sz="1600" dirty="0">
                          <a:effectLst/>
                          <a:latin typeface="Arial"/>
                          <a:ea typeface="Calibri"/>
                          <a:cs typeface="Arial"/>
                        </a:rPr>
                        <a:t>2.4</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1200"/>
                        </a:spcAft>
                      </a:pPr>
                      <a:r>
                        <a:rPr lang="cs-CZ" sz="1600">
                          <a:effectLst/>
                          <a:latin typeface="Arial"/>
                          <a:ea typeface="Calibri"/>
                          <a:cs typeface="Arial"/>
                        </a:rPr>
                        <a:t>Projekt vytváří čtyři a více pracovních míst</a:t>
                      </a:r>
                      <a:endParaRPr lang="cs-CZ" sz="160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dirty="0">
                          <a:effectLst/>
                          <a:latin typeface="Arial"/>
                          <a:ea typeface="Calibri"/>
                          <a:cs typeface="Arial"/>
                        </a:rPr>
                        <a:t>14</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marL="0" lvl="0" indent="0">
                        <a:spcAft>
                          <a:spcPts val="1200"/>
                        </a:spcAft>
                        <a:buFont typeface="+mj-lt"/>
                        <a:buNone/>
                      </a:pPr>
                      <a:r>
                        <a:rPr lang="cs-CZ" sz="1600" dirty="0" smtClean="0">
                          <a:effectLst/>
                          <a:latin typeface="Arial"/>
                          <a:ea typeface="Calibri"/>
                          <a:cs typeface="Arial"/>
                        </a:rPr>
                        <a:t>3.</a:t>
                      </a:r>
                      <a:r>
                        <a:rPr lang="cs-CZ" sz="1600" dirty="0">
                          <a:effectLst/>
                          <a:latin typeface="Arial"/>
                          <a:ea typeface="Calibri"/>
                          <a:cs typeface="Arial"/>
                        </a:rPr>
                        <a:t> </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1200"/>
                        </a:spcAft>
                      </a:pPr>
                      <a:r>
                        <a:rPr lang="cs-CZ" sz="1600" b="1" dirty="0">
                          <a:effectLst/>
                          <a:latin typeface="Arial"/>
                          <a:ea typeface="Calibri"/>
                          <a:cs typeface="Arial"/>
                        </a:rPr>
                        <a:t>Velikost obce v místě realizace projektu</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b="1" dirty="0">
                          <a:effectLst/>
                          <a:latin typeface="Arial"/>
                          <a:ea typeface="Calibri"/>
                          <a:cs typeface="Arial"/>
                        </a:rPr>
                        <a:t> </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r h="337683">
                <a:tc>
                  <a:txBody>
                    <a:bodyPr/>
                    <a:lstStyle/>
                    <a:p>
                      <a:pPr indent="-41275">
                        <a:spcAft>
                          <a:spcPts val="1200"/>
                        </a:spcAft>
                      </a:pPr>
                      <a:r>
                        <a:rPr lang="cs-CZ" sz="1600">
                          <a:effectLst/>
                          <a:latin typeface="Arial"/>
                          <a:ea typeface="Calibri"/>
                          <a:cs typeface="Arial"/>
                        </a:rPr>
                        <a:t>3.1</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1200"/>
                        </a:spcAft>
                      </a:pPr>
                      <a:r>
                        <a:rPr lang="cs-CZ" sz="1600" dirty="0">
                          <a:effectLst/>
                          <a:latin typeface="Arial"/>
                          <a:ea typeface="Calibri"/>
                          <a:cs typeface="Arial"/>
                        </a:rPr>
                        <a:t>Obec, na území které je projekt realizován, má 1001 – 1500 obyvatel</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a:effectLst/>
                          <a:latin typeface="Arial"/>
                          <a:ea typeface="Calibri"/>
                          <a:cs typeface="Arial"/>
                        </a:rPr>
                        <a:t>1</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indent="-41275">
                        <a:spcAft>
                          <a:spcPts val="1200"/>
                        </a:spcAft>
                      </a:pPr>
                      <a:r>
                        <a:rPr lang="cs-CZ" sz="1600" dirty="0">
                          <a:effectLst/>
                          <a:latin typeface="Arial"/>
                          <a:ea typeface="Calibri"/>
                          <a:cs typeface="Arial"/>
                        </a:rPr>
                        <a:t>3.2</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1200"/>
                        </a:spcAft>
                      </a:pPr>
                      <a:r>
                        <a:rPr lang="cs-CZ" sz="1600" dirty="0">
                          <a:effectLst/>
                          <a:latin typeface="Arial"/>
                          <a:ea typeface="Calibri"/>
                          <a:cs typeface="Arial"/>
                        </a:rPr>
                        <a:t>Obec, na území které je projekt realizován, má 501 – 1000 obyvatel</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dirty="0">
                          <a:effectLst/>
                          <a:latin typeface="Arial"/>
                          <a:ea typeface="Calibri"/>
                          <a:cs typeface="Arial"/>
                        </a:rPr>
                        <a:t>2</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r h="337683">
                <a:tc>
                  <a:txBody>
                    <a:bodyPr/>
                    <a:lstStyle/>
                    <a:p>
                      <a:pPr indent="-41275">
                        <a:spcAft>
                          <a:spcPts val="1200"/>
                        </a:spcAft>
                      </a:pPr>
                      <a:r>
                        <a:rPr lang="cs-CZ" sz="1600">
                          <a:effectLst/>
                          <a:latin typeface="Arial"/>
                          <a:ea typeface="Calibri"/>
                          <a:cs typeface="Arial"/>
                        </a:rPr>
                        <a:t>3.3</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1200"/>
                        </a:spcAft>
                      </a:pPr>
                      <a:r>
                        <a:rPr lang="cs-CZ" sz="1600" dirty="0">
                          <a:effectLst/>
                          <a:latin typeface="Arial"/>
                          <a:ea typeface="Calibri"/>
                          <a:cs typeface="Arial"/>
                        </a:rPr>
                        <a:t>Obec, na území které je projekt realizován, má méně než 501 obyvatel</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dirty="0">
                          <a:effectLst/>
                          <a:latin typeface="Arial"/>
                          <a:ea typeface="Calibri"/>
                          <a:cs typeface="Arial"/>
                        </a:rPr>
                        <a:t>3</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6.4.1 (platí pro oba záměry)</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2435237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1001147150"/>
              </p:ext>
            </p:extLst>
          </p:nvPr>
        </p:nvGraphicFramePr>
        <p:xfrm>
          <a:off x="467545" y="1412776"/>
          <a:ext cx="8020820" cy="4610080"/>
        </p:xfrm>
        <a:graphic>
          <a:graphicData uri="http://schemas.openxmlformats.org/drawingml/2006/table">
            <a:tbl>
              <a:tblPr/>
              <a:tblGrid>
                <a:gridCol w="1142183"/>
                <a:gridCol w="5338538"/>
                <a:gridCol w="1540099"/>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590959">
                <a:tc>
                  <a:txBody>
                    <a:bodyPr/>
                    <a:lstStyle/>
                    <a:p>
                      <a:pPr marL="0" lvl="0" indent="0">
                        <a:spcAft>
                          <a:spcPts val="1200"/>
                        </a:spcAft>
                        <a:buFont typeface="+mj-lt"/>
                        <a:buNone/>
                      </a:pPr>
                      <a:r>
                        <a:rPr lang="cs-CZ" sz="1600" dirty="0" smtClean="0">
                          <a:effectLst/>
                          <a:latin typeface="Arial"/>
                          <a:ea typeface="Times New Roman"/>
                        </a:rPr>
                        <a:t>4.</a:t>
                      </a:r>
                      <a:r>
                        <a:rPr lang="cs-CZ" sz="1600" dirty="0">
                          <a:effectLst/>
                          <a:latin typeface="Arial"/>
                          <a:ea typeface="Times New Roman"/>
                        </a:rPr>
                        <a:t> </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b="1" dirty="0">
                          <a:effectLst/>
                          <a:latin typeface="Arial"/>
                          <a:ea typeface="Times New Roman"/>
                        </a:rPr>
                        <a:t>Míra nezaměstnanosti v okrese, ve kterém je projekt realizován.</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b="1">
                          <a:effectLst/>
                          <a:latin typeface="Arial"/>
                          <a:ea typeface="Times New Roman"/>
                        </a:rPr>
                        <a:t> </a:t>
                      </a:r>
                      <a:endParaRPr lang="cs-CZ" sz="160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a:effectLst/>
                          <a:latin typeface="Arial"/>
                          <a:ea typeface="Times New Roman"/>
                        </a:rPr>
                        <a:t>4.1</a:t>
                      </a:r>
                      <a:endParaRPr lang="cs-CZ" sz="160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1200"/>
                        </a:spcAft>
                      </a:pPr>
                      <a:r>
                        <a:rPr lang="cs-CZ" sz="1600" dirty="0">
                          <a:effectLst/>
                          <a:latin typeface="Arial"/>
                          <a:ea typeface="Times New Roman"/>
                        </a:rPr>
                        <a:t>Míra nezaměstnanosti v okrese, ve kterém je projekt realizován, je 100,1 - 125 % průměrné míry nezaměstnanosti v ČR.</a:t>
                      </a:r>
                      <a:endParaRPr lang="cs-CZ" sz="1600" dirty="0">
                        <a:effectLst/>
                        <a:latin typeface="Times New Roman"/>
                        <a:ea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a:effectLst/>
                          <a:latin typeface="Arial"/>
                          <a:ea typeface="Times New Roman"/>
                        </a:rPr>
                        <a:t>2</a:t>
                      </a:r>
                      <a:endParaRPr lang="cs-CZ" sz="160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indent="-41275">
                        <a:spcAft>
                          <a:spcPts val="1200"/>
                        </a:spcAft>
                      </a:pPr>
                      <a:r>
                        <a:rPr lang="cs-CZ" sz="1600">
                          <a:effectLst/>
                          <a:latin typeface="Arial"/>
                          <a:ea typeface="Times New Roman"/>
                        </a:rPr>
                        <a:t>4.2</a:t>
                      </a:r>
                      <a:endParaRPr lang="cs-CZ" sz="160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dirty="0">
                          <a:effectLst/>
                          <a:latin typeface="Arial"/>
                          <a:ea typeface="Times New Roman"/>
                        </a:rPr>
                        <a:t>Míra nezaměstnanosti v okrese, ve kterém je projekt realizován, je 125,1 - 150 % průměrné míry nezaměstnanosti v ČR.</a:t>
                      </a:r>
                      <a:endParaRPr lang="cs-CZ" sz="1600" dirty="0">
                        <a:effectLst/>
                        <a:latin typeface="Times New Roman"/>
                        <a:ea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a:effectLst/>
                          <a:latin typeface="Arial"/>
                          <a:ea typeface="Times New Roman"/>
                        </a:rPr>
                        <a:t>3</a:t>
                      </a:r>
                      <a:endParaRPr lang="cs-CZ" sz="160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a:effectLst/>
                          <a:latin typeface="Arial"/>
                          <a:ea typeface="Times New Roman"/>
                        </a:rPr>
                        <a:t>4.3</a:t>
                      </a:r>
                      <a:endParaRPr lang="cs-CZ" sz="160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1200"/>
                        </a:spcAft>
                      </a:pPr>
                      <a:r>
                        <a:rPr lang="cs-CZ" sz="1600">
                          <a:effectLst/>
                          <a:latin typeface="Arial"/>
                          <a:ea typeface="Times New Roman"/>
                        </a:rPr>
                        <a:t>Míra nezaměstnanosti v okrese, ve kterém je projekt realizován, je více než 150 % průměrné míry nezaměstnanosti v ČR</a:t>
                      </a:r>
                      <a:r>
                        <a:rPr lang="cs-CZ" sz="1600" baseline="30000">
                          <a:effectLst/>
                          <a:latin typeface="Arial"/>
                          <a:ea typeface="Times New Roman"/>
                        </a:rPr>
                        <a:t> </a:t>
                      </a:r>
                      <a:endParaRPr lang="cs-CZ" sz="1600">
                        <a:effectLst/>
                        <a:latin typeface="Times New Roman"/>
                        <a:ea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1200"/>
                        </a:spcAft>
                      </a:pPr>
                      <a:r>
                        <a:rPr lang="cs-CZ" sz="1600" dirty="0">
                          <a:effectLst/>
                          <a:latin typeface="Arial"/>
                          <a:ea typeface="Times New Roman"/>
                        </a:rPr>
                        <a:t>4</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marL="0" lvl="0" indent="0">
                        <a:spcAft>
                          <a:spcPts val="1200"/>
                        </a:spcAft>
                        <a:buFont typeface="+mj-lt"/>
                        <a:buNone/>
                      </a:pPr>
                      <a:r>
                        <a:rPr lang="cs-CZ" sz="1600" dirty="0" smtClean="0">
                          <a:effectLst/>
                          <a:latin typeface="Arial"/>
                          <a:ea typeface="Times New Roman"/>
                        </a:rPr>
                        <a:t>5.</a:t>
                      </a:r>
                      <a:r>
                        <a:rPr lang="cs-CZ" sz="1600" dirty="0">
                          <a:effectLst/>
                          <a:latin typeface="Arial"/>
                          <a:ea typeface="Times New Roman"/>
                        </a:rPr>
                        <a:t> </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0"/>
                        </a:spcAft>
                      </a:pPr>
                      <a:r>
                        <a:rPr lang="cs-CZ" sz="1600" b="1" dirty="0">
                          <a:solidFill>
                            <a:srgbClr val="000000"/>
                          </a:solidFill>
                          <a:effectLst/>
                          <a:latin typeface="Arial"/>
                          <a:ea typeface="Times New Roman"/>
                        </a:rPr>
                        <a:t>Projekt je realizován v hospodářsky problémových regionech definovaných v příloze usnesení vlády ČR č. 344 ze dne 15. května 2013 ke Strategii regionálního rozvoje ČR 2014-2020. </a:t>
                      </a:r>
                      <a:endParaRPr lang="cs-CZ" sz="1600" dirty="0">
                        <a:solidFill>
                          <a:srgbClr val="000000"/>
                        </a:solidFill>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dirty="0">
                          <a:effectLst/>
                          <a:latin typeface="Arial"/>
                          <a:ea typeface="Times New Roman"/>
                        </a:rPr>
                        <a:t>1</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6.4.1 (platí pro oba záměry)</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467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1582592258"/>
              </p:ext>
            </p:extLst>
          </p:nvPr>
        </p:nvGraphicFramePr>
        <p:xfrm>
          <a:off x="467545" y="1412776"/>
          <a:ext cx="8020820" cy="3962967"/>
        </p:xfrm>
        <a:graphic>
          <a:graphicData uri="http://schemas.openxmlformats.org/drawingml/2006/table">
            <a:tbl>
              <a:tblPr/>
              <a:tblGrid>
                <a:gridCol w="1142183"/>
                <a:gridCol w="5338538"/>
                <a:gridCol w="1540099"/>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337683">
                <a:tc>
                  <a:txBody>
                    <a:bodyPr/>
                    <a:lstStyle/>
                    <a:p>
                      <a:pPr marL="0" lvl="0" indent="0">
                        <a:spcAft>
                          <a:spcPts val="1200"/>
                        </a:spcAft>
                        <a:buFont typeface="+mj-lt"/>
                        <a:buNone/>
                      </a:pPr>
                      <a:r>
                        <a:rPr lang="cs-CZ" sz="1600" dirty="0" smtClean="0">
                          <a:effectLst/>
                          <a:latin typeface="Arial"/>
                          <a:ea typeface="Times New Roman"/>
                        </a:rPr>
                        <a:t>6.</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1200"/>
                        </a:spcAft>
                      </a:pPr>
                      <a:r>
                        <a:rPr lang="cs-CZ" sz="1600" b="1" dirty="0">
                          <a:effectLst/>
                          <a:latin typeface="Arial"/>
                          <a:ea typeface="Times New Roman"/>
                        </a:rPr>
                        <a:t>Projekt využívá tepelné energie z OZE</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dirty="0">
                          <a:effectLst/>
                          <a:latin typeface="Arial"/>
                          <a:ea typeface="Times New Roman"/>
                        </a:rPr>
                        <a:t>5</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r h="337683">
                <a:tc>
                  <a:txBody>
                    <a:bodyPr/>
                    <a:lstStyle/>
                    <a:p>
                      <a:pPr marL="0" lvl="0" indent="0">
                        <a:spcAft>
                          <a:spcPts val="1200"/>
                        </a:spcAft>
                        <a:buFont typeface="+mj-lt"/>
                        <a:buNone/>
                      </a:pPr>
                      <a:r>
                        <a:rPr lang="cs-CZ" sz="1600" dirty="0" smtClean="0">
                          <a:effectLst/>
                          <a:latin typeface="Arial"/>
                          <a:ea typeface="Times New Roman"/>
                        </a:rPr>
                        <a:t>7.</a:t>
                      </a:r>
                      <a:r>
                        <a:rPr lang="cs-CZ" sz="1600" dirty="0">
                          <a:effectLst/>
                          <a:latin typeface="Arial"/>
                          <a:ea typeface="Times New Roman"/>
                        </a:rPr>
                        <a:t> </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1200"/>
                        </a:spcAft>
                      </a:pPr>
                      <a:r>
                        <a:rPr lang="cs-CZ" sz="1600" b="1" dirty="0">
                          <a:effectLst/>
                          <a:latin typeface="Arial"/>
                          <a:ea typeface="Times New Roman"/>
                        </a:rPr>
                        <a:t>Předmětem projektu je výstavba a/nebo rekonstrukce stavby/staveb v hodnotě minimálně 20 % výdajů, ze kterých je stanovena dotace, a zároveň nedošlo/nedojde v souvislosti s projektem k odnětí pozemků dotčených touto stavbou/stavbami ze zemědělského půdního fondu.</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dirty="0">
                          <a:effectLst/>
                          <a:latin typeface="Arial"/>
                          <a:ea typeface="Times New Roman"/>
                        </a:rPr>
                        <a:t>8</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marL="0" lvl="0" indent="0">
                        <a:spcAft>
                          <a:spcPts val="1200"/>
                        </a:spcAft>
                        <a:buFont typeface="+mj-lt"/>
                        <a:buNone/>
                      </a:pPr>
                      <a:r>
                        <a:rPr lang="cs-CZ" sz="1600" dirty="0" smtClean="0">
                          <a:effectLst/>
                          <a:latin typeface="Arial"/>
                          <a:ea typeface="Times New Roman"/>
                        </a:rPr>
                        <a:t>8.</a:t>
                      </a:r>
                      <a:r>
                        <a:rPr lang="cs-CZ" sz="1600" dirty="0">
                          <a:effectLst/>
                          <a:latin typeface="Arial"/>
                          <a:ea typeface="Times New Roman"/>
                        </a:rPr>
                        <a:t> </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1200"/>
                        </a:spcAft>
                      </a:pPr>
                      <a:r>
                        <a:rPr lang="cs-CZ" sz="1600" b="1" dirty="0">
                          <a:effectLst/>
                          <a:latin typeface="Arial"/>
                          <a:ea typeface="Times New Roman"/>
                        </a:rPr>
                        <a:t>Žadatel je mladý zemědělec do 40 let. </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dirty="0">
                          <a:effectLst/>
                          <a:latin typeface="Arial"/>
                          <a:ea typeface="Times New Roman"/>
                        </a:rPr>
                        <a:t>3</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r h="337683">
                <a:tc>
                  <a:txBody>
                    <a:bodyPr/>
                    <a:lstStyle/>
                    <a:p>
                      <a:pPr marL="0" lvl="0" indent="0">
                        <a:spcAft>
                          <a:spcPts val="1200"/>
                        </a:spcAft>
                        <a:buFont typeface="+mj-lt"/>
                        <a:buNone/>
                      </a:pPr>
                      <a:r>
                        <a:rPr lang="cs-CZ" sz="1600" dirty="0" smtClean="0">
                          <a:effectLst/>
                          <a:latin typeface="Arial"/>
                          <a:ea typeface="Times New Roman"/>
                        </a:rPr>
                        <a:t>9.</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1200"/>
                        </a:spcAft>
                      </a:pPr>
                      <a:r>
                        <a:rPr lang="cs-CZ" sz="1600" b="1" dirty="0">
                          <a:effectLst/>
                          <a:latin typeface="Arial"/>
                          <a:ea typeface="Times New Roman"/>
                        </a:rPr>
                        <a:t>Žadatel k datu podání Žádosti o dotaci podniká minimálně tři roky v zemědělské výrobě v souladu se zákonem č. 252/1997 Sb., o zemědělství, ve znění pozdějších předpisů.</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dirty="0">
                          <a:effectLst/>
                          <a:latin typeface="Arial"/>
                          <a:ea typeface="Times New Roman"/>
                        </a:rPr>
                        <a:t>3</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6.4.1 (platí pro oba záměry)</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898338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2653929869"/>
              </p:ext>
            </p:extLst>
          </p:nvPr>
        </p:nvGraphicFramePr>
        <p:xfrm>
          <a:off x="467545" y="1412776"/>
          <a:ext cx="8020820" cy="4262961"/>
        </p:xfrm>
        <a:graphic>
          <a:graphicData uri="http://schemas.openxmlformats.org/drawingml/2006/table">
            <a:tbl>
              <a:tblPr/>
              <a:tblGrid>
                <a:gridCol w="1142183"/>
                <a:gridCol w="5338538"/>
                <a:gridCol w="1540099"/>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590959">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10.</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spcAft>
                          <a:spcPts val="0"/>
                        </a:spcAft>
                      </a:pPr>
                      <a:r>
                        <a:rPr lang="cs-CZ" sz="1600" b="1" dirty="0">
                          <a:solidFill>
                            <a:srgbClr val="000000"/>
                          </a:solidFill>
                          <a:effectLst/>
                          <a:latin typeface="Arial" panose="020B0604020202020204" pitchFamily="34" charset="0"/>
                          <a:ea typeface="Times New Roman"/>
                          <a:cs typeface="Arial" panose="020B0604020202020204" pitchFamily="34" charset="0"/>
                        </a:rPr>
                        <a:t>Žadatel vykazuje více jak 50 % příjmů ze zemědělské prvovýroby v poměru k celkovým příjmům za poslední účetně uzavřené období nebo chová více jak 0,5 VDJ na 1 ha obhospodařované zemědělské půdy nebo hospodaří v lese s výměrou více jak 5 ha.</a:t>
                      </a:r>
                      <a:endParaRPr lang="cs-CZ" sz="16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5</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dirty="0" smtClean="0">
                          <a:effectLst/>
                          <a:latin typeface="Arial" panose="020B0604020202020204" pitchFamily="34" charset="0"/>
                          <a:ea typeface="Times New Roman"/>
                          <a:cs typeface="Arial" panose="020B0604020202020204" pitchFamily="34" charset="0"/>
                        </a:rPr>
                        <a:t>11.</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0"/>
                        </a:spcAft>
                      </a:pPr>
                      <a:r>
                        <a:rPr lang="cs-CZ" sz="1600" b="1" dirty="0">
                          <a:solidFill>
                            <a:srgbClr val="000000"/>
                          </a:solidFill>
                          <a:effectLst/>
                          <a:latin typeface="Arial" panose="020B0604020202020204" pitchFamily="34" charset="0"/>
                          <a:ea typeface="Calibri"/>
                          <a:cs typeface="Arial" panose="020B0604020202020204" pitchFamily="34" charset="0"/>
                        </a:rPr>
                        <a:t>Žadatel je registrován jako ekologický podnikatel dle zákona č. 242/2000 Sb., o ekologickém zemědělství, ve znění pozdějších předpisů, neprovozuje současně konvenční výrobu. </a:t>
                      </a:r>
                      <a:endParaRPr lang="cs-CZ" sz="16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3</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indent="-41275">
                        <a:spcAft>
                          <a:spcPts val="1200"/>
                        </a:spcAft>
                      </a:pPr>
                      <a:r>
                        <a:rPr lang="cs-CZ" sz="1600" dirty="0" smtClean="0">
                          <a:effectLst/>
                          <a:latin typeface="Arial" panose="020B0604020202020204" pitchFamily="34" charset="0"/>
                          <a:ea typeface="Times New Roman"/>
                          <a:cs typeface="Arial" panose="020B0604020202020204" pitchFamily="34" charset="0"/>
                        </a:rPr>
                        <a:t>12.</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b="1" dirty="0">
                          <a:effectLst/>
                          <a:latin typeface="Arial" panose="020B0604020202020204" pitchFamily="34" charset="0"/>
                          <a:ea typeface="Times New Roman"/>
                          <a:cs typeface="Arial" panose="020B0604020202020204" pitchFamily="34" charset="0"/>
                        </a:rPr>
                        <a:t>Adresa trvalého pobytu/sídla žadatele a místo realizace projektu se nacházejí ve stejném nebo sousedícím katastrálním území.</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5</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dirty="0" smtClean="0">
                          <a:effectLst/>
                          <a:latin typeface="Arial" panose="020B0604020202020204" pitchFamily="34" charset="0"/>
                          <a:ea typeface="Times New Roman"/>
                          <a:cs typeface="Arial" panose="020B0604020202020204" pitchFamily="34" charset="0"/>
                        </a:rPr>
                        <a:t>13.</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1200"/>
                        </a:spcAft>
                      </a:pPr>
                      <a:r>
                        <a:rPr lang="cs-CZ" sz="1600" b="1" dirty="0">
                          <a:effectLst/>
                          <a:latin typeface="Arial" panose="020B0604020202020204" pitchFamily="34" charset="0"/>
                          <a:ea typeface="Times New Roman"/>
                          <a:cs typeface="Arial" panose="020B0604020202020204" pitchFamily="34" charset="0"/>
                        </a:rPr>
                        <a:t>Žadatel bude realizací projektu poprvé diverzifikovat do nezemědělské činnosti.</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3</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6.4.1 (platí pro oba záměry)</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2687200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2973153281"/>
              </p:ext>
            </p:extLst>
          </p:nvPr>
        </p:nvGraphicFramePr>
        <p:xfrm>
          <a:off x="467545" y="1412776"/>
          <a:ext cx="8020820" cy="4347775"/>
        </p:xfrm>
        <a:graphic>
          <a:graphicData uri="http://schemas.openxmlformats.org/drawingml/2006/table">
            <a:tbl>
              <a:tblPr/>
              <a:tblGrid>
                <a:gridCol w="1142183"/>
                <a:gridCol w="5338538"/>
                <a:gridCol w="1540099"/>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590959">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14.</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b="1" dirty="0">
                          <a:effectLst/>
                          <a:latin typeface="Arial" panose="020B0604020202020204" pitchFamily="34" charset="0"/>
                          <a:ea typeface="Times New Roman"/>
                          <a:cs typeface="Arial" panose="020B0604020202020204" pitchFamily="34" charset="0"/>
                        </a:rPr>
                        <a:t>Projekt je realizován podnikem o velikosti:</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a:effectLst/>
                          <a:latin typeface="Arial" panose="020B0604020202020204" pitchFamily="34" charset="0"/>
                          <a:ea typeface="Times New Roman"/>
                          <a:cs typeface="Arial" panose="020B0604020202020204" pitchFamily="34" charset="0"/>
                        </a:rPr>
                        <a:t> </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14.1</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1200"/>
                        </a:spcAft>
                      </a:pPr>
                      <a:r>
                        <a:rPr lang="cs-CZ" sz="1600">
                          <a:effectLst/>
                          <a:latin typeface="Arial" panose="020B0604020202020204" pitchFamily="34" charset="0"/>
                          <a:ea typeface="Times New Roman"/>
                          <a:cs typeface="Arial" panose="020B0604020202020204" pitchFamily="34" charset="0"/>
                        </a:rPr>
                        <a:t>Střední podnik</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a:effectLst/>
                          <a:latin typeface="Arial" panose="020B0604020202020204" pitchFamily="34" charset="0"/>
                          <a:ea typeface="Times New Roman"/>
                          <a:cs typeface="Arial" panose="020B0604020202020204" pitchFamily="34" charset="0"/>
                        </a:rPr>
                        <a:t>1</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14.2</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dirty="0">
                          <a:effectLst/>
                          <a:latin typeface="Arial" panose="020B0604020202020204" pitchFamily="34" charset="0"/>
                          <a:ea typeface="Times New Roman"/>
                          <a:cs typeface="Arial" panose="020B0604020202020204" pitchFamily="34" charset="0"/>
                        </a:rPr>
                        <a:t>Malý podnik</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a:effectLst/>
                          <a:latin typeface="Arial" panose="020B0604020202020204" pitchFamily="34" charset="0"/>
                          <a:ea typeface="Times New Roman"/>
                          <a:cs typeface="Arial" panose="020B0604020202020204" pitchFamily="34" charset="0"/>
                        </a:rPr>
                        <a:t>2</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14.3</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1200"/>
                        </a:spcAft>
                      </a:pPr>
                      <a:r>
                        <a:rPr lang="cs-CZ" sz="1600">
                          <a:effectLst/>
                          <a:latin typeface="Arial" panose="020B0604020202020204" pitchFamily="34" charset="0"/>
                          <a:ea typeface="Times New Roman"/>
                          <a:cs typeface="Arial" panose="020B0604020202020204" pitchFamily="34" charset="0"/>
                        </a:rPr>
                        <a:t>Mikro podnik</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3</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15.</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1200"/>
                        </a:spcAft>
                      </a:pPr>
                      <a:r>
                        <a:rPr lang="cs-CZ" sz="1600" b="1" dirty="0">
                          <a:effectLst/>
                          <a:latin typeface="Arial" panose="020B0604020202020204" pitchFamily="34" charset="0"/>
                          <a:ea typeface="Times New Roman"/>
                          <a:cs typeface="Arial" panose="020B0604020202020204" pitchFamily="34" charset="0"/>
                        </a:rPr>
                        <a:t>Žadatel zaměstnává minimálně jednoho zdravotně či sociálně znevýhodněného zaměstnance.</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3</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16.</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0"/>
                        </a:spcAft>
                      </a:pPr>
                      <a:r>
                        <a:rPr lang="cs-CZ" sz="1600" b="1" dirty="0">
                          <a:solidFill>
                            <a:srgbClr val="000000"/>
                          </a:solidFill>
                          <a:effectLst/>
                          <a:latin typeface="Arial" panose="020B0604020202020204" pitchFamily="34" charset="0"/>
                          <a:ea typeface="Times New Roman"/>
                          <a:cs typeface="Arial" panose="020B0604020202020204" pitchFamily="34" charset="0"/>
                        </a:rPr>
                        <a:t>Žadatel v případě projektu nad 1 mil. Kč výdajů, ze kterých je stanovena dotace, v hodnocení Finančního zdraví splňuje úroveň kategorii: </a:t>
                      </a:r>
                      <a:endParaRPr lang="cs-CZ" sz="16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a:effectLst/>
                          <a:latin typeface="Arial" panose="020B0604020202020204" pitchFamily="34" charset="0"/>
                          <a:ea typeface="Times New Roman"/>
                          <a:cs typeface="Arial" panose="020B0604020202020204" pitchFamily="34" charset="0"/>
                        </a:rPr>
                        <a:t> </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r h="337683">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16.1</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0"/>
                        </a:spcAft>
                      </a:pPr>
                      <a:r>
                        <a:rPr lang="cs-CZ" sz="1600" dirty="0">
                          <a:solidFill>
                            <a:srgbClr val="000000"/>
                          </a:solidFill>
                          <a:effectLst/>
                          <a:latin typeface="Arial" panose="020B0604020202020204" pitchFamily="34" charset="0"/>
                          <a:ea typeface="Times New Roman"/>
                          <a:cs typeface="Arial" panose="020B0604020202020204" pitchFamily="34" charset="0"/>
                        </a:rPr>
                        <a:t>A</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a:effectLst/>
                          <a:latin typeface="Arial" panose="020B0604020202020204" pitchFamily="34" charset="0"/>
                          <a:ea typeface="Times New Roman"/>
                          <a:cs typeface="Arial" panose="020B0604020202020204" pitchFamily="34" charset="0"/>
                        </a:rPr>
                        <a:t>4</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16.2</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0"/>
                        </a:spcAft>
                      </a:pPr>
                      <a:r>
                        <a:rPr lang="cs-CZ" sz="1600" dirty="0">
                          <a:solidFill>
                            <a:srgbClr val="000000"/>
                          </a:solidFill>
                          <a:effectLst/>
                          <a:latin typeface="Arial" panose="020B0604020202020204" pitchFamily="34" charset="0"/>
                          <a:ea typeface="Times New Roman"/>
                          <a:cs typeface="Arial" panose="020B0604020202020204" pitchFamily="34" charset="0"/>
                        </a:rPr>
                        <a:t>B</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2</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6.4.1 (platí pro oba záměry)</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2978918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dirty="0" smtClean="0"/>
              <a:t>VEŘEJNÉ ZAKÁZKY</a:t>
            </a:r>
            <a:endParaRPr lang="cs-CZ" sz="2400" dirty="0"/>
          </a:p>
        </p:txBody>
      </p:sp>
      <p:sp>
        <p:nvSpPr>
          <p:cNvPr id="3" name="Zástupný symbol pro obsah 2"/>
          <p:cNvSpPr>
            <a:spLocks noGrp="1"/>
          </p:cNvSpPr>
          <p:nvPr>
            <p:ph idx="1"/>
          </p:nvPr>
        </p:nvSpPr>
        <p:spPr>
          <a:xfrm>
            <a:off x="395536" y="1052736"/>
            <a:ext cx="8208912" cy="5328592"/>
          </a:xfrm>
        </p:spPr>
        <p:txBody>
          <a:bodyPr>
            <a:normAutofit lnSpcReduction="10000"/>
          </a:bodyPr>
          <a:lstStyle/>
          <a:p>
            <a:r>
              <a:rPr lang="cs-CZ" sz="1800" dirty="0" smtClean="0"/>
              <a:t>žadatel musí v případě výběrového/zadávacího řízení vybrat dodavatele před podpisem Dohody o poskytnutí dotace</a:t>
            </a:r>
          </a:p>
          <a:p>
            <a:r>
              <a:rPr lang="cs-CZ" sz="1800" dirty="0" smtClean="0"/>
              <a:t>pokud je dotovaným nebo veřejným zadavatelem postupuje podle zákona o veřejných zakázkách, ostatní podle Pravidel a Příručky</a:t>
            </a:r>
          </a:p>
          <a:p>
            <a:r>
              <a:rPr lang="cs-CZ" sz="1800" dirty="0" smtClean="0"/>
              <a:t>samostatná zakázka – součet předpokládaných obdobných dodávek, služeb či stavebních prací, které spolu věcně, časově a místně souvisí</a:t>
            </a:r>
          </a:p>
          <a:p>
            <a:r>
              <a:rPr lang="cs-CZ" sz="1800" b="1" dirty="0" smtClean="0"/>
              <a:t>do 20 000 Kč </a:t>
            </a:r>
            <a:r>
              <a:rPr lang="cs-CZ" sz="1800" dirty="0" smtClean="0"/>
              <a:t>– je možné napřímo zadat (součet těchto zakázek je max. 100 tis. Kč na projekt)</a:t>
            </a:r>
          </a:p>
          <a:p>
            <a:r>
              <a:rPr lang="cs-CZ" sz="1800" b="1" dirty="0" smtClean="0"/>
              <a:t>do 400 000 Kč </a:t>
            </a:r>
            <a:r>
              <a:rPr lang="cs-CZ" sz="1800" dirty="0" smtClean="0"/>
              <a:t>(dotovaný či veřejný zadavatel)</a:t>
            </a:r>
            <a:r>
              <a:rPr lang="cs-CZ" sz="1800" b="1" dirty="0" smtClean="0"/>
              <a:t> nebo do 500 000 Kč </a:t>
            </a:r>
            <a:r>
              <a:rPr lang="cs-CZ" sz="1800" dirty="0" smtClean="0"/>
              <a:t>– cenový marketing nebo automatický průzkum trhu prostřednictvím Elektronického tržiště</a:t>
            </a:r>
          </a:p>
          <a:p>
            <a:r>
              <a:rPr lang="cs-CZ" sz="1800" b="1" dirty="0" smtClean="0"/>
              <a:t>do 2 000 000 Kč </a:t>
            </a:r>
            <a:r>
              <a:rPr lang="cs-CZ" sz="1800" dirty="0" smtClean="0"/>
              <a:t>(dodávky, služby) </a:t>
            </a:r>
            <a:r>
              <a:rPr lang="cs-CZ" sz="1800" b="1" dirty="0" smtClean="0"/>
              <a:t>nebo do 6 000 000 Kč </a:t>
            </a:r>
            <a:r>
              <a:rPr lang="cs-CZ" sz="1800" dirty="0" smtClean="0"/>
              <a:t>(stavební práce) –  uzavřená výzva</a:t>
            </a:r>
          </a:p>
          <a:p>
            <a:r>
              <a:rPr lang="cs-CZ" sz="1800" b="1" dirty="0" smtClean="0"/>
              <a:t>nad 2 </a:t>
            </a:r>
            <a:r>
              <a:rPr lang="cs-CZ" sz="1800" b="1" dirty="0"/>
              <a:t>000 000 Kč </a:t>
            </a:r>
            <a:r>
              <a:rPr lang="cs-CZ" sz="1800" dirty="0"/>
              <a:t>(dodávky, služby) </a:t>
            </a:r>
            <a:r>
              <a:rPr lang="cs-CZ" sz="1800" b="1" dirty="0"/>
              <a:t>nebo </a:t>
            </a:r>
            <a:r>
              <a:rPr lang="cs-CZ" sz="1800" b="1" dirty="0" smtClean="0"/>
              <a:t>nad 6 </a:t>
            </a:r>
            <a:r>
              <a:rPr lang="cs-CZ" sz="1800" b="1" dirty="0"/>
              <a:t>000 000 Kč </a:t>
            </a:r>
            <a:r>
              <a:rPr lang="cs-CZ" sz="1800" dirty="0"/>
              <a:t>(stavební práce</a:t>
            </a:r>
            <a:r>
              <a:rPr lang="cs-CZ" sz="1800" dirty="0" smtClean="0"/>
              <a:t>) – otevřená výzva (zveřejnění na profilu zadavatele, ve věstníku veřejných zakázek nebo na stránkách PRV) nebo Elektronické tržiště</a:t>
            </a:r>
          </a:p>
          <a:p>
            <a:endParaRPr lang="cs-CZ" sz="1800" dirty="0" smtClean="0"/>
          </a:p>
          <a:p>
            <a:r>
              <a:rPr lang="cs-CZ" sz="1800" dirty="0" smtClean="0"/>
              <a:t>S NOVĚ CHYSTANÝM ZÁKONEM O ZADÁVÁNÍ VEŘEJNÝCH ZAKÁZEK BUDE MUSET BÝT AKTUALIZOVÁNA I PŘÍRUČKA </a:t>
            </a:r>
            <a:endParaRPr lang="cs-CZ" sz="1800" dirty="0"/>
          </a:p>
        </p:txBody>
      </p:sp>
    </p:spTree>
    <p:extLst>
      <p:ext uri="{BB962C8B-B14F-4D97-AF65-F5344CB8AC3E}">
        <p14:creationId xmlns:p14="http://schemas.microsoft.com/office/powerpoint/2010/main" val="2895203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buNone/>
            </a:pPr>
            <a:endParaRPr lang="cs-CZ" sz="2000" dirty="0" smtClean="0"/>
          </a:p>
          <a:p>
            <a:pPr marL="0" indent="0" algn="ctr">
              <a:buNone/>
            </a:pPr>
            <a:r>
              <a:rPr lang="cs-CZ" sz="2000" dirty="0" smtClean="0"/>
              <a:t>Ing. Lucie </a:t>
            </a:r>
            <a:r>
              <a:rPr lang="cs-CZ" sz="2000" dirty="0"/>
              <a:t>K</a:t>
            </a:r>
            <a:r>
              <a:rPr lang="cs-CZ" sz="2000" dirty="0" smtClean="0"/>
              <a:t>rumpholcová</a:t>
            </a:r>
          </a:p>
          <a:p>
            <a:pPr marL="0" indent="0" algn="ctr">
              <a:buNone/>
            </a:pPr>
            <a:r>
              <a:rPr lang="cs-CZ" sz="2000" dirty="0" smtClean="0"/>
              <a:t>e-mail: </a:t>
            </a:r>
            <a:r>
              <a:rPr lang="cs-CZ" sz="2000" dirty="0" smtClean="0">
                <a:hlinkClick r:id="rId2"/>
              </a:rPr>
              <a:t>lucie.krumpholcova@mze.cz</a:t>
            </a:r>
            <a:r>
              <a:rPr lang="cs-CZ" sz="2000" dirty="0" smtClean="0"/>
              <a:t> </a:t>
            </a:r>
          </a:p>
          <a:p>
            <a:pPr marL="0" indent="0" algn="ctr">
              <a:buNone/>
            </a:pPr>
            <a:r>
              <a:rPr lang="cs-CZ" sz="2000" dirty="0" smtClean="0"/>
              <a:t>tel.: 221 812 064</a:t>
            </a:r>
          </a:p>
          <a:p>
            <a:pPr marL="0" indent="0" algn="ctr">
              <a:buNone/>
            </a:pPr>
            <a:endParaRPr lang="cs-CZ" sz="2000" dirty="0"/>
          </a:p>
        </p:txBody>
      </p:sp>
    </p:spTree>
    <p:extLst>
      <p:ext uri="{BB962C8B-B14F-4D97-AF65-F5344CB8AC3E}">
        <p14:creationId xmlns:p14="http://schemas.microsoft.com/office/powerpoint/2010/main" val="8178857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35596" y="980728"/>
            <a:ext cx="7268344" cy="3600400"/>
          </a:xfrm>
        </p:spPr>
        <p:txBody>
          <a:bodyPr>
            <a:normAutofit/>
          </a:bodyPr>
          <a:lstStyle/>
          <a:p>
            <a:r>
              <a:rPr lang="cs-CZ" sz="3200" dirty="0">
                <a:solidFill>
                  <a:schemeClr val="tx1"/>
                </a:solidFill>
              </a:rPr>
              <a:t/>
            </a:r>
            <a:br>
              <a:rPr lang="cs-CZ" sz="3200" dirty="0">
                <a:solidFill>
                  <a:schemeClr val="tx1"/>
                </a:solidFill>
              </a:rPr>
            </a:br>
            <a:r>
              <a:rPr lang="cs-CZ" sz="3200" dirty="0"/>
              <a:t/>
            </a:r>
            <a:br>
              <a:rPr lang="cs-CZ" sz="3200" dirty="0"/>
            </a:br>
            <a:r>
              <a:rPr lang="cs-CZ" sz="3100" dirty="0" smtClean="0"/>
              <a:t>Operace 6.4.2 Podpora agroturistiky</a:t>
            </a:r>
            <a:br>
              <a:rPr lang="cs-CZ" sz="3100" dirty="0" smtClean="0"/>
            </a:br>
            <a:r>
              <a:rPr lang="cs-CZ" sz="1800" dirty="0">
                <a:solidFill>
                  <a:schemeClr val="tx1"/>
                </a:solidFill>
              </a:rPr>
              <a:t/>
            </a:r>
            <a:br>
              <a:rPr lang="cs-CZ" sz="1800" dirty="0">
                <a:solidFill>
                  <a:schemeClr val="tx1"/>
                </a:solidFill>
              </a:rPr>
            </a:br>
            <a:r>
              <a:rPr lang="cs-CZ" sz="2700" dirty="0" smtClean="0">
                <a:solidFill>
                  <a:schemeClr val="tx1"/>
                </a:solidFill>
              </a:rPr>
              <a:t>Rozpočet: 353 </a:t>
            </a:r>
            <a:r>
              <a:rPr lang="cs-CZ" sz="2700" dirty="0">
                <a:solidFill>
                  <a:schemeClr val="tx1"/>
                </a:solidFill>
              </a:rPr>
              <a:t>mil. Kč</a:t>
            </a:r>
            <a:br>
              <a:rPr lang="cs-CZ" sz="2700" dirty="0">
                <a:solidFill>
                  <a:schemeClr val="tx1"/>
                </a:solidFill>
              </a:rPr>
            </a:br>
            <a:endParaRPr lang="cs-CZ" sz="2700" dirty="0"/>
          </a:p>
        </p:txBody>
      </p:sp>
      <p:sp>
        <p:nvSpPr>
          <p:cNvPr id="4" name="Nadpis 1"/>
          <p:cNvSpPr txBox="1">
            <a:spLocks/>
          </p:cNvSpPr>
          <p:nvPr/>
        </p:nvSpPr>
        <p:spPr>
          <a:xfrm>
            <a:off x="683568" y="105273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cs-CZ" sz="4000" b="1" kern="1200">
                <a:solidFill>
                  <a:srgbClr val="B2BC00"/>
                </a:solidFill>
                <a:latin typeface="Arial" pitchFamily="34" charset="0"/>
                <a:ea typeface="+mj-ea"/>
                <a:cs typeface="Arial" pitchFamily="34" charset="0"/>
              </a:defRPr>
            </a:lvl1pPr>
          </a:lstStyle>
          <a:p>
            <a:endParaRPr lang="cs-CZ" dirty="0"/>
          </a:p>
        </p:txBody>
      </p:sp>
    </p:spTree>
    <p:extLst>
      <p:ext uri="{BB962C8B-B14F-4D97-AF65-F5344CB8AC3E}">
        <p14:creationId xmlns:p14="http://schemas.microsoft.com/office/powerpoint/2010/main" val="25756549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191973"/>
            <a:ext cx="7416824" cy="850106"/>
          </a:xfrm>
        </p:spPr>
        <p:txBody>
          <a:bodyPr>
            <a:normAutofit/>
          </a:bodyPr>
          <a:lstStyle/>
          <a:p>
            <a:pPr algn="ctr"/>
            <a:r>
              <a:rPr lang="cs-CZ" sz="2400" dirty="0" smtClean="0"/>
              <a:t>Operace 6.4.2</a:t>
            </a:r>
            <a:r>
              <a:rPr lang="cs-CZ" sz="2000" dirty="0" smtClean="0"/>
              <a:t/>
            </a:r>
            <a:br>
              <a:rPr lang="cs-CZ" sz="2000" dirty="0" smtClean="0"/>
            </a:br>
            <a:endParaRPr lang="cs-CZ" sz="2000" dirty="0"/>
          </a:p>
        </p:txBody>
      </p:sp>
      <p:sp>
        <p:nvSpPr>
          <p:cNvPr id="3" name="Zástupný symbol pro obsah 2"/>
          <p:cNvSpPr>
            <a:spLocks noGrp="1"/>
          </p:cNvSpPr>
          <p:nvPr>
            <p:ph idx="1"/>
          </p:nvPr>
        </p:nvSpPr>
        <p:spPr>
          <a:xfrm>
            <a:off x="457200" y="1556792"/>
            <a:ext cx="8229600" cy="4824536"/>
          </a:xfrm>
        </p:spPr>
        <p:txBody>
          <a:bodyPr>
            <a:normAutofit/>
          </a:bodyPr>
          <a:lstStyle/>
          <a:p>
            <a:pPr marL="0" indent="0" algn="just">
              <a:buNone/>
            </a:pPr>
            <a:endParaRPr lang="cs-CZ" sz="1600" dirty="0" smtClean="0"/>
          </a:p>
          <a:p>
            <a:pPr marL="0" lvl="0" indent="0" algn="just">
              <a:buNone/>
            </a:pPr>
            <a:endParaRPr lang="cs-CZ" sz="1600" dirty="0" smtClean="0"/>
          </a:p>
          <a:p>
            <a:r>
              <a:rPr lang="cs-CZ" dirty="0"/>
              <a:t>Záměr a) </a:t>
            </a:r>
            <a:r>
              <a:rPr lang="cs-CZ" dirty="0" smtClean="0"/>
              <a:t>Podpora agroturistiky </a:t>
            </a:r>
            <a:r>
              <a:rPr lang="cs-CZ" dirty="0"/>
              <a:t>– území České republiky kromě krajů Ústeckého a </a:t>
            </a:r>
            <a:r>
              <a:rPr lang="cs-CZ" dirty="0" smtClean="0"/>
              <a:t>Moravskoslezského</a:t>
            </a:r>
          </a:p>
          <a:p>
            <a:pPr marL="0" indent="0">
              <a:buNone/>
            </a:pPr>
            <a:endParaRPr lang="cs-CZ" dirty="0"/>
          </a:p>
          <a:p>
            <a:r>
              <a:rPr lang="cs-CZ" dirty="0"/>
              <a:t>Záměr b) </a:t>
            </a:r>
            <a:r>
              <a:rPr lang="cs-CZ" dirty="0" smtClean="0"/>
              <a:t>Podpora agroturistiky </a:t>
            </a:r>
            <a:r>
              <a:rPr lang="cs-CZ" dirty="0"/>
              <a:t>– území krajů Ústeckého a Moravskoslezského</a:t>
            </a:r>
          </a:p>
          <a:p>
            <a:pPr marL="0" indent="0">
              <a:buNone/>
            </a:pPr>
            <a:endParaRPr lang="cs-CZ" sz="1600" dirty="0" smtClean="0"/>
          </a:p>
        </p:txBody>
      </p:sp>
      <p:sp>
        <p:nvSpPr>
          <p:cNvPr id="4" name="Obdélník 3"/>
          <p:cNvSpPr/>
          <p:nvPr/>
        </p:nvSpPr>
        <p:spPr>
          <a:xfrm>
            <a:off x="251520" y="1052736"/>
            <a:ext cx="8640960" cy="1169551"/>
          </a:xfrm>
          <a:prstGeom prst="rect">
            <a:avLst/>
          </a:prstGeom>
        </p:spPr>
        <p:txBody>
          <a:bodyPr wrap="square">
            <a:spAutoFit/>
          </a:bodyPr>
          <a:lstStyle/>
          <a:p>
            <a:endParaRPr lang="cs-CZ" sz="1600" dirty="0"/>
          </a:p>
          <a:p>
            <a:pPr marL="1074738" lvl="0" indent="-1074738"/>
            <a:endParaRPr lang="cs-CZ" dirty="0"/>
          </a:p>
          <a:p>
            <a:pPr marL="285750" indent="-285750">
              <a:buFont typeface="Arial" panose="020B0604020202020204" pitchFamily="34" charset="0"/>
              <a:buChar char="•"/>
            </a:pPr>
            <a:endParaRPr lang="cs-CZ" dirty="0"/>
          </a:p>
          <a:p>
            <a:pPr lvl="0" algn="ctr"/>
            <a:endParaRPr lang="cs-CZ" dirty="0"/>
          </a:p>
        </p:txBody>
      </p:sp>
    </p:spTree>
    <p:extLst>
      <p:ext uri="{BB962C8B-B14F-4D97-AF65-F5344CB8AC3E}">
        <p14:creationId xmlns:p14="http://schemas.microsoft.com/office/powerpoint/2010/main" val="21218286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191972"/>
            <a:ext cx="7416824" cy="1076787"/>
          </a:xfrm>
        </p:spPr>
        <p:txBody>
          <a:bodyPr>
            <a:normAutofit fontScale="90000"/>
          </a:bodyPr>
          <a:lstStyle/>
          <a:p>
            <a:pPr algn="ctr"/>
            <a:r>
              <a:rPr lang="cs-CZ" sz="2700" dirty="0" smtClean="0"/>
              <a:t>Operace 6.4.2</a:t>
            </a:r>
            <a:br>
              <a:rPr lang="cs-CZ" sz="2700" dirty="0" smtClean="0"/>
            </a:br>
            <a:r>
              <a:rPr lang="cs-CZ" sz="2400" dirty="0" smtClean="0"/>
              <a:t/>
            </a:r>
            <a:br>
              <a:rPr lang="cs-CZ" sz="2400" dirty="0" smtClean="0"/>
            </a:br>
            <a:r>
              <a:rPr lang="cs-CZ" sz="2200" dirty="0" smtClean="0"/>
              <a:t>Definice žadatele/příjemce dotace</a:t>
            </a:r>
            <a:endParaRPr lang="cs-CZ" sz="2200" dirty="0"/>
          </a:p>
        </p:txBody>
      </p:sp>
      <p:sp>
        <p:nvSpPr>
          <p:cNvPr id="3" name="Zástupný symbol pro obsah 2"/>
          <p:cNvSpPr>
            <a:spLocks noGrp="1"/>
          </p:cNvSpPr>
          <p:nvPr>
            <p:ph idx="1"/>
          </p:nvPr>
        </p:nvSpPr>
        <p:spPr>
          <a:xfrm>
            <a:off x="457200" y="1556792"/>
            <a:ext cx="8229600" cy="4824536"/>
          </a:xfrm>
        </p:spPr>
        <p:txBody>
          <a:bodyPr>
            <a:normAutofit/>
          </a:bodyPr>
          <a:lstStyle/>
          <a:p>
            <a:pPr marL="0" indent="0" algn="just">
              <a:buNone/>
            </a:pPr>
            <a:endParaRPr lang="cs-CZ" sz="1600" dirty="0" smtClean="0"/>
          </a:p>
          <a:p>
            <a:pPr marL="0" lvl="0" indent="0" algn="just">
              <a:buNone/>
            </a:pPr>
            <a:endParaRPr lang="cs-CZ" sz="1600" dirty="0" smtClean="0"/>
          </a:p>
          <a:p>
            <a:pPr marL="0" indent="0">
              <a:buNone/>
            </a:pPr>
            <a:endParaRPr lang="cs-CZ" sz="1600" dirty="0" smtClean="0"/>
          </a:p>
        </p:txBody>
      </p:sp>
      <p:sp>
        <p:nvSpPr>
          <p:cNvPr id="4" name="Obdélník 3"/>
          <p:cNvSpPr/>
          <p:nvPr/>
        </p:nvSpPr>
        <p:spPr>
          <a:xfrm>
            <a:off x="251520" y="1052736"/>
            <a:ext cx="8640960" cy="6401753"/>
          </a:xfrm>
          <a:prstGeom prst="rect">
            <a:avLst/>
          </a:prstGeom>
        </p:spPr>
        <p:txBody>
          <a:bodyPr wrap="square">
            <a:spAutoFit/>
          </a:bodyPr>
          <a:lstStyle/>
          <a:p>
            <a:pPr marL="285750" indent="-285750">
              <a:buFont typeface="Arial" panose="020B0604020202020204" pitchFamily="34" charset="0"/>
              <a:buChar char="•"/>
            </a:pPr>
            <a:endParaRPr lang="cs-CZ" sz="2000"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s-CZ" sz="2000" b="1" dirty="0" smtClean="0">
                <a:latin typeface="Arial" panose="020B0604020202020204" pitchFamily="34" charset="0"/>
                <a:cs typeface="Arial" panose="020B0604020202020204" pitchFamily="34" charset="0"/>
              </a:rPr>
              <a:t>Zemědělský podnikatel</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(FO, PO k</a:t>
            </a:r>
            <a:r>
              <a:rPr lang="cs-CZ" sz="2000" dirty="0">
                <a:latin typeface="Arial" panose="020B0604020202020204" pitchFamily="34" charset="0"/>
                <a:cs typeface="Arial" panose="020B0604020202020204" pitchFamily="34" charset="0"/>
              </a:rPr>
              <a:t> datu podání Žádosti o dotaci </a:t>
            </a:r>
            <a:r>
              <a:rPr lang="cs-CZ" sz="2000" dirty="0" smtClean="0">
                <a:latin typeface="Arial" panose="020B0604020202020204" pitchFamily="34" charset="0"/>
                <a:cs typeface="Arial" panose="020B0604020202020204" pitchFamily="34" charset="0"/>
              </a:rPr>
              <a:t>evidována </a:t>
            </a:r>
            <a:r>
              <a:rPr lang="cs-CZ" sz="2000" dirty="0">
                <a:latin typeface="Arial" panose="020B0604020202020204" pitchFamily="34" charset="0"/>
                <a:cs typeface="Arial" panose="020B0604020202020204" pitchFamily="34" charset="0"/>
              </a:rPr>
              <a:t>v Evidenci zemědělského </a:t>
            </a:r>
            <a:r>
              <a:rPr lang="cs-CZ" sz="2000" dirty="0" smtClean="0">
                <a:latin typeface="Arial" panose="020B0604020202020204" pitchFamily="34" charset="0"/>
                <a:cs typeface="Arial" panose="020B0604020202020204" pitchFamily="34" charset="0"/>
              </a:rPr>
              <a:t>podnikatele).</a:t>
            </a:r>
            <a:endParaRPr lang="cs-CZ" sz="2000" dirty="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lvl="0" algn="ctr"/>
            <a:r>
              <a:rPr lang="cs-CZ" sz="2000" b="1" dirty="0" smtClean="0">
                <a:solidFill>
                  <a:srgbClr val="B2BC00"/>
                </a:solidFill>
                <a:latin typeface="Arial" pitchFamily="34" charset="0"/>
                <a:ea typeface="+mj-ea"/>
                <a:cs typeface="Arial" pitchFamily="34" charset="0"/>
              </a:rPr>
              <a:t>Druh </a:t>
            </a:r>
            <a:r>
              <a:rPr lang="cs-CZ" sz="2000" b="1" dirty="0">
                <a:solidFill>
                  <a:srgbClr val="B2BC00"/>
                </a:solidFill>
                <a:latin typeface="Arial" pitchFamily="34" charset="0"/>
                <a:ea typeface="+mj-ea"/>
                <a:cs typeface="Arial" pitchFamily="34" charset="0"/>
              </a:rPr>
              <a:t>a výše </a:t>
            </a:r>
            <a:r>
              <a:rPr lang="cs-CZ" sz="2000" b="1" dirty="0" smtClean="0">
                <a:solidFill>
                  <a:srgbClr val="B2BC00"/>
                </a:solidFill>
                <a:latin typeface="Arial" pitchFamily="34" charset="0"/>
                <a:ea typeface="+mj-ea"/>
                <a:cs typeface="Arial" pitchFamily="34" charset="0"/>
              </a:rPr>
              <a:t>dotace</a:t>
            </a:r>
          </a:p>
          <a:p>
            <a:pPr algn="just"/>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25 </a:t>
            </a:r>
            <a:r>
              <a:rPr lang="cs-CZ" sz="2000" b="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způsobilých výdajů, ze kterých je stanovena dotace pro velké podniky,</a:t>
            </a:r>
          </a:p>
          <a:p>
            <a:pPr algn="just"/>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35 </a:t>
            </a:r>
            <a:r>
              <a:rPr lang="cs-CZ" sz="2000" b="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způsobilých výdajů, ze kterých je stanovena dotace pro střední podniky, </a:t>
            </a:r>
          </a:p>
          <a:p>
            <a:pPr algn="just"/>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45 </a:t>
            </a:r>
            <a:r>
              <a:rPr lang="cs-CZ" sz="2000" b="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způsobilých výdajů, ze kterých je stanovena dotace pro malé podniky.</a:t>
            </a:r>
          </a:p>
          <a:p>
            <a:pPr algn="just"/>
            <a:r>
              <a:rPr lang="cs-CZ" sz="2000"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cs-CZ" sz="2000" dirty="0">
                <a:latin typeface="Arial" panose="020B0604020202020204" pitchFamily="34" charset="0"/>
                <a:cs typeface="Arial" panose="020B0604020202020204" pitchFamily="34" charset="0"/>
              </a:rPr>
              <a:t>Částka výdajů, ze kterých je stanovena dotace, na jeden projekt činí minimálně  </a:t>
            </a:r>
            <a:r>
              <a:rPr lang="cs-CZ" sz="2000" b="1" dirty="0">
                <a:latin typeface="Arial" panose="020B0604020202020204" pitchFamily="34" charset="0"/>
                <a:cs typeface="Arial" panose="020B0604020202020204" pitchFamily="34" charset="0"/>
              </a:rPr>
              <a:t>200 000 Kč</a:t>
            </a:r>
            <a:r>
              <a:rPr lang="cs-CZ" sz="2000" dirty="0">
                <a:latin typeface="Arial" panose="020B0604020202020204" pitchFamily="34" charset="0"/>
                <a:cs typeface="Arial" panose="020B0604020202020204" pitchFamily="34" charset="0"/>
              </a:rPr>
              <a:t> a maximálně </a:t>
            </a:r>
            <a:r>
              <a:rPr lang="cs-CZ" sz="2000" b="1" dirty="0">
                <a:latin typeface="Arial" panose="020B0604020202020204" pitchFamily="34" charset="0"/>
                <a:cs typeface="Arial" panose="020B0604020202020204" pitchFamily="34" charset="0"/>
              </a:rPr>
              <a:t>10 000 000 Kč</a:t>
            </a:r>
            <a:r>
              <a:rPr lang="cs-CZ" sz="20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cs-CZ"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s-CZ" sz="2000" dirty="0">
                <a:latin typeface="Arial" panose="020B0604020202020204" pitchFamily="34" charset="0"/>
                <a:cs typeface="Arial" panose="020B0604020202020204" pitchFamily="34" charset="0"/>
              </a:rPr>
              <a:t>Podpora se poskytuje v souladu s čl. 14 Obecného nařízení o blokových výjimkách – Regionální investiční podpora.</a:t>
            </a:r>
          </a:p>
          <a:p>
            <a:endParaRPr lang="cs-CZ" sz="1600" dirty="0"/>
          </a:p>
          <a:p>
            <a:pPr marL="1074738" lvl="0" indent="-1074738"/>
            <a:endParaRPr lang="cs-CZ" dirty="0"/>
          </a:p>
          <a:p>
            <a:pPr marL="285750" indent="-285750">
              <a:buFont typeface="Arial" panose="020B0604020202020204" pitchFamily="34" charset="0"/>
              <a:buChar char="•"/>
            </a:pPr>
            <a:endParaRPr lang="cs-CZ" dirty="0"/>
          </a:p>
          <a:p>
            <a:pPr lvl="0" algn="ctr"/>
            <a:endParaRPr lang="cs-CZ" dirty="0"/>
          </a:p>
        </p:txBody>
      </p:sp>
    </p:spTree>
    <p:extLst>
      <p:ext uri="{BB962C8B-B14F-4D97-AF65-F5344CB8AC3E}">
        <p14:creationId xmlns:p14="http://schemas.microsoft.com/office/powerpoint/2010/main" val="42501799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normAutofit/>
          </a:bodyPr>
          <a:lstStyle/>
          <a:p>
            <a:pPr algn="ctr"/>
            <a:r>
              <a:rPr lang="cs-CZ" sz="2400" dirty="0"/>
              <a:t>Operace </a:t>
            </a:r>
            <a:r>
              <a:rPr lang="cs-CZ" sz="2400" dirty="0" smtClean="0"/>
              <a:t>6.4.2</a:t>
            </a:r>
            <a:r>
              <a:rPr lang="cs-CZ" sz="2400" dirty="0"/>
              <a:t/>
            </a:r>
            <a:br>
              <a:rPr lang="cs-CZ" sz="2400" dirty="0"/>
            </a:br>
            <a:r>
              <a:rPr lang="cs-CZ" sz="2200" dirty="0" smtClean="0"/>
              <a:t>Způsobilé výdaje</a:t>
            </a:r>
            <a:endParaRPr lang="cs-CZ" sz="2200" dirty="0"/>
          </a:p>
        </p:txBody>
      </p:sp>
      <p:sp>
        <p:nvSpPr>
          <p:cNvPr id="6" name="Zástupný symbol pro obsah 5"/>
          <p:cNvSpPr>
            <a:spLocks noGrp="1"/>
          </p:cNvSpPr>
          <p:nvPr>
            <p:ph idx="1"/>
          </p:nvPr>
        </p:nvSpPr>
        <p:spPr>
          <a:xfrm>
            <a:off x="457200" y="1412777"/>
            <a:ext cx="8229600" cy="5112568"/>
          </a:xfrm>
        </p:spPr>
        <p:txBody>
          <a:bodyPr>
            <a:normAutofit fontScale="92500"/>
          </a:bodyPr>
          <a:lstStyle/>
          <a:p>
            <a:pPr lvl="0" algn="just"/>
            <a:r>
              <a:rPr lang="cs-CZ" dirty="0"/>
              <a:t>podporu lze poskytnout pouze na </a:t>
            </a:r>
            <a:r>
              <a:rPr lang="cs-CZ" b="1" dirty="0"/>
              <a:t>počáteční </a:t>
            </a:r>
            <a:r>
              <a:rPr lang="cs-CZ" b="1" dirty="0" smtClean="0"/>
              <a:t>investici</a:t>
            </a:r>
          </a:p>
          <a:p>
            <a:pPr lvl="0" algn="just"/>
            <a:endParaRPr lang="cs-CZ" b="1" dirty="0" smtClean="0"/>
          </a:p>
          <a:p>
            <a:pPr lvl="0" algn="just"/>
            <a:r>
              <a:rPr lang="cs-CZ" b="1" dirty="0" smtClean="0"/>
              <a:t>stavební </a:t>
            </a:r>
            <a:r>
              <a:rPr lang="cs-CZ" b="1" dirty="0"/>
              <a:t>obnova </a:t>
            </a:r>
            <a:r>
              <a:rPr lang="cs-CZ" b="1" dirty="0" smtClean="0"/>
              <a:t>či </a:t>
            </a:r>
            <a:r>
              <a:rPr lang="cs-CZ" b="1" dirty="0"/>
              <a:t>nová výstavba </a:t>
            </a:r>
            <a:r>
              <a:rPr lang="cs-CZ" dirty="0" smtClean="0"/>
              <a:t>malokapacitního ubytovacího zařízení včetně stravovacího zařízení a dalších budov a ploch v rámci turistické infrastruktury, sportoviště a příslušné zázemí.</a:t>
            </a:r>
          </a:p>
          <a:p>
            <a:pPr lvl="0" algn="just"/>
            <a:r>
              <a:rPr lang="cs-CZ" b="1" dirty="0" smtClean="0"/>
              <a:t>doplňující </a:t>
            </a:r>
            <a:r>
              <a:rPr lang="cs-CZ" b="1" dirty="0"/>
              <a:t>výdaje </a:t>
            </a:r>
            <a:r>
              <a:rPr lang="cs-CZ" dirty="0"/>
              <a:t>jako součást projektu – úprava </a:t>
            </a:r>
            <a:r>
              <a:rPr lang="cs-CZ" dirty="0" smtClean="0"/>
              <a:t>povrchů, </a:t>
            </a:r>
            <a:r>
              <a:rPr lang="cs-CZ" dirty="0"/>
              <a:t>náklady na výstavbu odstavných a parkovacích stání, </a:t>
            </a:r>
            <a:r>
              <a:rPr lang="cs-CZ" dirty="0" smtClean="0"/>
              <a:t>nákup a výsadba doprovodné zeleně, oplocení</a:t>
            </a:r>
          </a:p>
          <a:p>
            <a:pPr lvl="0" algn="just"/>
            <a:r>
              <a:rPr lang="cs-CZ" dirty="0"/>
              <a:t>náklady na </a:t>
            </a:r>
            <a:r>
              <a:rPr lang="cs-CZ" b="1" dirty="0"/>
              <a:t>výstavbu požárních nádrží </a:t>
            </a:r>
            <a:r>
              <a:rPr lang="cs-CZ" dirty="0"/>
              <a:t>do objemu 10 m</a:t>
            </a:r>
            <a:r>
              <a:rPr lang="cs-CZ" baseline="30000" dirty="0"/>
              <a:t>3</a:t>
            </a:r>
            <a:endParaRPr lang="cs-CZ" dirty="0"/>
          </a:p>
          <a:p>
            <a:pPr lvl="0" algn="just"/>
            <a:r>
              <a:rPr lang="cs-CZ" b="1" dirty="0" smtClean="0"/>
              <a:t>nákup zařízení a vybavení </a:t>
            </a:r>
            <a:r>
              <a:rPr lang="cs-CZ" dirty="0"/>
              <a:t>malokapacitního ubytovacího zařízení včetně stravovacího zařízení a dalších budov a ploch v rámci turistické infrastruktury, sportoviště a příslušné zázemí. </a:t>
            </a:r>
            <a:endParaRPr lang="cs-CZ" dirty="0" smtClean="0"/>
          </a:p>
          <a:p>
            <a:pPr lvl="0" algn="just"/>
            <a:r>
              <a:rPr lang="cs-CZ" b="1" dirty="0" smtClean="0"/>
              <a:t>nákup </a:t>
            </a:r>
            <a:r>
              <a:rPr lang="cs-CZ" b="1" dirty="0"/>
              <a:t>nezbytné výpočetní techniky</a:t>
            </a:r>
            <a:r>
              <a:rPr lang="cs-CZ" dirty="0"/>
              <a:t> v souvislosti s projektem </a:t>
            </a:r>
            <a:endParaRPr lang="cs-CZ" dirty="0" smtClean="0"/>
          </a:p>
          <a:p>
            <a:pPr lvl="0" algn="just"/>
            <a:r>
              <a:rPr lang="cs-CZ" b="1" dirty="0" smtClean="0"/>
              <a:t>nákup </a:t>
            </a:r>
            <a:r>
              <a:rPr lang="cs-CZ" b="1" dirty="0"/>
              <a:t>nemovitosti </a:t>
            </a:r>
            <a:r>
              <a:rPr lang="cs-CZ" dirty="0" smtClean="0"/>
              <a:t>(do </a:t>
            </a:r>
            <a:r>
              <a:rPr lang="cs-CZ" dirty="0"/>
              <a:t>částky </a:t>
            </a:r>
            <a:r>
              <a:rPr lang="cs-CZ" dirty="0" smtClean="0"/>
              <a:t>10</a:t>
            </a:r>
            <a:r>
              <a:rPr lang="cs-CZ" dirty="0"/>
              <a:t> % </a:t>
            </a:r>
            <a:r>
              <a:rPr lang="cs-CZ" dirty="0" smtClean="0"/>
              <a:t>způsobilých výdajů)</a:t>
            </a:r>
            <a:endParaRPr lang="cs-CZ" dirty="0"/>
          </a:p>
          <a:p>
            <a:pPr lvl="0"/>
            <a:endParaRPr lang="cs-CZ" sz="2000" b="1" dirty="0" smtClean="0"/>
          </a:p>
        </p:txBody>
      </p:sp>
    </p:spTree>
    <p:extLst>
      <p:ext uri="{BB962C8B-B14F-4D97-AF65-F5344CB8AC3E}">
        <p14:creationId xmlns:p14="http://schemas.microsoft.com/office/powerpoint/2010/main" val="1470908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normAutofit/>
          </a:bodyPr>
          <a:lstStyle/>
          <a:p>
            <a:pPr algn="ctr"/>
            <a:r>
              <a:rPr lang="cs-CZ" sz="2400" dirty="0" smtClean="0"/>
              <a:t>Operace 6.4.2</a:t>
            </a:r>
            <a:r>
              <a:rPr lang="cs-CZ" sz="2400" dirty="0"/>
              <a:t/>
            </a:r>
            <a:br>
              <a:rPr lang="cs-CZ" sz="2400" dirty="0"/>
            </a:br>
            <a:r>
              <a:rPr lang="cs-CZ" sz="2200" dirty="0" smtClean="0"/>
              <a:t>Kritéria přijatelnosti </a:t>
            </a:r>
            <a:endParaRPr lang="cs-CZ" sz="2200" dirty="0"/>
          </a:p>
        </p:txBody>
      </p:sp>
      <p:sp>
        <p:nvSpPr>
          <p:cNvPr id="3" name="Zástupný symbol pro obsah 2"/>
          <p:cNvSpPr>
            <a:spLocks noGrp="1"/>
          </p:cNvSpPr>
          <p:nvPr>
            <p:ph idx="1"/>
          </p:nvPr>
        </p:nvSpPr>
        <p:spPr>
          <a:xfrm>
            <a:off x="457200" y="1412777"/>
            <a:ext cx="8229600" cy="5040560"/>
          </a:xfrm>
        </p:spPr>
        <p:txBody>
          <a:bodyPr>
            <a:normAutofit/>
          </a:bodyPr>
          <a:lstStyle/>
          <a:p>
            <a:pPr lvl="0" algn="just"/>
            <a:r>
              <a:rPr lang="cs-CZ" dirty="0"/>
              <a:t>Projekt lze realizovat </a:t>
            </a:r>
            <a:r>
              <a:rPr lang="cs-CZ" b="1" dirty="0"/>
              <a:t>na území </a:t>
            </a:r>
            <a:r>
              <a:rPr lang="cs-CZ" b="1" dirty="0" smtClean="0"/>
              <a:t>celé ČR </a:t>
            </a:r>
            <a:r>
              <a:rPr lang="cs-CZ" dirty="0"/>
              <a:t>s výjimkou měst Hl. město Praha, Plzeň, Liberec, Brno a </a:t>
            </a:r>
            <a:r>
              <a:rPr lang="cs-CZ" dirty="0" smtClean="0"/>
              <a:t>Ostrava</a:t>
            </a:r>
          </a:p>
          <a:p>
            <a:pPr lvl="0" algn="just"/>
            <a:r>
              <a:rPr lang="cs-CZ" dirty="0" smtClean="0"/>
              <a:t>Žadatel </a:t>
            </a:r>
            <a:r>
              <a:rPr lang="cs-CZ" dirty="0"/>
              <a:t>splnil podmínku </a:t>
            </a:r>
            <a:r>
              <a:rPr lang="cs-CZ" b="1" dirty="0"/>
              <a:t>finančního zdraví </a:t>
            </a:r>
            <a:r>
              <a:rPr lang="cs-CZ" dirty="0" smtClean="0"/>
              <a:t>(</a:t>
            </a:r>
            <a:r>
              <a:rPr lang="cs-CZ" dirty="0"/>
              <a:t>definice a výpočet jsou uvedeny na internetových stránkách </a:t>
            </a:r>
            <a:r>
              <a:rPr lang="cs-CZ" u="sng" dirty="0"/>
              <a:t>www.eagri.cz/prv</a:t>
            </a:r>
            <a:r>
              <a:rPr lang="cs-CZ" dirty="0"/>
              <a:t> a </a:t>
            </a:r>
            <a:r>
              <a:rPr lang="cs-CZ" u="sng" dirty="0"/>
              <a:t>www.szif.cz</a:t>
            </a:r>
            <a:r>
              <a:rPr lang="cs-CZ" dirty="0" smtClean="0"/>
              <a:t>)</a:t>
            </a:r>
            <a:endParaRPr lang="cs-CZ" dirty="0"/>
          </a:p>
          <a:p>
            <a:pPr lvl="0" algn="just"/>
            <a:r>
              <a:rPr lang="en-US" dirty="0" err="1" smtClean="0"/>
              <a:t>Podpora</a:t>
            </a:r>
            <a:r>
              <a:rPr lang="en-US" dirty="0" smtClean="0"/>
              <a:t> </a:t>
            </a:r>
            <a:r>
              <a:rPr lang="en-US" dirty="0"/>
              <a:t>je podmíněna kladným zhodnocením projektu s vyhodnocením aspektů </a:t>
            </a:r>
            <a:r>
              <a:rPr lang="en-US" b="1" dirty="0"/>
              <a:t>účelnosti</a:t>
            </a:r>
            <a:r>
              <a:rPr lang="en-US" dirty="0"/>
              <a:t>, </a:t>
            </a:r>
            <a:r>
              <a:rPr lang="en-US" b="1" dirty="0"/>
              <a:t>potřebnosti</a:t>
            </a:r>
            <a:r>
              <a:rPr lang="en-US" dirty="0"/>
              <a:t>, </a:t>
            </a:r>
            <a:r>
              <a:rPr lang="en-US" b="1" dirty="0"/>
              <a:t>efektivnosti</a:t>
            </a:r>
            <a:r>
              <a:rPr lang="en-US" dirty="0"/>
              <a:t>, </a:t>
            </a:r>
            <a:r>
              <a:rPr lang="en-US" b="1" dirty="0"/>
              <a:t>hospodárnosti</a:t>
            </a:r>
            <a:r>
              <a:rPr lang="en-US" dirty="0"/>
              <a:t> a </a:t>
            </a:r>
            <a:r>
              <a:rPr lang="en-US" b="1" dirty="0" err="1" smtClean="0"/>
              <a:t>proveditelnosti</a:t>
            </a:r>
            <a:endParaRPr lang="cs-CZ" b="1" dirty="0" smtClean="0"/>
          </a:p>
          <a:p>
            <a:pPr lvl="0" algn="just"/>
            <a:r>
              <a:rPr lang="cs-CZ" dirty="0" smtClean="0"/>
              <a:t>Žadatel </a:t>
            </a:r>
            <a:r>
              <a:rPr lang="cs-CZ" dirty="0"/>
              <a:t>vykazuje </a:t>
            </a:r>
            <a:r>
              <a:rPr lang="cs-CZ" b="1" dirty="0"/>
              <a:t>min. 30 % příjmů ze zemědělské prvovýroby </a:t>
            </a:r>
            <a:r>
              <a:rPr lang="cs-CZ" dirty="0"/>
              <a:t>v poměru k celkovým příjmům za poslední účetně uzavřené období  nebo </a:t>
            </a:r>
            <a:r>
              <a:rPr lang="cs-CZ" b="1" dirty="0"/>
              <a:t>chová minimálně 0,3 VDJ na 1 ha </a:t>
            </a:r>
            <a:r>
              <a:rPr lang="cs-CZ" dirty="0"/>
              <a:t>obhospodařované zemědělské půdy (dle LPIS) nebo </a:t>
            </a:r>
            <a:r>
              <a:rPr lang="cs-CZ" b="1" dirty="0"/>
              <a:t>hospodaří v lese s minimální výměrou 3 </a:t>
            </a:r>
            <a:r>
              <a:rPr lang="cs-CZ" b="1" dirty="0" smtClean="0"/>
              <a:t>ha</a:t>
            </a:r>
          </a:p>
          <a:p>
            <a:pPr lvl="0"/>
            <a:endParaRPr lang="cs-CZ" sz="2000" dirty="0"/>
          </a:p>
          <a:p>
            <a:pPr lvl="0"/>
            <a:endParaRPr lang="cs-CZ" sz="1800" dirty="0"/>
          </a:p>
          <a:p>
            <a:pPr lvl="0"/>
            <a:endParaRPr lang="cs-CZ" sz="1600" dirty="0" smtClean="0"/>
          </a:p>
          <a:p>
            <a:pPr lvl="0"/>
            <a:endParaRPr lang="cs-CZ" sz="1600" dirty="0"/>
          </a:p>
          <a:p>
            <a:pPr marL="0" indent="0">
              <a:buNone/>
            </a:pPr>
            <a:endParaRPr lang="cs-CZ" dirty="0"/>
          </a:p>
        </p:txBody>
      </p:sp>
    </p:spTree>
    <p:extLst>
      <p:ext uri="{BB962C8B-B14F-4D97-AF65-F5344CB8AC3E}">
        <p14:creationId xmlns:p14="http://schemas.microsoft.com/office/powerpoint/2010/main" val="4147951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normAutofit/>
          </a:bodyPr>
          <a:lstStyle/>
          <a:p>
            <a:pPr algn="ctr"/>
            <a:r>
              <a:rPr lang="cs-CZ" sz="2400" dirty="0" smtClean="0"/>
              <a:t>Operace 6.4.2</a:t>
            </a:r>
            <a:r>
              <a:rPr lang="cs-CZ" sz="2400" dirty="0"/>
              <a:t/>
            </a:r>
            <a:br>
              <a:rPr lang="cs-CZ" sz="2400" dirty="0"/>
            </a:br>
            <a:r>
              <a:rPr lang="cs-CZ" sz="2200" dirty="0" smtClean="0"/>
              <a:t>Kritéria přijatelnosti </a:t>
            </a:r>
            <a:endParaRPr lang="cs-CZ" sz="2200" dirty="0"/>
          </a:p>
        </p:txBody>
      </p:sp>
      <p:sp>
        <p:nvSpPr>
          <p:cNvPr id="3" name="Zástupný symbol pro obsah 2"/>
          <p:cNvSpPr>
            <a:spLocks noGrp="1"/>
          </p:cNvSpPr>
          <p:nvPr>
            <p:ph idx="1"/>
          </p:nvPr>
        </p:nvSpPr>
        <p:spPr>
          <a:xfrm>
            <a:off x="457200" y="1412777"/>
            <a:ext cx="8229600" cy="5040560"/>
          </a:xfrm>
        </p:spPr>
        <p:txBody>
          <a:bodyPr>
            <a:normAutofit/>
          </a:bodyPr>
          <a:lstStyle/>
          <a:p>
            <a:pPr lvl="0" algn="just"/>
            <a:r>
              <a:rPr lang="cs-CZ" dirty="0"/>
              <a:t>Předmětem projektu nesmí být </a:t>
            </a:r>
            <a:r>
              <a:rPr lang="cs-CZ" b="1" dirty="0"/>
              <a:t>samostatné stravovací zařízení</a:t>
            </a:r>
            <a:r>
              <a:rPr lang="cs-CZ" dirty="0"/>
              <a:t>. Stravovací zařízení může být budováno pouze jako součást ubytovacího zařízení/areálu ubytovacího zařízení se stabilními lůžky a musí být společně s náklady na ubytovací zařízení předmětem jednoho </a:t>
            </a:r>
            <a:r>
              <a:rPr lang="cs-CZ" dirty="0" smtClean="0"/>
              <a:t>projektu.</a:t>
            </a:r>
          </a:p>
          <a:p>
            <a:pPr lvl="0" algn="just"/>
            <a:endParaRPr lang="cs-CZ" dirty="0"/>
          </a:p>
          <a:p>
            <a:pPr lvl="0" algn="just"/>
            <a:r>
              <a:rPr lang="cs-CZ" dirty="0"/>
              <a:t>Je-li součástí projektu ubytovací zařízení, musí se jednat o </a:t>
            </a:r>
            <a:r>
              <a:rPr lang="cs-CZ" b="1" dirty="0"/>
              <a:t>zařízení v souladu s § 2 odst. c) vyhlášky č. 501/2006 Sb</a:t>
            </a:r>
            <a:r>
              <a:rPr lang="cs-CZ" dirty="0" smtClean="0"/>
              <a:t>., </a:t>
            </a:r>
            <a:r>
              <a:rPr lang="cs-CZ" dirty="0"/>
              <a:t>a dále o zařízení s kapacitou nejméně </a:t>
            </a:r>
            <a:r>
              <a:rPr lang="cs-CZ" b="1" dirty="0"/>
              <a:t>6 lůžek, maximálně však 40 lůžek</a:t>
            </a:r>
            <a:r>
              <a:rPr lang="cs-CZ" dirty="0"/>
              <a:t>. </a:t>
            </a:r>
          </a:p>
          <a:p>
            <a:pPr lvl="0"/>
            <a:endParaRPr lang="cs-CZ" sz="1800" dirty="0"/>
          </a:p>
          <a:p>
            <a:pPr lvl="0"/>
            <a:endParaRPr lang="cs-CZ" sz="1600" dirty="0" smtClean="0"/>
          </a:p>
          <a:p>
            <a:pPr lvl="0"/>
            <a:endParaRPr lang="cs-CZ" sz="1600" dirty="0"/>
          </a:p>
          <a:p>
            <a:pPr marL="0" indent="0">
              <a:buNone/>
            </a:pPr>
            <a:endParaRPr lang="cs-CZ" dirty="0"/>
          </a:p>
        </p:txBody>
      </p:sp>
    </p:spTree>
    <p:extLst>
      <p:ext uri="{BB962C8B-B14F-4D97-AF65-F5344CB8AC3E}">
        <p14:creationId xmlns:p14="http://schemas.microsoft.com/office/powerpoint/2010/main" val="1876169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normAutofit/>
          </a:bodyPr>
          <a:lstStyle/>
          <a:p>
            <a:pPr algn="ctr"/>
            <a:r>
              <a:rPr lang="cs-CZ" sz="2400" dirty="0" smtClean="0"/>
              <a:t>Operace 6.4.2</a:t>
            </a:r>
            <a:r>
              <a:rPr lang="cs-CZ" sz="2400" dirty="0"/>
              <a:t/>
            </a:r>
            <a:br>
              <a:rPr lang="cs-CZ" sz="2400" dirty="0"/>
            </a:br>
            <a:r>
              <a:rPr lang="cs-CZ" sz="2200" dirty="0" smtClean="0"/>
              <a:t>Další podmínky</a:t>
            </a:r>
            <a:endParaRPr lang="cs-CZ" sz="2200" dirty="0"/>
          </a:p>
        </p:txBody>
      </p:sp>
      <p:sp>
        <p:nvSpPr>
          <p:cNvPr id="3" name="Zástupný symbol pro obsah 2"/>
          <p:cNvSpPr>
            <a:spLocks noGrp="1"/>
          </p:cNvSpPr>
          <p:nvPr>
            <p:ph idx="1"/>
          </p:nvPr>
        </p:nvSpPr>
        <p:spPr>
          <a:xfrm>
            <a:off x="457200" y="1412777"/>
            <a:ext cx="8229600" cy="5040560"/>
          </a:xfrm>
        </p:spPr>
        <p:txBody>
          <a:bodyPr>
            <a:normAutofit/>
          </a:bodyPr>
          <a:lstStyle/>
          <a:p>
            <a:pPr lvl="0" algn="just"/>
            <a:r>
              <a:rPr lang="cs-CZ" b="1" dirty="0" smtClean="0"/>
              <a:t>Lhůta vázanosti projektu na účel trvá 5 let </a:t>
            </a:r>
            <a:r>
              <a:rPr lang="cs-CZ" dirty="0" smtClean="0"/>
              <a:t>od data převedení dotace na účet příjemce dotace</a:t>
            </a:r>
          </a:p>
          <a:p>
            <a:pPr lvl="0" algn="just"/>
            <a:r>
              <a:rPr lang="cs-CZ" dirty="0" smtClean="0"/>
              <a:t>Žádost obdrží </a:t>
            </a:r>
            <a:r>
              <a:rPr lang="cs-CZ" dirty="0"/>
              <a:t>v rámci preferenčních kritérií </a:t>
            </a:r>
            <a:r>
              <a:rPr lang="cs-CZ" b="1" dirty="0"/>
              <a:t>minimálně </a:t>
            </a:r>
            <a:r>
              <a:rPr lang="cs-CZ" b="1" dirty="0" smtClean="0"/>
              <a:t>30 bodů</a:t>
            </a:r>
          </a:p>
          <a:p>
            <a:pPr lvl="0" algn="just"/>
            <a:r>
              <a:rPr lang="cs-CZ" dirty="0"/>
              <a:t>Podpora musí </a:t>
            </a:r>
            <a:r>
              <a:rPr lang="cs-CZ" dirty="0" smtClean="0"/>
              <a:t>mít </a:t>
            </a:r>
            <a:r>
              <a:rPr lang="cs-CZ" b="1" dirty="0" smtClean="0"/>
              <a:t>motivační účinek </a:t>
            </a:r>
          </a:p>
          <a:p>
            <a:pPr lvl="0" algn="just"/>
            <a:r>
              <a:rPr lang="cs-CZ" dirty="0"/>
              <a:t>Dotace nebude vyplacena ve prospěch žadatele/příjemce dotace, vůči němuž je </a:t>
            </a:r>
            <a:r>
              <a:rPr lang="cs-CZ" b="1" dirty="0"/>
              <a:t>vystaven inkasní příkaz </a:t>
            </a:r>
            <a:endParaRPr lang="cs-CZ" b="1" dirty="0" smtClean="0"/>
          </a:p>
          <a:p>
            <a:pPr lvl="0" algn="just"/>
            <a:r>
              <a:rPr lang="cs-CZ" dirty="0" smtClean="0"/>
              <a:t>Žadatel/příjemce dotace nesmí být </a:t>
            </a:r>
            <a:r>
              <a:rPr lang="cs-CZ" b="1" dirty="0" smtClean="0"/>
              <a:t>podnikem v obtížích</a:t>
            </a:r>
          </a:p>
          <a:p>
            <a:pPr lvl="0" algn="just"/>
            <a:r>
              <a:rPr lang="cs-CZ" dirty="0" smtClean="0"/>
              <a:t>O dotaci nemůže žádat žadatel, který v posledních dvou letech před podáním Žádosti o dotaci </a:t>
            </a:r>
            <a:r>
              <a:rPr lang="cs-CZ" b="1" dirty="0" smtClean="0"/>
              <a:t>ukončil stejnou nebo podobnou činnost</a:t>
            </a:r>
          </a:p>
          <a:p>
            <a:pPr lvl="0"/>
            <a:endParaRPr lang="cs-CZ" sz="2000" b="1" dirty="0" smtClean="0"/>
          </a:p>
          <a:p>
            <a:pPr lvl="0"/>
            <a:endParaRPr lang="cs-CZ" sz="2000" b="1" dirty="0" smtClean="0"/>
          </a:p>
          <a:p>
            <a:pPr lvl="0"/>
            <a:endParaRPr lang="cs-CZ" sz="2000" dirty="0" smtClean="0"/>
          </a:p>
          <a:p>
            <a:pPr lvl="0"/>
            <a:endParaRPr lang="cs-CZ" sz="2000" dirty="0"/>
          </a:p>
          <a:p>
            <a:pPr lvl="0"/>
            <a:endParaRPr lang="cs-CZ" sz="2000" dirty="0" smtClean="0"/>
          </a:p>
          <a:p>
            <a:pPr lvl="0"/>
            <a:endParaRPr lang="cs-CZ" sz="1800" dirty="0"/>
          </a:p>
          <a:p>
            <a:pPr lvl="0"/>
            <a:endParaRPr lang="cs-CZ" sz="1600" dirty="0" smtClean="0"/>
          </a:p>
          <a:p>
            <a:pPr lvl="0"/>
            <a:endParaRPr lang="cs-CZ" sz="1600" dirty="0"/>
          </a:p>
          <a:p>
            <a:pPr marL="0" indent="0">
              <a:buNone/>
            </a:pPr>
            <a:endParaRPr lang="cs-CZ" dirty="0"/>
          </a:p>
        </p:txBody>
      </p:sp>
    </p:spTree>
    <p:extLst>
      <p:ext uri="{BB962C8B-B14F-4D97-AF65-F5344CB8AC3E}">
        <p14:creationId xmlns:p14="http://schemas.microsoft.com/office/powerpoint/2010/main" val="4032395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normAutofit/>
          </a:bodyPr>
          <a:lstStyle/>
          <a:p>
            <a:pPr algn="ctr"/>
            <a:r>
              <a:rPr lang="cs-CZ" sz="2400" dirty="0" smtClean="0"/>
              <a:t>Operace 6.4.2</a:t>
            </a:r>
            <a:r>
              <a:rPr lang="cs-CZ" sz="2400" dirty="0"/>
              <a:t/>
            </a:r>
            <a:br>
              <a:rPr lang="cs-CZ" sz="2400" dirty="0"/>
            </a:br>
            <a:r>
              <a:rPr lang="cs-CZ" sz="2400" dirty="0" smtClean="0"/>
              <a:t>Další podmínky</a:t>
            </a:r>
            <a:endParaRPr lang="cs-CZ" sz="2400" dirty="0"/>
          </a:p>
        </p:txBody>
      </p:sp>
      <p:sp>
        <p:nvSpPr>
          <p:cNvPr id="3" name="Zástupný symbol pro obsah 2"/>
          <p:cNvSpPr>
            <a:spLocks noGrp="1"/>
          </p:cNvSpPr>
          <p:nvPr>
            <p:ph idx="1"/>
          </p:nvPr>
        </p:nvSpPr>
        <p:spPr>
          <a:xfrm>
            <a:off x="457200" y="1412777"/>
            <a:ext cx="8229600" cy="5040560"/>
          </a:xfrm>
        </p:spPr>
        <p:txBody>
          <a:bodyPr>
            <a:normAutofit/>
          </a:bodyPr>
          <a:lstStyle/>
          <a:p>
            <a:pPr lvl="0" algn="just"/>
            <a:endParaRPr lang="cs-CZ" dirty="0" smtClean="0"/>
          </a:p>
          <a:p>
            <a:pPr algn="just"/>
            <a:endParaRPr lang="cs-CZ" dirty="0" smtClean="0"/>
          </a:p>
          <a:p>
            <a:pPr lvl="0" algn="just"/>
            <a:r>
              <a:rPr lang="cs-CZ" dirty="0"/>
              <a:t>V případě dotace na </a:t>
            </a:r>
            <a:r>
              <a:rPr lang="cs-CZ" b="1" dirty="0"/>
              <a:t>rozšíření výrobního sortimentu </a:t>
            </a:r>
            <a:r>
              <a:rPr lang="cs-CZ" dirty="0"/>
              <a:t>musí být způsobilé výdaje o nejméně 200 % vyšší než účetní hodnota znovu použitého majetku za uzavřené účetní období</a:t>
            </a:r>
            <a:r>
              <a:rPr lang="cs-CZ" dirty="0" smtClean="0"/>
              <a:t>.</a:t>
            </a:r>
          </a:p>
          <a:p>
            <a:pPr marL="0" lvl="0" indent="0" algn="just">
              <a:buNone/>
            </a:pPr>
            <a:endParaRPr lang="cs-CZ" dirty="0"/>
          </a:p>
          <a:p>
            <a:pPr algn="just"/>
            <a:r>
              <a:rPr lang="cs-CZ" dirty="0" smtClean="0"/>
              <a:t>V</a:t>
            </a:r>
            <a:r>
              <a:rPr lang="cs-CZ" dirty="0"/>
              <a:t> případě, že se na území obce, ve které je projekt realizován, vybírají místní poplatky z cestovního ruchu (poplatek z ubytovací kapacity, rekreační poplatek), </a:t>
            </a:r>
            <a:r>
              <a:rPr lang="cs-CZ" dirty="0" smtClean="0"/>
              <a:t>pak se </a:t>
            </a:r>
            <a:r>
              <a:rPr lang="cs-CZ" b="1" dirty="0"/>
              <a:t>žadatel </a:t>
            </a:r>
            <a:r>
              <a:rPr lang="cs-CZ" b="1" dirty="0" smtClean="0"/>
              <a:t>musí přihlásit </a:t>
            </a:r>
            <a:r>
              <a:rPr lang="cs-CZ" b="1" dirty="0"/>
              <a:t>k poplatkové povinnosti u příslušné obce</a:t>
            </a:r>
            <a:r>
              <a:rPr lang="cs-CZ" dirty="0"/>
              <a:t>.</a:t>
            </a:r>
          </a:p>
          <a:p>
            <a:pPr lvl="0" algn="just"/>
            <a:endParaRPr lang="cs-CZ" dirty="0" smtClean="0"/>
          </a:p>
          <a:p>
            <a:pPr lvl="0" algn="just"/>
            <a:endParaRPr lang="cs-CZ" sz="2000" dirty="0" smtClean="0"/>
          </a:p>
          <a:p>
            <a:pPr lvl="0"/>
            <a:endParaRPr lang="cs-CZ" sz="2000" b="1" dirty="0" smtClean="0"/>
          </a:p>
          <a:p>
            <a:pPr lvl="0"/>
            <a:endParaRPr lang="cs-CZ" sz="2000" b="1" dirty="0" smtClean="0"/>
          </a:p>
          <a:p>
            <a:pPr lvl="0"/>
            <a:endParaRPr lang="cs-CZ" sz="2000" dirty="0" smtClean="0"/>
          </a:p>
          <a:p>
            <a:pPr lvl="0"/>
            <a:endParaRPr lang="cs-CZ" sz="2000" dirty="0"/>
          </a:p>
          <a:p>
            <a:pPr lvl="0"/>
            <a:endParaRPr lang="cs-CZ" sz="2000" dirty="0" smtClean="0"/>
          </a:p>
          <a:p>
            <a:pPr lvl="0"/>
            <a:endParaRPr lang="cs-CZ" sz="1800" dirty="0"/>
          </a:p>
          <a:p>
            <a:pPr lvl="0"/>
            <a:endParaRPr lang="cs-CZ" sz="1600" dirty="0" smtClean="0"/>
          </a:p>
          <a:p>
            <a:pPr lvl="0"/>
            <a:endParaRPr lang="cs-CZ" sz="1600" dirty="0"/>
          </a:p>
          <a:p>
            <a:pPr marL="0" indent="0">
              <a:buNone/>
            </a:pPr>
            <a:endParaRPr lang="cs-CZ" dirty="0"/>
          </a:p>
        </p:txBody>
      </p:sp>
    </p:spTree>
    <p:extLst>
      <p:ext uri="{BB962C8B-B14F-4D97-AF65-F5344CB8AC3E}">
        <p14:creationId xmlns:p14="http://schemas.microsoft.com/office/powerpoint/2010/main" val="18271311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2501526730"/>
              </p:ext>
            </p:extLst>
          </p:nvPr>
        </p:nvGraphicFramePr>
        <p:xfrm>
          <a:off x="557213" y="1628800"/>
          <a:ext cx="7975600" cy="3649122"/>
        </p:xfrm>
        <a:graphic>
          <a:graphicData uri="http://schemas.openxmlformats.org/drawingml/2006/table">
            <a:tbl>
              <a:tblPr/>
              <a:tblGrid>
                <a:gridCol w="1096963"/>
                <a:gridCol w="5366096"/>
                <a:gridCol w="1512541"/>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849201">
                <a:tc>
                  <a:txBody>
                    <a:bodyPr/>
                    <a:lstStyle/>
                    <a:p>
                      <a:pPr marL="342900" lvl="0" indent="-342900">
                        <a:spcAft>
                          <a:spcPts val="1200"/>
                        </a:spcAft>
                        <a:buFont typeface="+mj-lt"/>
                        <a:buAutoNum type="arabicPeriod"/>
                      </a:pPr>
                      <a:r>
                        <a:rPr lang="cs-CZ" sz="1600">
                          <a:effectLst/>
                          <a:latin typeface="Arial"/>
                          <a:ea typeface="Calibri"/>
                          <a:cs typeface="Arial"/>
                        </a:rPr>
                        <a:t> </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b="1" dirty="0">
                          <a:effectLst/>
                          <a:latin typeface="Arial"/>
                          <a:ea typeface="Calibri"/>
                          <a:cs typeface="Arial"/>
                        </a:rPr>
                        <a:t>Finanční náročnost projektu</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b="1" dirty="0">
                          <a:effectLst/>
                          <a:latin typeface="Arial"/>
                          <a:ea typeface="Calibri"/>
                          <a:cs typeface="Arial"/>
                        </a:rPr>
                        <a:t> </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a:effectLst/>
                          <a:latin typeface="Arial"/>
                          <a:ea typeface="Calibri"/>
                          <a:cs typeface="Arial"/>
                        </a:rPr>
                        <a:t>1.1</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1200"/>
                        </a:spcAft>
                      </a:pPr>
                      <a:r>
                        <a:rPr lang="cs-CZ" sz="1600" dirty="0">
                          <a:effectLst/>
                          <a:latin typeface="Arial"/>
                          <a:ea typeface="Calibri"/>
                          <a:cs typeface="Arial"/>
                        </a:rPr>
                        <a:t>Výše Výdajů, ze kterých je stanovena dotace, je větší než 5 mil. Kč, maximálně však do 7 mil. Kč včetně.</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1200"/>
                        </a:spcAft>
                      </a:pPr>
                      <a:r>
                        <a:rPr lang="cs-CZ" sz="1600" dirty="0">
                          <a:effectLst/>
                          <a:latin typeface="Arial"/>
                          <a:ea typeface="Calibri"/>
                          <a:cs typeface="Arial"/>
                        </a:rPr>
                        <a:t>2</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indent="-41275">
                        <a:spcAft>
                          <a:spcPts val="1200"/>
                        </a:spcAft>
                      </a:pPr>
                      <a:r>
                        <a:rPr lang="cs-CZ" sz="1600">
                          <a:effectLst/>
                          <a:latin typeface="Arial"/>
                          <a:ea typeface="Calibri"/>
                          <a:cs typeface="Arial"/>
                        </a:rPr>
                        <a:t>1.2</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dirty="0">
                          <a:effectLst/>
                          <a:latin typeface="Arial"/>
                          <a:ea typeface="Calibri"/>
                          <a:cs typeface="Arial"/>
                        </a:rPr>
                        <a:t>Výše Výdajů, ze kterých je stanovena dotace, je větší než 2,5 mil. Kč, maximálně však do 5 mil. Kč včetně.</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dirty="0">
                          <a:effectLst/>
                          <a:latin typeface="Arial"/>
                          <a:ea typeface="Calibri"/>
                          <a:cs typeface="Arial"/>
                        </a:rPr>
                        <a:t>4</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a:effectLst/>
                          <a:latin typeface="Arial"/>
                          <a:ea typeface="Calibri"/>
                          <a:cs typeface="Arial"/>
                        </a:rPr>
                        <a:t>1.3</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1200"/>
                        </a:spcAft>
                      </a:pPr>
                      <a:r>
                        <a:rPr lang="cs-CZ" sz="1600" dirty="0">
                          <a:effectLst/>
                          <a:latin typeface="Arial"/>
                          <a:ea typeface="Calibri"/>
                          <a:cs typeface="Arial"/>
                        </a:rPr>
                        <a:t>Výše Výdajů, ze kterých je stanovena dotace, je větší než 1 mil. Kč, maximálně však do 2,5 mil. Kč včetně.</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1200"/>
                        </a:spcAft>
                      </a:pPr>
                      <a:r>
                        <a:rPr lang="cs-CZ" sz="1600" dirty="0">
                          <a:effectLst/>
                          <a:latin typeface="Arial"/>
                          <a:ea typeface="Calibri"/>
                          <a:cs typeface="Arial"/>
                        </a:rPr>
                        <a:t>6</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indent="-41275">
                        <a:spcAft>
                          <a:spcPts val="1200"/>
                        </a:spcAft>
                      </a:pPr>
                      <a:r>
                        <a:rPr lang="cs-CZ" sz="1600">
                          <a:effectLst/>
                          <a:latin typeface="Arial"/>
                          <a:ea typeface="Calibri"/>
                          <a:cs typeface="Arial"/>
                        </a:rPr>
                        <a:t>1.4</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0"/>
                        </a:spcAft>
                      </a:pPr>
                      <a:r>
                        <a:rPr lang="cs-CZ" sz="1600" dirty="0">
                          <a:solidFill>
                            <a:srgbClr val="000000"/>
                          </a:solidFill>
                          <a:effectLst/>
                          <a:latin typeface="Arial"/>
                          <a:ea typeface="Calibri"/>
                        </a:rPr>
                        <a:t>Výše Výdajů, ze kterých je stanovena dotace, je do 1 mil. Kč včetně.</a:t>
                      </a:r>
                      <a:endParaRPr lang="cs-CZ" sz="1600" dirty="0">
                        <a:solidFill>
                          <a:srgbClr val="000000"/>
                        </a:solidFill>
                        <a:effectLst/>
                        <a:latin typeface="Times New Roman"/>
                        <a:ea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strike="noStrike" dirty="0" smtClean="0">
                          <a:effectLst/>
                          <a:latin typeface="Arial"/>
                          <a:ea typeface="Calibri"/>
                          <a:cs typeface="Arial"/>
                        </a:rPr>
                        <a:t>10</a:t>
                      </a:r>
                      <a:endParaRPr lang="cs-CZ" sz="1600" strike="noStrike"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6.4.2 (platí pro oba záměry)</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3135753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dirty="0" smtClean="0"/>
              <a:t>STAVEBNÍ ŘÍZENÍ</a:t>
            </a:r>
            <a:endParaRPr lang="cs-CZ" sz="2400" dirty="0"/>
          </a:p>
        </p:txBody>
      </p:sp>
      <p:sp>
        <p:nvSpPr>
          <p:cNvPr id="3" name="Zástupný symbol pro obsah 2"/>
          <p:cNvSpPr>
            <a:spLocks noGrp="1"/>
          </p:cNvSpPr>
          <p:nvPr>
            <p:ph idx="1"/>
          </p:nvPr>
        </p:nvSpPr>
        <p:spPr>
          <a:xfrm>
            <a:off x="395536" y="1556793"/>
            <a:ext cx="8208912" cy="4248472"/>
          </a:xfrm>
        </p:spPr>
        <p:txBody>
          <a:bodyPr>
            <a:normAutofit/>
          </a:bodyPr>
          <a:lstStyle/>
          <a:p>
            <a:pPr algn="just"/>
            <a:r>
              <a:rPr lang="cs-CZ" sz="1800" dirty="0" smtClean="0"/>
              <a:t>stavebním řízením se rozumí řízení, jehož výsledkem je pravomocné stavební povolení, ohlášení stavby, územní souhlas, územní rozhodnutí, veřejnoprávní smlouva, ohlášení udržovacích prací, souhlas se změnou stavby před jejím dokončením, certifikát autorizovaného inspektora</a:t>
            </a:r>
          </a:p>
          <a:p>
            <a:endParaRPr lang="cs-CZ" sz="1800" dirty="0" smtClean="0"/>
          </a:p>
          <a:p>
            <a:endParaRPr lang="cs-CZ" sz="1800" dirty="0"/>
          </a:p>
          <a:p>
            <a:pPr algn="just"/>
            <a:r>
              <a:rPr lang="cs-CZ" sz="1800" dirty="0" smtClean="0"/>
              <a:t>řízení stavebního úřadu musí být dokončeno </a:t>
            </a:r>
            <a:r>
              <a:rPr lang="cs-CZ" sz="1800" b="1" u="sng" dirty="0" smtClean="0"/>
              <a:t>nejpozději k datu zaregistrování Žádosti o dotaci</a:t>
            </a:r>
          </a:p>
          <a:p>
            <a:pPr marL="0" indent="0">
              <a:buNone/>
            </a:pPr>
            <a:endParaRPr lang="cs-CZ" sz="1800" dirty="0" smtClean="0"/>
          </a:p>
        </p:txBody>
      </p:sp>
    </p:spTree>
    <p:extLst>
      <p:ext uri="{BB962C8B-B14F-4D97-AF65-F5344CB8AC3E}">
        <p14:creationId xmlns:p14="http://schemas.microsoft.com/office/powerpoint/2010/main" val="5604010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4121624510"/>
              </p:ext>
            </p:extLst>
          </p:nvPr>
        </p:nvGraphicFramePr>
        <p:xfrm>
          <a:off x="467545" y="1412776"/>
          <a:ext cx="8020820" cy="4591615"/>
        </p:xfrm>
        <a:graphic>
          <a:graphicData uri="http://schemas.openxmlformats.org/drawingml/2006/table">
            <a:tbl>
              <a:tblPr/>
              <a:tblGrid>
                <a:gridCol w="1142183"/>
                <a:gridCol w="5338538"/>
                <a:gridCol w="1540099"/>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590959">
                <a:tc>
                  <a:txBody>
                    <a:bodyPr/>
                    <a:lstStyle/>
                    <a:p>
                      <a:pPr marL="0" lvl="0" indent="0">
                        <a:spcAft>
                          <a:spcPts val="1200"/>
                        </a:spcAft>
                        <a:buFont typeface="+mj-lt"/>
                        <a:buNone/>
                      </a:pPr>
                      <a:r>
                        <a:rPr lang="cs-CZ" sz="1600" dirty="0" smtClean="0">
                          <a:effectLst/>
                          <a:latin typeface="Arial"/>
                          <a:ea typeface="Calibri"/>
                          <a:cs typeface="Arial"/>
                        </a:rPr>
                        <a:t>2.</a:t>
                      </a:r>
                      <a:r>
                        <a:rPr lang="cs-CZ" sz="1600" dirty="0">
                          <a:effectLst/>
                          <a:latin typeface="Arial"/>
                          <a:ea typeface="Calibri"/>
                          <a:cs typeface="Arial"/>
                        </a:rPr>
                        <a:t> </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b="1" dirty="0">
                          <a:effectLst/>
                          <a:latin typeface="Arial"/>
                          <a:ea typeface="Calibri"/>
                          <a:cs typeface="Arial"/>
                        </a:rPr>
                        <a:t>Vliv projektu na zaměstnanost na </a:t>
                      </a:r>
                      <a:r>
                        <a:rPr lang="cs-CZ" sz="1600" b="1" dirty="0" smtClean="0">
                          <a:effectLst/>
                          <a:latin typeface="Arial"/>
                          <a:ea typeface="Calibri"/>
                          <a:cs typeface="Arial"/>
                        </a:rPr>
                        <a:t>venkově</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marL="0" marR="0" indent="0" algn="ctr" defTabSz="914400" rtl="0" eaLnBrk="1" fontAlgn="auto" latinLnBrk="0" hangingPunct="1">
                        <a:lnSpc>
                          <a:spcPct val="100000"/>
                        </a:lnSpc>
                        <a:spcBef>
                          <a:spcPts val="0"/>
                        </a:spcBef>
                        <a:spcAft>
                          <a:spcPts val="1200"/>
                        </a:spcAft>
                        <a:buClrTx/>
                        <a:buSzTx/>
                        <a:buFontTx/>
                        <a:buNone/>
                        <a:tabLst/>
                        <a:defRPr/>
                      </a:pP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dirty="0">
                          <a:effectLst/>
                          <a:latin typeface="Arial"/>
                          <a:ea typeface="Calibri"/>
                          <a:cs typeface="Arial"/>
                        </a:rPr>
                        <a:t>2.1</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1200"/>
                        </a:spcAft>
                      </a:pPr>
                      <a:r>
                        <a:rPr lang="cs-CZ" sz="1600" dirty="0">
                          <a:effectLst/>
                          <a:latin typeface="Arial"/>
                          <a:ea typeface="Calibri"/>
                          <a:cs typeface="Arial"/>
                        </a:rPr>
                        <a:t>Projekt vytváří jedno pracovní místo</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a:effectLst/>
                          <a:latin typeface="Arial"/>
                          <a:ea typeface="Calibri"/>
                          <a:cs typeface="Arial"/>
                        </a:rPr>
                        <a:t>8</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indent="-41275">
                        <a:spcAft>
                          <a:spcPts val="1200"/>
                        </a:spcAft>
                      </a:pPr>
                      <a:r>
                        <a:rPr lang="cs-CZ" sz="1600">
                          <a:effectLst/>
                          <a:latin typeface="Arial"/>
                          <a:ea typeface="Calibri"/>
                          <a:cs typeface="Arial"/>
                        </a:rPr>
                        <a:t>2.2</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dirty="0">
                          <a:effectLst/>
                          <a:latin typeface="Arial"/>
                          <a:ea typeface="Calibri"/>
                          <a:cs typeface="Arial"/>
                        </a:rPr>
                        <a:t>Projekt vytváří dvě pracovní místa</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a:effectLst/>
                          <a:latin typeface="Arial"/>
                          <a:ea typeface="Calibri"/>
                          <a:cs typeface="Arial"/>
                        </a:rPr>
                        <a:t>10</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a:effectLst/>
                          <a:latin typeface="Arial"/>
                          <a:ea typeface="Calibri"/>
                          <a:cs typeface="Arial"/>
                        </a:rPr>
                        <a:t>2.3</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1200"/>
                        </a:spcAft>
                      </a:pPr>
                      <a:r>
                        <a:rPr lang="cs-CZ" sz="1600">
                          <a:effectLst/>
                          <a:latin typeface="Arial"/>
                          <a:ea typeface="Calibri"/>
                          <a:cs typeface="Arial"/>
                        </a:rPr>
                        <a:t>Projekt vytváří tři pracovní místa</a:t>
                      </a:r>
                      <a:endParaRPr lang="cs-CZ" sz="160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1200"/>
                        </a:spcAft>
                      </a:pPr>
                      <a:r>
                        <a:rPr lang="cs-CZ" sz="1600">
                          <a:effectLst/>
                          <a:latin typeface="Arial"/>
                          <a:ea typeface="Calibri"/>
                          <a:cs typeface="Arial"/>
                        </a:rPr>
                        <a:t>12</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indent="-41275">
                        <a:spcAft>
                          <a:spcPts val="1200"/>
                        </a:spcAft>
                      </a:pPr>
                      <a:r>
                        <a:rPr lang="cs-CZ" sz="1600" dirty="0">
                          <a:effectLst/>
                          <a:latin typeface="Arial"/>
                          <a:ea typeface="Calibri"/>
                          <a:cs typeface="Arial"/>
                        </a:rPr>
                        <a:t>2.4</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1200"/>
                        </a:spcAft>
                      </a:pPr>
                      <a:r>
                        <a:rPr lang="cs-CZ" sz="1600">
                          <a:effectLst/>
                          <a:latin typeface="Arial"/>
                          <a:ea typeface="Calibri"/>
                          <a:cs typeface="Arial"/>
                        </a:rPr>
                        <a:t>Projekt vytváří čtyři a více pracovních míst</a:t>
                      </a:r>
                      <a:endParaRPr lang="cs-CZ" sz="160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dirty="0">
                          <a:effectLst/>
                          <a:latin typeface="Arial"/>
                          <a:ea typeface="Calibri"/>
                          <a:cs typeface="Arial"/>
                        </a:rPr>
                        <a:t>14</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marL="0" lvl="0" indent="0">
                        <a:spcAft>
                          <a:spcPts val="1200"/>
                        </a:spcAft>
                        <a:buFont typeface="+mj-lt"/>
                        <a:buNone/>
                      </a:pPr>
                      <a:r>
                        <a:rPr lang="cs-CZ" sz="1600" dirty="0" smtClean="0">
                          <a:effectLst/>
                          <a:latin typeface="Arial"/>
                          <a:ea typeface="Calibri"/>
                          <a:cs typeface="Arial"/>
                        </a:rPr>
                        <a:t>3.</a:t>
                      </a:r>
                      <a:r>
                        <a:rPr lang="cs-CZ" sz="1600" dirty="0">
                          <a:effectLst/>
                          <a:latin typeface="Arial"/>
                          <a:ea typeface="Calibri"/>
                          <a:cs typeface="Arial"/>
                        </a:rPr>
                        <a:t> </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1200"/>
                        </a:spcAft>
                      </a:pPr>
                      <a:r>
                        <a:rPr lang="cs-CZ" sz="1600" b="1" dirty="0">
                          <a:effectLst/>
                          <a:latin typeface="Arial"/>
                          <a:ea typeface="Calibri"/>
                          <a:cs typeface="Arial"/>
                        </a:rPr>
                        <a:t>Velikost obce v místě realizace projektu</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b="1" dirty="0">
                          <a:effectLst/>
                          <a:latin typeface="Arial"/>
                          <a:ea typeface="Calibri"/>
                          <a:cs typeface="Arial"/>
                        </a:rPr>
                        <a:t> </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r h="337683">
                <a:tc>
                  <a:txBody>
                    <a:bodyPr/>
                    <a:lstStyle/>
                    <a:p>
                      <a:pPr indent="-41275">
                        <a:spcAft>
                          <a:spcPts val="1200"/>
                        </a:spcAft>
                      </a:pPr>
                      <a:r>
                        <a:rPr lang="cs-CZ" sz="1600">
                          <a:effectLst/>
                          <a:latin typeface="Arial"/>
                          <a:ea typeface="Calibri"/>
                          <a:cs typeface="Arial"/>
                        </a:rPr>
                        <a:t>3.1</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1200"/>
                        </a:spcAft>
                      </a:pPr>
                      <a:r>
                        <a:rPr lang="cs-CZ" sz="1600" dirty="0">
                          <a:effectLst/>
                          <a:latin typeface="Arial"/>
                          <a:ea typeface="Calibri"/>
                          <a:cs typeface="Arial"/>
                        </a:rPr>
                        <a:t>Obec, na území které je projekt realizován, má 1001 – 1500 obyvatel</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a:effectLst/>
                          <a:latin typeface="Arial"/>
                          <a:ea typeface="Calibri"/>
                          <a:cs typeface="Arial"/>
                        </a:rPr>
                        <a:t>1</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indent="-41275">
                        <a:spcAft>
                          <a:spcPts val="1200"/>
                        </a:spcAft>
                      </a:pPr>
                      <a:r>
                        <a:rPr lang="cs-CZ" sz="1600" dirty="0">
                          <a:effectLst/>
                          <a:latin typeface="Arial"/>
                          <a:ea typeface="Calibri"/>
                          <a:cs typeface="Arial"/>
                        </a:rPr>
                        <a:t>3.2</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1200"/>
                        </a:spcAft>
                      </a:pPr>
                      <a:r>
                        <a:rPr lang="cs-CZ" sz="1600" dirty="0">
                          <a:effectLst/>
                          <a:latin typeface="Arial"/>
                          <a:ea typeface="Calibri"/>
                          <a:cs typeface="Arial"/>
                        </a:rPr>
                        <a:t>Obec, na území které je projekt realizován, má 501 – 1000 obyvatel</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dirty="0">
                          <a:effectLst/>
                          <a:latin typeface="Arial"/>
                          <a:ea typeface="Calibri"/>
                          <a:cs typeface="Arial"/>
                        </a:rPr>
                        <a:t>2</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r h="337683">
                <a:tc>
                  <a:txBody>
                    <a:bodyPr/>
                    <a:lstStyle/>
                    <a:p>
                      <a:pPr indent="-41275">
                        <a:spcAft>
                          <a:spcPts val="1200"/>
                        </a:spcAft>
                      </a:pPr>
                      <a:r>
                        <a:rPr lang="cs-CZ" sz="1600">
                          <a:effectLst/>
                          <a:latin typeface="Arial"/>
                          <a:ea typeface="Calibri"/>
                          <a:cs typeface="Arial"/>
                        </a:rPr>
                        <a:t>3.3</a:t>
                      </a:r>
                      <a:endParaRPr lang="cs-CZ" sz="160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1200"/>
                        </a:spcAft>
                      </a:pPr>
                      <a:r>
                        <a:rPr lang="cs-CZ" sz="1600" dirty="0">
                          <a:effectLst/>
                          <a:latin typeface="Arial"/>
                          <a:ea typeface="Calibri"/>
                          <a:cs typeface="Arial"/>
                        </a:rPr>
                        <a:t>Obec, na území které je projekt realizován, má méně než 501 obyvatel</a:t>
                      </a:r>
                      <a:endParaRPr lang="cs-CZ" sz="1600" dirty="0">
                        <a:effectLst/>
                        <a:latin typeface="Arial"/>
                        <a:ea typeface="Calibri"/>
                        <a:cs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dirty="0">
                          <a:effectLst/>
                          <a:latin typeface="Arial"/>
                          <a:ea typeface="Calibri"/>
                          <a:cs typeface="Arial"/>
                        </a:rPr>
                        <a:t>3</a:t>
                      </a:r>
                      <a:endParaRPr lang="cs-CZ" sz="1600" dirty="0">
                        <a:effectLst/>
                        <a:latin typeface="Arial"/>
                        <a:ea typeface="Calibri"/>
                        <a:cs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6.4.2 (platí pro oba záměry)</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252505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356465025"/>
              </p:ext>
            </p:extLst>
          </p:nvPr>
        </p:nvGraphicFramePr>
        <p:xfrm>
          <a:off x="467545" y="1412776"/>
          <a:ext cx="8020820" cy="4610080"/>
        </p:xfrm>
        <a:graphic>
          <a:graphicData uri="http://schemas.openxmlformats.org/drawingml/2006/table">
            <a:tbl>
              <a:tblPr/>
              <a:tblGrid>
                <a:gridCol w="1142183"/>
                <a:gridCol w="5338538"/>
                <a:gridCol w="1540099"/>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590959">
                <a:tc>
                  <a:txBody>
                    <a:bodyPr/>
                    <a:lstStyle/>
                    <a:p>
                      <a:pPr marL="0" lvl="0" indent="0">
                        <a:spcAft>
                          <a:spcPts val="1200"/>
                        </a:spcAft>
                        <a:buFont typeface="+mj-lt"/>
                        <a:buNone/>
                      </a:pPr>
                      <a:r>
                        <a:rPr lang="cs-CZ" sz="1600" dirty="0" smtClean="0">
                          <a:effectLst/>
                          <a:latin typeface="Arial"/>
                          <a:ea typeface="Times New Roman"/>
                        </a:rPr>
                        <a:t>4.</a:t>
                      </a:r>
                      <a:r>
                        <a:rPr lang="cs-CZ" sz="1600" dirty="0">
                          <a:effectLst/>
                          <a:latin typeface="Arial"/>
                          <a:ea typeface="Times New Roman"/>
                        </a:rPr>
                        <a:t> </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b="1" dirty="0">
                          <a:effectLst/>
                          <a:latin typeface="Arial"/>
                          <a:ea typeface="Times New Roman"/>
                        </a:rPr>
                        <a:t>Míra nezaměstnanosti v okrese, ve kterém je projekt realizován.</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b="1">
                          <a:effectLst/>
                          <a:latin typeface="Arial"/>
                          <a:ea typeface="Times New Roman"/>
                        </a:rPr>
                        <a:t> </a:t>
                      </a:r>
                      <a:endParaRPr lang="cs-CZ" sz="160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a:effectLst/>
                          <a:latin typeface="Arial"/>
                          <a:ea typeface="Times New Roman"/>
                        </a:rPr>
                        <a:t>4.1</a:t>
                      </a:r>
                      <a:endParaRPr lang="cs-CZ" sz="160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1200"/>
                        </a:spcAft>
                      </a:pPr>
                      <a:r>
                        <a:rPr lang="cs-CZ" sz="1600" dirty="0">
                          <a:effectLst/>
                          <a:latin typeface="Arial"/>
                          <a:ea typeface="Times New Roman"/>
                        </a:rPr>
                        <a:t>Míra nezaměstnanosti v okrese, ve kterém je projekt realizován, je 100,1 - 125 % průměrné míry nezaměstnanosti v ČR.</a:t>
                      </a:r>
                      <a:endParaRPr lang="cs-CZ" sz="1600" dirty="0">
                        <a:effectLst/>
                        <a:latin typeface="Times New Roman"/>
                        <a:ea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a:effectLst/>
                          <a:latin typeface="Arial"/>
                          <a:ea typeface="Times New Roman"/>
                        </a:rPr>
                        <a:t>2</a:t>
                      </a:r>
                      <a:endParaRPr lang="cs-CZ" sz="160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indent="-41275">
                        <a:spcAft>
                          <a:spcPts val="1200"/>
                        </a:spcAft>
                      </a:pPr>
                      <a:r>
                        <a:rPr lang="cs-CZ" sz="1600">
                          <a:effectLst/>
                          <a:latin typeface="Arial"/>
                          <a:ea typeface="Times New Roman"/>
                        </a:rPr>
                        <a:t>4.2</a:t>
                      </a:r>
                      <a:endParaRPr lang="cs-CZ" sz="160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dirty="0">
                          <a:effectLst/>
                          <a:latin typeface="Arial"/>
                          <a:ea typeface="Times New Roman"/>
                        </a:rPr>
                        <a:t>Míra nezaměstnanosti v okrese, ve kterém je projekt realizován, je 125,1 - 150 % průměrné míry nezaměstnanosti v ČR.</a:t>
                      </a:r>
                      <a:endParaRPr lang="cs-CZ" sz="1600" dirty="0">
                        <a:effectLst/>
                        <a:latin typeface="Times New Roman"/>
                        <a:ea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a:effectLst/>
                          <a:latin typeface="Arial"/>
                          <a:ea typeface="Times New Roman"/>
                        </a:rPr>
                        <a:t>3</a:t>
                      </a:r>
                      <a:endParaRPr lang="cs-CZ" sz="160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a:effectLst/>
                          <a:latin typeface="Arial"/>
                          <a:ea typeface="Times New Roman"/>
                        </a:rPr>
                        <a:t>4.3</a:t>
                      </a:r>
                      <a:endParaRPr lang="cs-CZ" sz="160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1200"/>
                        </a:spcAft>
                      </a:pPr>
                      <a:r>
                        <a:rPr lang="cs-CZ" sz="1600">
                          <a:effectLst/>
                          <a:latin typeface="Arial"/>
                          <a:ea typeface="Times New Roman"/>
                        </a:rPr>
                        <a:t>Míra nezaměstnanosti v okrese, ve kterém je projekt realizován, je více než 150 % průměrné míry nezaměstnanosti v ČR</a:t>
                      </a:r>
                      <a:r>
                        <a:rPr lang="cs-CZ" sz="1600" baseline="30000">
                          <a:effectLst/>
                          <a:latin typeface="Arial"/>
                          <a:ea typeface="Times New Roman"/>
                        </a:rPr>
                        <a:t> </a:t>
                      </a:r>
                      <a:endParaRPr lang="cs-CZ" sz="1600">
                        <a:effectLst/>
                        <a:latin typeface="Times New Roman"/>
                        <a:ea typeface="Times New Roman"/>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1200"/>
                        </a:spcAft>
                      </a:pPr>
                      <a:r>
                        <a:rPr lang="cs-CZ" sz="1600" dirty="0">
                          <a:effectLst/>
                          <a:latin typeface="Arial"/>
                          <a:ea typeface="Times New Roman"/>
                        </a:rPr>
                        <a:t>4</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marL="0" lvl="0" indent="0">
                        <a:spcAft>
                          <a:spcPts val="1200"/>
                        </a:spcAft>
                        <a:buFont typeface="+mj-lt"/>
                        <a:buNone/>
                      </a:pPr>
                      <a:r>
                        <a:rPr lang="cs-CZ" sz="1600" dirty="0" smtClean="0">
                          <a:effectLst/>
                          <a:latin typeface="Arial"/>
                          <a:ea typeface="Times New Roman"/>
                        </a:rPr>
                        <a:t>5.</a:t>
                      </a:r>
                      <a:r>
                        <a:rPr lang="cs-CZ" sz="1600" dirty="0">
                          <a:effectLst/>
                          <a:latin typeface="Arial"/>
                          <a:ea typeface="Times New Roman"/>
                        </a:rPr>
                        <a:t> </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0"/>
                        </a:spcAft>
                      </a:pPr>
                      <a:r>
                        <a:rPr lang="cs-CZ" sz="1600" b="1" dirty="0">
                          <a:solidFill>
                            <a:srgbClr val="000000"/>
                          </a:solidFill>
                          <a:effectLst/>
                          <a:latin typeface="Arial"/>
                          <a:ea typeface="Times New Roman"/>
                        </a:rPr>
                        <a:t>Projekt je realizován v hospodářsky problémových regionech definovaných v příloze usnesení vlády ČR č. 344 ze dne 15. května 2013 ke Strategii regionálního rozvoje ČR 2014-2020. </a:t>
                      </a:r>
                      <a:endParaRPr lang="cs-CZ" sz="1600" dirty="0">
                        <a:solidFill>
                          <a:srgbClr val="000000"/>
                        </a:solidFill>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dirty="0">
                          <a:effectLst/>
                          <a:latin typeface="Arial"/>
                          <a:ea typeface="Times New Roman"/>
                        </a:rPr>
                        <a:t>1</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6.4.2 (platí pro oba záměry)</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55954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1580017412"/>
              </p:ext>
            </p:extLst>
          </p:nvPr>
        </p:nvGraphicFramePr>
        <p:xfrm>
          <a:off x="467545" y="1412776"/>
          <a:ext cx="8020820" cy="3962967"/>
        </p:xfrm>
        <a:graphic>
          <a:graphicData uri="http://schemas.openxmlformats.org/drawingml/2006/table">
            <a:tbl>
              <a:tblPr/>
              <a:tblGrid>
                <a:gridCol w="1142183"/>
                <a:gridCol w="5338538"/>
                <a:gridCol w="1540099"/>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337683">
                <a:tc>
                  <a:txBody>
                    <a:bodyPr/>
                    <a:lstStyle/>
                    <a:p>
                      <a:pPr marL="0" lvl="0" indent="0">
                        <a:spcAft>
                          <a:spcPts val="1200"/>
                        </a:spcAft>
                        <a:buFont typeface="+mj-lt"/>
                        <a:buNone/>
                      </a:pPr>
                      <a:r>
                        <a:rPr lang="cs-CZ" sz="1600" dirty="0" smtClean="0">
                          <a:effectLst/>
                          <a:latin typeface="Arial"/>
                          <a:ea typeface="Times New Roman"/>
                        </a:rPr>
                        <a:t>6.</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1200"/>
                        </a:spcAft>
                      </a:pPr>
                      <a:r>
                        <a:rPr lang="cs-CZ" sz="1600" b="1" dirty="0">
                          <a:effectLst/>
                          <a:latin typeface="Arial"/>
                          <a:ea typeface="Times New Roman"/>
                        </a:rPr>
                        <a:t>Projekt využívá tepelné energie z OZE</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dirty="0">
                          <a:effectLst/>
                          <a:latin typeface="Arial"/>
                          <a:ea typeface="Times New Roman"/>
                        </a:rPr>
                        <a:t>5</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r h="337683">
                <a:tc>
                  <a:txBody>
                    <a:bodyPr/>
                    <a:lstStyle/>
                    <a:p>
                      <a:pPr marL="0" lvl="0" indent="0">
                        <a:spcAft>
                          <a:spcPts val="1200"/>
                        </a:spcAft>
                        <a:buFont typeface="+mj-lt"/>
                        <a:buNone/>
                      </a:pPr>
                      <a:r>
                        <a:rPr lang="cs-CZ" sz="1600" dirty="0" smtClean="0">
                          <a:effectLst/>
                          <a:latin typeface="Arial"/>
                          <a:ea typeface="Times New Roman"/>
                        </a:rPr>
                        <a:t>7.</a:t>
                      </a:r>
                      <a:r>
                        <a:rPr lang="cs-CZ" sz="1600" dirty="0">
                          <a:effectLst/>
                          <a:latin typeface="Arial"/>
                          <a:ea typeface="Times New Roman"/>
                        </a:rPr>
                        <a:t> </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1200"/>
                        </a:spcAft>
                      </a:pPr>
                      <a:r>
                        <a:rPr lang="cs-CZ" sz="1600" b="1" dirty="0">
                          <a:effectLst/>
                          <a:latin typeface="Arial"/>
                          <a:ea typeface="Times New Roman"/>
                        </a:rPr>
                        <a:t>Předmětem projektu je výstavba a/nebo rekonstrukce stavby/staveb v hodnotě minimálně 20 % výdajů, ze kterých je stanovena dotace, a zároveň nedošlo/nedojde v souvislosti s projektem k odnětí pozemků dotčených touto stavbou/stavbami ze zemědělského půdního fondu.</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dirty="0" smtClean="0">
                          <a:effectLst/>
                          <a:latin typeface="Arial"/>
                          <a:ea typeface="Times New Roman"/>
                        </a:rPr>
                        <a:t>10</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marL="0" lvl="0" indent="0">
                        <a:spcAft>
                          <a:spcPts val="1200"/>
                        </a:spcAft>
                        <a:buFont typeface="+mj-lt"/>
                        <a:buNone/>
                      </a:pPr>
                      <a:r>
                        <a:rPr lang="cs-CZ" sz="1600" dirty="0" smtClean="0">
                          <a:effectLst/>
                          <a:latin typeface="Arial"/>
                          <a:ea typeface="Times New Roman"/>
                        </a:rPr>
                        <a:t>8.</a:t>
                      </a:r>
                      <a:r>
                        <a:rPr lang="cs-CZ" sz="1600" dirty="0">
                          <a:effectLst/>
                          <a:latin typeface="Arial"/>
                          <a:ea typeface="Times New Roman"/>
                        </a:rPr>
                        <a:t> </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1200"/>
                        </a:spcAft>
                      </a:pPr>
                      <a:r>
                        <a:rPr lang="cs-CZ" sz="1600" b="1" dirty="0">
                          <a:effectLst/>
                          <a:latin typeface="Arial"/>
                          <a:ea typeface="Times New Roman"/>
                        </a:rPr>
                        <a:t>Žadatel je mladý zemědělec do 40 let. </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dirty="0">
                          <a:effectLst/>
                          <a:latin typeface="Arial"/>
                          <a:ea typeface="Times New Roman"/>
                        </a:rPr>
                        <a:t>3</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r h="337683">
                <a:tc>
                  <a:txBody>
                    <a:bodyPr/>
                    <a:lstStyle/>
                    <a:p>
                      <a:pPr marL="0" lvl="0" indent="0">
                        <a:spcAft>
                          <a:spcPts val="1200"/>
                        </a:spcAft>
                        <a:buFont typeface="+mj-lt"/>
                        <a:buNone/>
                      </a:pPr>
                      <a:r>
                        <a:rPr lang="cs-CZ" sz="1600" dirty="0" smtClean="0">
                          <a:effectLst/>
                          <a:latin typeface="Arial"/>
                          <a:ea typeface="Times New Roman"/>
                        </a:rPr>
                        <a:t>9.</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1200"/>
                        </a:spcAft>
                      </a:pPr>
                      <a:r>
                        <a:rPr lang="cs-CZ" sz="1600" b="1" dirty="0">
                          <a:effectLst/>
                          <a:latin typeface="Arial"/>
                          <a:ea typeface="Times New Roman"/>
                        </a:rPr>
                        <a:t>Žadatel k datu podání Žádosti o dotaci podniká minimálně tři roky v zemědělské výrobě v souladu se zákonem č. 252/1997 Sb., o zemědělství, ve znění pozdějších předpisů.</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dirty="0">
                          <a:effectLst/>
                          <a:latin typeface="Arial"/>
                          <a:ea typeface="Times New Roman"/>
                        </a:rPr>
                        <a:t>3</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6.4.2 (platí pro oba záměry)</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2694330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904076399"/>
              </p:ext>
            </p:extLst>
          </p:nvPr>
        </p:nvGraphicFramePr>
        <p:xfrm>
          <a:off x="467545" y="1412776"/>
          <a:ext cx="8020820" cy="4262961"/>
        </p:xfrm>
        <a:graphic>
          <a:graphicData uri="http://schemas.openxmlformats.org/drawingml/2006/table">
            <a:tbl>
              <a:tblPr/>
              <a:tblGrid>
                <a:gridCol w="1142183"/>
                <a:gridCol w="5338538"/>
                <a:gridCol w="1540099"/>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590959">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10.</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spcAft>
                          <a:spcPts val="0"/>
                        </a:spcAft>
                      </a:pPr>
                      <a:r>
                        <a:rPr lang="cs-CZ" sz="1600" b="1" dirty="0">
                          <a:solidFill>
                            <a:srgbClr val="000000"/>
                          </a:solidFill>
                          <a:effectLst/>
                          <a:latin typeface="Arial" panose="020B0604020202020204" pitchFamily="34" charset="0"/>
                          <a:ea typeface="Times New Roman"/>
                          <a:cs typeface="Arial" panose="020B0604020202020204" pitchFamily="34" charset="0"/>
                        </a:rPr>
                        <a:t>Žadatel vykazuje více jak 50 % příjmů ze zemědělské prvovýroby v poměru k celkovým příjmům za poslední účetně uzavřené období nebo chová více jak 0,5 VDJ na 1 ha obhospodařované zemědělské půdy nebo hospodaří v lese s výměrou více jak 5 ha.</a:t>
                      </a:r>
                      <a:endParaRPr lang="cs-CZ" sz="16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5</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dirty="0" smtClean="0">
                          <a:effectLst/>
                          <a:latin typeface="Arial" panose="020B0604020202020204" pitchFamily="34" charset="0"/>
                          <a:ea typeface="Times New Roman"/>
                          <a:cs typeface="Arial" panose="020B0604020202020204" pitchFamily="34" charset="0"/>
                        </a:rPr>
                        <a:t>11.</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0"/>
                        </a:spcAft>
                      </a:pPr>
                      <a:r>
                        <a:rPr lang="cs-CZ" sz="1600" b="1" dirty="0">
                          <a:solidFill>
                            <a:srgbClr val="000000"/>
                          </a:solidFill>
                          <a:effectLst/>
                          <a:latin typeface="Arial" panose="020B0604020202020204" pitchFamily="34" charset="0"/>
                          <a:ea typeface="Calibri"/>
                          <a:cs typeface="Arial" panose="020B0604020202020204" pitchFamily="34" charset="0"/>
                        </a:rPr>
                        <a:t>Žadatel je registrován jako ekologický podnikatel dle zákona č. 242/2000 Sb., o ekologickém zemědělství, ve znění pozdějších předpisů, neprovozuje současně konvenční výrobu. </a:t>
                      </a:r>
                      <a:endParaRPr lang="cs-CZ" sz="16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5</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indent="-41275">
                        <a:spcAft>
                          <a:spcPts val="1200"/>
                        </a:spcAft>
                      </a:pPr>
                      <a:r>
                        <a:rPr lang="cs-CZ" sz="1600" dirty="0" smtClean="0">
                          <a:effectLst/>
                          <a:latin typeface="Arial" panose="020B0604020202020204" pitchFamily="34" charset="0"/>
                          <a:ea typeface="Times New Roman"/>
                          <a:cs typeface="Arial" panose="020B0604020202020204" pitchFamily="34" charset="0"/>
                        </a:rPr>
                        <a:t>12.</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b="1" dirty="0">
                          <a:effectLst/>
                          <a:latin typeface="Arial" panose="020B0604020202020204" pitchFamily="34" charset="0"/>
                          <a:ea typeface="Times New Roman"/>
                          <a:cs typeface="Arial" panose="020B0604020202020204" pitchFamily="34" charset="0"/>
                        </a:rPr>
                        <a:t>Adresa trvalého pobytu/sídla žadatele a místo realizace projektu se nacházejí ve stejném nebo sousedícím katastrálním území.</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5</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dirty="0" smtClean="0">
                          <a:effectLst/>
                          <a:latin typeface="Arial" panose="020B0604020202020204" pitchFamily="34" charset="0"/>
                          <a:ea typeface="Times New Roman"/>
                          <a:cs typeface="Arial" panose="020B0604020202020204" pitchFamily="34" charset="0"/>
                        </a:rPr>
                        <a:t>13.</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1200"/>
                        </a:spcAft>
                      </a:pPr>
                      <a:r>
                        <a:rPr lang="cs-CZ" sz="1600" b="1" dirty="0">
                          <a:effectLst/>
                          <a:latin typeface="Arial" panose="020B0604020202020204" pitchFamily="34" charset="0"/>
                          <a:ea typeface="Times New Roman"/>
                          <a:cs typeface="Arial" panose="020B0604020202020204" pitchFamily="34" charset="0"/>
                        </a:rPr>
                        <a:t>Žadatel bude realizací projektu poprvé diverzifikovat do nezemědělské činnosti.</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3</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6.4.2 (platí pro oba záměry)</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561256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2771943582"/>
              </p:ext>
            </p:extLst>
          </p:nvPr>
        </p:nvGraphicFramePr>
        <p:xfrm>
          <a:off x="467545" y="1412776"/>
          <a:ext cx="8020820" cy="4224034"/>
        </p:xfrm>
        <a:graphic>
          <a:graphicData uri="http://schemas.openxmlformats.org/drawingml/2006/table">
            <a:tbl>
              <a:tblPr/>
              <a:tblGrid>
                <a:gridCol w="1142183"/>
                <a:gridCol w="5338538"/>
                <a:gridCol w="1540099"/>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8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8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800" b="1" i="0" u="none" strike="noStrike" cap="none" normalizeH="0" baseline="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590959">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14.</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0"/>
                        </a:spcAft>
                      </a:pPr>
                      <a:r>
                        <a:rPr lang="cs-CZ" sz="1600" b="1" dirty="0">
                          <a:solidFill>
                            <a:srgbClr val="000000"/>
                          </a:solidFill>
                          <a:effectLst/>
                          <a:latin typeface="Arial"/>
                          <a:ea typeface="Times New Roman"/>
                        </a:rPr>
                        <a:t>Podnik žadatele je minimálně od 1. 1. 2014 schválen a/nebo registrován podle ustanovení § 22, odst. (1) písm. a) zákona č. 166/1999 Sb., o veterinární péči a o změně některých souvisejících zákonů (veterinární zákon), ve znění pozdějších předpisů, jako potravinářský podnik. </a:t>
                      </a:r>
                      <a:endParaRPr lang="cs-CZ" sz="1600" dirty="0">
                        <a:solidFill>
                          <a:srgbClr val="000000"/>
                        </a:solidFill>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dirty="0">
                          <a:effectLst/>
                          <a:latin typeface="Arial"/>
                          <a:ea typeface="Times New Roman"/>
                        </a:rPr>
                        <a:t>5</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dirty="0" smtClean="0">
                          <a:effectLst/>
                          <a:latin typeface="Arial" panose="020B0604020202020204" pitchFamily="34" charset="0"/>
                          <a:ea typeface="Times New Roman"/>
                          <a:cs typeface="Arial" panose="020B0604020202020204" pitchFamily="34" charset="0"/>
                        </a:rPr>
                        <a:t>15.</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1200"/>
                        </a:spcAft>
                      </a:pPr>
                      <a:r>
                        <a:rPr lang="cs-CZ" sz="1600" b="1" dirty="0">
                          <a:effectLst/>
                          <a:latin typeface="Arial" panose="020B0604020202020204" pitchFamily="34" charset="0"/>
                          <a:ea typeface="Times New Roman"/>
                          <a:cs typeface="Arial" panose="020B0604020202020204" pitchFamily="34" charset="0"/>
                        </a:rPr>
                        <a:t>Projekt je realizován podnikem o velikosti:</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 </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indent="-41275">
                        <a:spcAft>
                          <a:spcPts val="1200"/>
                        </a:spcAft>
                      </a:pPr>
                      <a:r>
                        <a:rPr lang="cs-CZ" sz="1600" dirty="0" smtClean="0">
                          <a:effectLst/>
                          <a:latin typeface="Arial" panose="020B0604020202020204" pitchFamily="34" charset="0"/>
                          <a:ea typeface="Times New Roman"/>
                          <a:cs typeface="Arial" panose="020B0604020202020204" pitchFamily="34" charset="0"/>
                        </a:rPr>
                        <a:t>15.1</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dirty="0">
                          <a:effectLst/>
                          <a:latin typeface="Arial" panose="020B0604020202020204" pitchFamily="34" charset="0"/>
                          <a:ea typeface="Times New Roman"/>
                          <a:cs typeface="Arial" panose="020B0604020202020204" pitchFamily="34" charset="0"/>
                        </a:rPr>
                        <a:t>Střední podnik</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1</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indent="-41275">
                        <a:spcAft>
                          <a:spcPts val="1200"/>
                        </a:spcAft>
                      </a:pPr>
                      <a:r>
                        <a:rPr lang="cs-CZ" sz="1600" dirty="0" smtClean="0">
                          <a:effectLst/>
                          <a:latin typeface="Arial" panose="020B0604020202020204" pitchFamily="34" charset="0"/>
                          <a:ea typeface="Times New Roman"/>
                          <a:cs typeface="Arial" panose="020B0604020202020204" pitchFamily="34" charset="0"/>
                        </a:rPr>
                        <a:t>15.2</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1200"/>
                        </a:spcAft>
                      </a:pPr>
                      <a:r>
                        <a:rPr lang="cs-CZ" sz="1600" dirty="0">
                          <a:effectLst/>
                          <a:latin typeface="Arial" panose="020B0604020202020204" pitchFamily="34" charset="0"/>
                          <a:ea typeface="Times New Roman"/>
                          <a:cs typeface="Arial" panose="020B0604020202020204" pitchFamily="34" charset="0"/>
                        </a:rPr>
                        <a:t>Malý podnik</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2</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indent="-41275">
                        <a:spcAft>
                          <a:spcPts val="1200"/>
                        </a:spcAft>
                      </a:pPr>
                      <a:r>
                        <a:rPr lang="cs-CZ" sz="1600" dirty="0" smtClean="0">
                          <a:effectLst/>
                          <a:latin typeface="Arial" panose="020B0604020202020204" pitchFamily="34" charset="0"/>
                          <a:ea typeface="Times New Roman"/>
                          <a:cs typeface="Arial" panose="020B0604020202020204" pitchFamily="34" charset="0"/>
                        </a:rPr>
                        <a:t>15.3</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1200"/>
                        </a:spcAft>
                      </a:pPr>
                      <a:r>
                        <a:rPr lang="cs-CZ" sz="1600" dirty="0" smtClean="0">
                          <a:effectLst/>
                          <a:latin typeface="Arial" panose="020B0604020202020204" pitchFamily="34" charset="0"/>
                          <a:ea typeface="Times New Roman"/>
                          <a:cs typeface="Arial" panose="020B0604020202020204" pitchFamily="34" charset="0"/>
                        </a:rPr>
                        <a:t>Mikro podnik</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dirty="0" smtClean="0">
                          <a:effectLst/>
                          <a:latin typeface="Arial" panose="020B0604020202020204" pitchFamily="34" charset="0"/>
                          <a:ea typeface="Times New Roman"/>
                          <a:cs typeface="Arial" panose="020B0604020202020204" pitchFamily="34" charset="0"/>
                        </a:rPr>
                        <a:t>3</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indent="-41275">
                        <a:spcAft>
                          <a:spcPts val="1200"/>
                        </a:spcAft>
                      </a:pPr>
                      <a:r>
                        <a:rPr lang="cs-CZ" sz="1600" dirty="0" smtClean="0">
                          <a:effectLst/>
                          <a:latin typeface="Arial" panose="020B0604020202020204" pitchFamily="34" charset="0"/>
                          <a:ea typeface="Times New Roman"/>
                          <a:cs typeface="Arial" panose="020B0604020202020204" pitchFamily="34" charset="0"/>
                        </a:rPr>
                        <a:t>16.</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1200"/>
                        </a:spcAft>
                      </a:pPr>
                      <a:r>
                        <a:rPr lang="cs-CZ" sz="1600" b="1" dirty="0">
                          <a:effectLst/>
                          <a:latin typeface="Arial"/>
                          <a:ea typeface="Times New Roman"/>
                        </a:rPr>
                        <a:t>Žadatel zaměstnává minimálně jednoho zdravotně či sociálně znevýhodněného zaměstnance.</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dirty="0">
                          <a:effectLst/>
                          <a:latin typeface="Arial"/>
                          <a:ea typeface="Times New Roman"/>
                        </a:rPr>
                        <a:t>3</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6.4.2 (platí pro oba záměry)</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1871477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2801377644"/>
              </p:ext>
            </p:extLst>
          </p:nvPr>
        </p:nvGraphicFramePr>
        <p:xfrm>
          <a:off x="467545" y="1412776"/>
          <a:ext cx="8020820" cy="3578566"/>
        </p:xfrm>
        <a:graphic>
          <a:graphicData uri="http://schemas.openxmlformats.org/drawingml/2006/table">
            <a:tbl>
              <a:tblPr/>
              <a:tblGrid>
                <a:gridCol w="1142183"/>
                <a:gridCol w="5338538"/>
                <a:gridCol w="1540099"/>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590959">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17.</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1200"/>
                        </a:spcAft>
                      </a:pPr>
                      <a:r>
                        <a:rPr lang="cs-CZ" sz="1600" b="1" dirty="0">
                          <a:effectLst/>
                          <a:latin typeface="Arial"/>
                          <a:ea typeface="Times New Roman"/>
                        </a:rPr>
                        <a:t>Součástí projektu je hromadné stravovací zařízení.</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dirty="0">
                          <a:effectLst/>
                          <a:latin typeface="Arial"/>
                          <a:ea typeface="Times New Roman"/>
                        </a:rPr>
                        <a:t>5</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18.</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0"/>
                        </a:spcAft>
                      </a:pPr>
                      <a:r>
                        <a:rPr lang="cs-CZ" sz="1600" b="1" dirty="0">
                          <a:solidFill>
                            <a:srgbClr val="000000"/>
                          </a:solidFill>
                          <a:effectLst/>
                          <a:latin typeface="Arial" panose="020B0604020202020204" pitchFamily="34" charset="0"/>
                          <a:ea typeface="Times New Roman"/>
                          <a:cs typeface="Arial" panose="020B0604020202020204" pitchFamily="34" charset="0"/>
                        </a:rPr>
                        <a:t>Žadatel v případě projektu nad 1 mil. Kč výdajů, ze kterých je stanovena dotace, v hodnocení Finančního zdraví splňuje úroveň kategorii: </a:t>
                      </a:r>
                      <a:endParaRPr lang="cs-CZ" sz="16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 </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18.1</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0"/>
                        </a:spcAft>
                      </a:pPr>
                      <a:r>
                        <a:rPr lang="cs-CZ" sz="1600" dirty="0">
                          <a:solidFill>
                            <a:srgbClr val="000000"/>
                          </a:solidFill>
                          <a:effectLst/>
                          <a:latin typeface="Arial" panose="020B0604020202020204" pitchFamily="34" charset="0"/>
                          <a:ea typeface="Times New Roman"/>
                          <a:cs typeface="Arial" panose="020B0604020202020204" pitchFamily="34" charset="0"/>
                        </a:rPr>
                        <a:t>A</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4</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18.2</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0"/>
                        </a:spcAft>
                      </a:pPr>
                      <a:r>
                        <a:rPr lang="cs-CZ" sz="1600" dirty="0">
                          <a:solidFill>
                            <a:srgbClr val="000000"/>
                          </a:solidFill>
                          <a:effectLst/>
                          <a:latin typeface="Arial" panose="020B0604020202020204" pitchFamily="34" charset="0"/>
                          <a:ea typeface="Times New Roman"/>
                          <a:cs typeface="Arial" panose="020B0604020202020204" pitchFamily="34" charset="0"/>
                        </a:rPr>
                        <a:t>B</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1200"/>
                        </a:spcAft>
                      </a:pPr>
                      <a:r>
                        <a:rPr lang="cs-CZ" sz="1600" dirty="0">
                          <a:effectLst/>
                          <a:latin typeface="Arial" panose="020B0604020202020204" pitchFamily="34" charset="0"/>
                          <a:ea typeface="Times New Roman"/>
                          <a:cs typeface="Arial" panose="020B0604020202020204" pitchFamily="34" charset="0"/>
                        </a:rPr>
                        <a:t>2</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marL="0" lvl="0" indent="0">
                        <a:spcAft>
                          <a:spcPts val="1200"/>
                        </a:spcAft>
                        <a:buFont typeface="+mj-lt"/>
                        <a:buNone/>
                      </a:pPr>
                      <a:r>
                        <a:rPr lang="cs-CZ" sz="1600" dirty="0" smtClean="0">
                          <a:effectLst/>
                          <a:latin typeface="Arial" panose="020B0604020202020204" pitchFamily="34" charset="0"/>
                          <a:ea typeface="Times New Roman"/>
                          <a:cs typeface="Arial" panose="020B0604020202020204" pitchFamily="34" charset="0"/>
                        </a:rPr>
                        <a:t>19.</a:t>
                      </a:r>
                      <a:endParaRPr lang="cs-CZ" sz="1600" dirty="0">
                        <a:effectLst/>
                        <a:latin typeface="Arial" panose="020B0604020202020204" pitchFamily="34" charset="0"/>
                        <a:ea typeface="Times New Roman"/>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0"/>
                        </a:spcAft>
                      </a:pPr>
                      <a:r>
                        <a:rPr lang="cs-CZ" sz="1600" b="1">
                          <a:solidFill>
                            <a:srgbClr val="000000"/>
                          </a:solidFill>
                          <a:effectLst/>
                          <a:latin typeface="Arial"/>
                          <a:ea typeface="Times New Roman"/>
                        </a:rPr>
                        <a:t>Pozemek/pozemky pro zemědělské podnikání žadatele a místo realizace projektu se nacházejí ve stejném nebo sousedícím katastrálním území.</a:t>
                      </a:r>
                      <a:endParaRPr lang="cs-CZ" sz="160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1200"/>
                        </a:spcAft>
                      </a:pPr>
                      <a:r>
                        <a:rPr lang="cs-CZ" sz="1600" dirty="0">
                          <a:effectLst/>
                          <a:latin typeface="Arial"/>
                          <a:ea typeface="Times New Roman"/>
                        </a:rPr>
                        <a:t>3</a:t>
                      </a:r>
                      <a:endParaRPr lang="cs-CZ" sz="1600" dirty="0">
                        <a:effectLst/>
                        <a:latin typeface="Times New Roman"/>
                        <a:ea typeface="Times New Roman"/>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6.4.2 (platí pro oba záměry)</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35943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buNone/>
            </a:pPr>
            <a:endParaRPr lang="cs-CZ" sz="2000" dirty="0" smtClean="0"/>
          </a:p>
          <a:p>
            <a:pPr marL="0" indent="0" algn="ctr">
              <a:buNone/>
            </a:pPr>
            <a:r>
              <a:rPr lang="cs-CZ" sz="2000" dirty="0"/>
              <a:t>Ing. Lucie Krumpholcová</a:t>
            </a:r>
          </a:p>
          <a:p>
            <a:pPr marL="0" indent="0" algn="ctr">
              <a:buNone/>
            </a:pPr>
            <a:r>
              <a:rPr lang="cs-CZ" sz="2000" dirty="0"/>
              <a:t>e-mail: </a:t>
            </a:r>
            <a:r>
              <a:rPr lang="cs-CZ" sz="2000" dirty="0">
                <a:hlinkClick r:id="rId2"/>
              </a:rPr>
              <a:t>lucie.krumpholcova@mze.cz</a:t>
            </a:r>
            <a:r>
              <a:rPr lang="cs-CZ" sz="2000" dirty="0"/>
              <a:t> </a:t>
            </a:r>
          </a:p>
          <a:p>
            <a:pPr marL="0" indent="0" algn="ctr">
              <a:buNone/>
            </a:pPr>
            <a:r>
              <a:rPr lang="cs-CZ" sz="2000" dirty="0"/>
              <a:t>tel.: 221 812 064</a:t>
            </a:r>
          </a:p>
          <a:p>
            <a:pPr marL="0" indent="0" algn="ctr">
              <a:buNone/>
            </a:pPr>
            <a:endParaRPr lang="cs-CZ" sz="2000" dirty="0"/>
          </a:p>
        </p:txBody>
      </p:sp>
    </p:spTree>
    <p:extLst>
      <p:ext uri="{BB962C8B-B14F-4D97-AF65-F5344CB8AC3E}">
        <p14:creationId xmlns:p14="http://schemas.microsoft.com/office/powerpoint/2010/main" val="27975833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35596" y="980728"/>
            <a:ext cx="7268344" cy="5040560"/>
          </a:xfrm>
        </p:spPr>
        <p:txBody>
          <a:bodyPr>
            <a:normAutofit/>
          </a:bodyPr>
          <a:lstStyle/>
          <a:p>
            <a:r>
              <a:rPr lang="cs-CZ" sz="3100" dirty="0" smtClean="0"/>
              <a:t>Operace 6.4.3 Investice na podporu energie z obnovitelných zdrojů</a:t>
            </a:r>
            <a:br>
              <a:rPr lang="cs-CZ" sz="3100" dirty="0" smtClean="0"/>
            </a:br>
            <a:r>
              <a:rPr lang="cs-CZ" sz="1800" dirty="0">
                <a:solidFill>
                  <a:schemeClr val="tx1"/>
                </a:solidFill>
              </a:rPr>
              <a:t/>
            </a:r>
            <a:br>
              <a:rPr lang="cs-CZ" sz="1800" dirty="0">
                <a:solidFill>
                  <a:schemeClr val="tx1"/>
                </a:solidFill>
              </a:rPr>
            </a:br>
            <a:r>
              <a:rPr lang="cs-CZ" sz="2700" dirty="0" smtClean="0">
                <a:solidFill>
                  <a:schemeClr val="tx1"/>
                </a:solidFill>
              </a:rPr>
              <a:t>Rozpočet: 20 </a:t>
            </a:r>
            <a:r>
              <a:rPr lang="cs-CZ" sz="2700" dirty="0">
                <a:solidFill>
                  <a:schemeClr val="tx1"/>
                </a:solidFill>
              </a:rPr>
              <a:t>mil. </a:t>
            </a:r>
            <a:r>
              <a:rPr lang="cs-CZ" sz="2700" dirty="0" smtClean="0">
                <a:solidFill>
                  <a:schemeClr val="tx1"/>
                </a:solidFill>
              </a:rPr>
              <a:t>Kč</a:t>
            </a:r>
            <a:br>
              <a:rPr lang="cs-CZ" sz="2700" dirty="0" smtClean="0">
                <a:solidFill>
                  <a:schemeClr val="tx1"/>
                </a:solidFill>
              </a:rPr>
            </a:br>
            <a:r>
              <a:rPr lang="cs-CZ" sz="2700" dirty="0">
                <a:solidFill>
                  <a:schemeClr val="tx1"/>
                </a:solidFill>
              </a:rPr>
              <a:t/>
            </a:r>
            <a:br>
              <a:rPr lang="cs-CZ" sz="2700" dirty="0">
                <a:solidFill>
                  <a:schemeClr val="tx1"/>
                </a:solidFill>
              </a:rPr>
            </a:br>
            <a:r>
              <a:rPr lang="cs-CZ" sz="2800" dirty="0">
                <a:solidFill>
                  <a:schemeClr val="tx1"/>
                </a:solidFill>
              </a:rPr>
              <a:t>Záměr a)   Výstavba a modernizace zařízení na výrobu tvarovaných biopaliv</a:t>
            </a:r>
            <a:r>
              <a:rPr lang="cs-CZ" sz="2800" dirty="0"/>
              <a:t/>
            </a:r>
            <a:br>
              <a:rPr lang="cs-CZ" sz="2800" dirty="0"/>
            </a:br>
            <a:r>
              <a:rPr lang="cs-CZ" sz="2700" dirty="0">
                <a:solidFill>
                  <a:schemeClr val="tx1"/>
                </a:solidFill>
              </a:rPr>
              <a:t/>
            </a:r>
            <a:br>
              <a:rPr lang="cs-CZ" sz="2700" dirty="0">
                <a:solidFill>
                  <a:schemeClr val="tx1"/>
                </a:solidFill>
              </a:rPr>
            </a:br>
            <a:endParaRPr lang="cs-CZ" sz="2700" dirty="0"/>
          </a:p>
        </p:txBody>
      </p:sp>
      <p:sp>
        <p:nvSpPr>
          <p:cNvPr id="4" name="Nadpis 1"/>
          <p:cNvSpPr txBox="1">
            <a:spLocks/>
          </p:cNvSpPr>
          <p:nvPr/>
        </p:nvSpPr>
        <p:spPr>
          <a:xfrm>
            <a:off x="683568" y="105273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cs-CZ" sz="4000" b="1" kern="1200">
                <a:solidFill>
                  <a:srgbClr val="B2BC00"/>
                </a:solidFill>
                <a:latin typeface="Arial" pitchFamily="34" charset="0"/>
                <a:ea typeface="+mj-ea"/>
                <a:cs typeface="Arial" pitchFamily="34" charset="0"/>
              </a:defRPr>
            </a:lvl1pPr>
          </a:lstStyle>
          <a:p>
            <a:endParaRPr lang="cs-CZ" dirty="0"/>
          </a:p>
        </p:txBody>
      </p:sp>
    </p:spTree>
    <p:extLst>
      <p:ext uri="{BB962C8B-B14F-4D97-AF65-F5344CB8AC3E}">
        <p14:creationId xmlns:p14="http://schemas.microsoft.com/office/powerpoint/2010/main" val="9250809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191973"/>
            <a:ext cx="7416824" cy="850106"/>
          </a:xfrm>
        </p:spPr>
        <p:txBody>
          <a:bodyPr>
            <a:normAutofit/>
          </a:bodyPr>
          <a:lstStyle/>
          <a:p>
            <a:pPr marL="285750" lvl="0" indent="-285750" algn="ctr"/>
            <a:r>
              <a:rPr lang="cs-CZ" sz="2000" dirty="0" smtClean="0"/>
              <a:t>Operace 6.4.3</a:t>
            </a:r>
            <a:br>
              <a:rPr lang="cs-CZ" sz="2000" dirty="0" smtClean="0"/>
            </a:br>
            <a:r>
              <a:rPr lang="cs-CZ" sz="2000" dirty="0" smtClean="0"/>
              <a:t>Podporované tvarované biopalivo</a:t>
            </a:r>
            <a:endParaRPr lang="cs-CZ" sz="2000" dirty="0"/>
          </a:p>
        </p:txBody>
      </p:sp>
      <p:sp>
        <p:nvSpPr>
          <p:cNvPr id="3" name="Zástupný symbol pro obsah 2"/>
          <p:cNvSpPr>
            <a:spLocks noGrp="1"/>
          </p:cNvSpPr>
          <p:nvPr>
            <p:ph idx="1"/>
          </p:nvPr>
        </p:nvSpPr>
        <p:spPr>
          <a:xfrm>
            <a:off x="457200" y="1556792"/>
            <a:ext cx="8229600" cy="4824536"/>
          </a:xfrm>
        </p:spPr>
        <p:txBody>
          <a:bodyPr>
            <a:normAutofit/>
          </a:bodyPr>
          <a:lstStyle/>
          <a:p>
            <a:pPr marL="0" indent="0" algn="just">
              <a:buNone/>
            </a:pPr>
            <a:endParaRPr lang="cs-CZ" sz="1600" dirty="0" smtClean="0"/>
          </a:p>
          <a:p>
            <a:pPr marL="0" lvl="0" indent="0" algn="just">
              <a:buNone/>
            </a:pPr>
            <a:endParaRPr lang="cs-CZ" sz="1600" dirty="0" smtClean="0"/>
          </a:p>
          <a:p>
            <a:pPr marL="0" indent="0">
              <a:buNone/>
            </a:pPr>
            <a:endParaRPr lang="cs-CZ" sz="1600" dirty="0" smtClean="0"/>
          </a:p>
        </p:txBody>
      </p:sp>
      <p:sp>
        <p:nvSpPr>
          <p:cNvPr id="4" name="Obdélník 3"/>
          <p:cNvSpPr/>
          <p:nvPr/>
        </p:nvSpPr>
        <p:spPr>
          <a:xfrm>
            <a:off x="251520" y="1052736"/>
            <a:ext cx="8640960" cy="5847755"/>
          </a:xfrm>
          <a:prstGeom prst="rect">
            <a:avLst/>
          </a:prstGeom>
        </p:spPr>
        <p:txBody>
          <a:bodyPr wrap="square">
            <a:spAutoFit/>
          </a:bodyPr>
          <a:lstStyle/>
          <a:p>
            <a:r>
              <a:rPr lang="en-US" b="1" dirty="0" err="1" smtClean="0">
                <a:latin typeface="Arial" panose="020B0604020202020204" pitchFamily="34" charset="0"/>
                <a:cs typeface="Arial" panose="020B0604020202020204" pitchFamily="34" charset="0"/>
              </a:rPr>
              <a:t>Dřevní</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nebo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směsná</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peleta</a:t>
            </a:r>
            <a:r>
              <a:rPr lang="en-US" dirty="0">
                <a:latin typeface="Arial" panose="020B0604020202020204" pitchFamily="34" charset="0"/>
                <a:cs typeface="Arial" panose="020B0604020202020204" pitchFamily="34" charset="0"/>
              </a:rPr>
              <a:t> </a:t>
            </a:r>
            <a:endParaRPr lang="cs-CZ"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vyrobené</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z </a:t>
            </a:r>
            <a:r>
              <a:rPr lang="en-US" dirty="0" err="1">
                <a:latin typeface="Arial" panose="020B0604020202020204" pitchFamily="34" charset="0"/>
                <a:cs typeface="Arial" panose="020B0604020202020204" pitchFamily="34" charset="0"/>
              </a:rPr>
              <a:t>dřevní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nebo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směsné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dřevní</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rostlinné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biomasy</a:t>
            </a:r>
            <a:r>
              <a:rPr lang="en-US" dirty="0">
                <a:latin typeface="Arial" panose="020B0604020202020204" pitchFamily="34" charset="0"/>
                <a:cs typeface="Arial" panose="020B0604020202020204" pitchFamily="34" charset="0"/>
              </a:rPr>
              <a:t>, </a:t>
            </a:r>
            <a:endParaRPr lang="cs-CZ"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dirty="0" smtClean="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r</a:t>
            </a:r>
            <a:r>
              <a:rPr lang="cs-CZ"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délky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běžně</a:t>
            </a:r>
            <a:r>
              <a:rPr lang="en-US" dirty="0">
                <a:latin typeface="Arial" panose="020B0604020202020204" pitchFamily="34" charset="0"/>
                <a:cs typeface="Arial" panose="020B0604020202020204" pitchFamily="34" charset="0"/>
              </a:rPr>
              <a:t> 5 mm </a:t>
            </a:r>
            <a:r>
              <a:rPr lang="en-US" dirty="0" err="1">
                <a:latin typeface="Arial" panose="020B0604020202020204" pitchFamily="34" charset="0"/>
                <a:cs typeface="Arial" panose="020B0604020202020204" pitchFamily="34" charset="0"/>
              </a:rPr>
              <a:t>až</a:t>
            </a:r>
            <a:r>
              <a:rPr lang="en-US" dirty="0">
                <a:latin typeface="Arial" panose="020B0604020202020204" pitchFamily="34" charset="0"/>
                <a:cs typeface="Arial" panose="020B0604020202020204" pitchFamily="34" charset="0"/>
              </a:rPr>
              <a:t> 40 mm a   </a:t>
            </a:r>
            <a:r>
              <a:rPr lang="en-US" dirty="0" err="1">
                <a:latin typeface="Arial" panose="020B0604020202020204" pitchFamily="34" charset="0"/>
                <a:cs typeface="Arial" panose="020B0604020202020204" pitchFamily="34" charset="0"/>
              </a:rPr>
              <a:t>průměru</a:t>
            </a:r>
            <a:r>
              <a:rPr lang="en-US" dirty="0">
                <a:latin typeface="Arial" panose="020B0604020202020204" pitchFamily="34" charset="0"/>
                <a:cs typeface="Arial" panose="020B0604020202020204" pitchFamily="34" charset="0"/>
              </a:rPr>
              <a:t> do 25 mm a s </a:t>
            </a:r>
            <a:r>
              <a:rPr lang="en-US" dirty="0" err="1">
                <a:latin typeface="Arial" panose="020B0604020202020204" pitchFamily="34" charset="0"/>
                <a:cs typeface="Arial" panose="020B0604020202020204" pitchFamily="34" charset="0"/>
              </a:rPr>
              <a:t>ulámanými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konci</a:t>
            </a:r>
            <a:r>
              <a:rPr lang="en-US" dirty="0">
                <a:latin typeface="Arial" panose="020B0604020202020204" pitchFamily="34" charset="0"/>
                <a:cs typeface="Arial" panose="020B0604020202020204" pitchFamily="34" charset="0"/>
              </a:rPr>
              <a:t>. </a:t>
            </a:r>
            <a:endParaRPr lang="cs-CZ" dirty="0" smtClean="0">
              <a:latin typeface="Arial" panose="020B0604020202020204" pitchFamily="34" charset="0"/>
              <a:cs typeface="Arial" panose="020B0604020202020204" pitchFamily="34" charset="0"/>
            </a:endParaRPr>
          </a:p>
          <a:p>
            <a:endParaRPr lang="cs-CZ" b="1" dirty="0" smtClean="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Dřevní</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briketa</a:t>
            </a:r>
            <a:r>
              <a:rPr lang="en-US" dirty="0">
                <a:latin typeface="Arial" panose="020B0604020202020204" pitchFamily="34" charset="0"/>
                <a:cs typeface="Arial" panose="020B0604020202020204" pitchFamily="34" charset="0"/>
              </a:rPr>
              <a:t> </a:t>
            </a:r>
            <a:endParaRPr lang="cs-CZ"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biopalivo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vyrobené</a:t>
            </a:r>
            <a:r>
              <a:rPr lang="en-US" dirty="0">
                <a:latin typeface="Arial" panose="020B0604020202020204" pitchFamily="34" charset="0"/>
                <a:cs typeface="Arial" panose="020B0604020202020204" pitchFamily="34" charset="0"/>
              </a:rPr>
              <a:t> z </a:t>
            </a:r>
            <a:r>
              <a:rPr lang="en-US" dirty="0" err="1">
                <a:latin typeface="Arial" panose="020B0604020202020204" pitchFamily="34" charset="0"/>
                <a:cs typeface="Arial" panose="020B0604020202020204" pitchFamily="34" charset="0"/>
              </a:rPr>
              <a:t>dřevní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biomasy</a:t>
            </a:r>
            <a:r>
              <a:rPr lang="en-US" dirty="0">
                <a:latin typeface="Arial" panose="020B0604020202020204" pitchFamily="34" charset="0"/>
                <a:cs typeface="Arial" panose="020B0604020202020204" pitchFamily="34" charset="0"/>
              </a:rPr>
              <a:t> s </a:t>
            </a:r>
            <a:r>
              <a:rPr lang="en-US" dirty="0" err="1">
                <a:latin typeface="Arial" panose="020B0604020202020204" pitchFamily="34" charset="0"/>
                <a:cs typeface="Arial" panose="020B0604020202020204" pitchFamily="34" charset="0"/>
              </a:rPr>
              <a:t>většinovým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hmotnostním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podílem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dřeva</a:t>
            </a:r>
            <a:r>
              <a:rPr lang="en-US" dirty="0">
                <a:latin typeface="Arial" panose="020B0604020202020204" pitchFamily="34" charset="0"/>
                <a:cs typeface="Arial" panose="020B0604020202020204" pitchFamily="34" charset="0"/>
              </a:rPr>
              <a:t>, </a:t>
            </a:r>
            <a:endParaRPr lang="cs-CZ"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obvykle</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válcovitého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tvaru</a:t>
            </a:r>
            <a:r>
              <a:rPr lang="en-US" dirty="0">
                <a:latin typeface="Arial" panose="020B0604020202020204" pitchFamily="34" charset="0"/>
                <a:cs typeface="Arial" panose="020B0604020202020204" pitchFamily="34" charset="0"/>
              </a:rPr>
              <a:t> s </a:t>
            </a:r>
            <a:r>
              <a:rPr lang="en-US" dirty="0" err="1">
                <a:latin typeface="Arial" panose="020B0604020202020204" pitchFamily="34" charset="0"/>
                <a:cs typeface="Arial" panose="020B0604020202020204" pitchFamily="34" charset="0"/>
              </a:rPr>
              <a:t>průměrem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větším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než</a:t>
            </a:r>
            <a:r>
              <a:rPr lang="en-US" dirty="0">
                <a:latin typeface="Arial" panose="020B0604020202020204" pitchFamily="34" charset="0"/>
                <a:cs typeface="Arial" panose="020B0604020202020204" pitchFamily="34" charset="0"/>
              </a:rPr>
              <a:t> 25 mm a s </a:t>
            </a:r>
            <a:r>
              <a:rPr lang="en-US" dirty="0" err="1">
                <a:latin typeface="Arial" panose="020B0604020202020204" pitchFamily="34" charset="0"/>
                <a:cs typeface="Arial" panose="020B0604020202020204" pitchFamily="34" charset="0"/>
              </a:rPr>
              <a:t>ulámanými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konci</a:t>
            </a:r>
            <a:r>
              <a:rPr lang="en-US" dirty="0">
                <a:latin typeface="Arial" panose="020B0604020202020204" pitchFamily="34" charset="0"/>
                <a:cs typeface="Arial" panose="020B0604020202020204" pitchFamily="34" charset="0"/>
              </a:rPr>
              <a:t>. </a:t>
            </a:r>
            <a:endParaRPr lang="cs-CZ" dirty="0">
              <a:latin typeface="Arial" panose="020B0604020202020204" pitchFamily="34" charset="0"/>
              <a:cs typeface="Arial" panose="020B0604020202020204" pitchFamily="34" charset="0"/>
            </a:endParaRPr>
          </a:p>
          <a:p>
            <a:endParaRPr lang="cs-CZ" dirty="0" smtClean="0">
              <a:latin typeface="Arial" panose="020B0604020202020204" pitchFamily="34" charset="0"/>
              <a:cs typeface="Arial" panose="020B0604020202020204" pitchFamily="34" charset="0"/>
            </a:endParaRPr>
          </a:p>
          <a:p>
            <a:r>
              <a:rPr lang="en-US" dirty="0" err="1" smtClean="0">
                <a:latin typeface="Arial" panose="020B0604020202020204" pitchFamily="34" charset="0"/>
                <a:cs typeface="Arial" panose="020B0604020202020204" pitchFamily="34" charset="0"/>
              </a:rPr>
              <a:t>Surovin</a:t>
            </a:r>
            <a:r>
              <a:rPr lang="cs-CZ" dirty="0" smtClean="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pro </a:t>
            </a:r>
            <a:r>
              <a:rPr lang="en-US" dirty="0" err="1">
                <a:latin typeface="Arial" panose="020B0604020202020204" pitchFamily="34" charset="0"/>
                <a:cs typeface="Arial" panose="020B0604020202020204" pitchFamily="34" charset="0"/>
              </a:rPr>
              <a:t>výrobu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dřevní</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brikety</a:t>
            </a:r>
            <a:r>
              <a:rPr lang="cs-CZ" dirty="0" smtClean="0">
                <a:latin typeface="Arial" panose="020B0604020202020204" pitchFamily="34" charset="0"/>
                <a:cs typeface="Arial" panose="020B0604020202020204" pitchFamily="34" charset="0"/>
              </a:rPr>
              <a:t> a </a:t>
            </a:r>
            <a:r>
              <a:rPr lang="cs-CZ" dirty="0">
                <a:latin typeface="Arial" panose="020B0604020202020204" pitchFamily="34" charset="0"/>
                <a:cs typeface="Arial" panose="020B0604020202020204" pitchFamily="34" charset="0"/>
              </a:rPr>
              <a:t>d</a:t>
            </a:r>
            <a:r>
              <a:rPr lang="cs-CZ" dirty="0" smtClean="0">
                <a:latin typeface="Arial" panose="020B0604020202020204" pitchFamily="34" charset="0"/>
                <a:cs typeface="Arial" panose="020B0604020202020204" pitchFamily="34" charset="0"/>
              </a:rPr>
              <a:t>řevní</a:t>
            </a:r>
            <a:r>
              <a:rPr lang="en-US" dirty="0" smtClean="0">
                <a:latin typeface="Arial" panose="020B0604020202020204" pitchFamily="34" charset="0"/>
                <a:cs typeface="Arial" panose="020B0604020202020204" pitchFamily="34" charset="0"/>
              </a:rPr>
              <a:t>/</a:t>
            </a:r>
            <a:r>
              <a:rPr lang="cs-CZ" dirty="0" smtClean="0">
                <a:latin typeface="Arial" panose="020B0604020202020204" pitchFamily="34" charset="0"/>
                <a:cs typeface="Arial" panose="020B0604020202020204" pitchFamily="34" charset="0"/>
              </a:rPr>
              <a:t>směsné pelety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je </a:t>
            </a:r>
            <a:r>
              <a:rPr lang="en-US" dirty="0" err="1">
                <a:latin typeface="Arial" panose="020B0604020202020204" pitchFamily="34" charset="0"/>
                <a:cs typeface="Arial" panose="020B0604020202020204" pitchFamily="34" charset="0"/>
              </a:rPr>
              <a:t>lesní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plantážové</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jiné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původní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dřevo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vedlejší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produkty</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zbytky</a:t>
            </a:r>
            <a:r>
              <a:rPr lang="en-US" dirty="0">
                <a:latin typeface="Arial" panose="020B0604020202020204" pitchFamily="34" charset="0"/>
                <a:cs typeface="Arial" panose="020B0604020202020204" pitchFamily="34" charset="0"/>
              </a:rPr>
              <a:t> z </a:t>
            </a:r>
            <a:r>
              <a:rPr lang="en-US" dirty="0" err="1">
                <a:latin typeface="Arial" panose="020B0604020202020204" pitchFamily="34" charset="0"/>
                <a:cs typeface="Arial" panose="020B0604020202020204" pitchFamily="34" charset="0"/>
              </a:rPr>
              <a:t>dřevozpracujícího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průmyslu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neupravené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použité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dřevo</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směsi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těchto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surovin</a:t>
            </a:r>
            <a:r>
              <a:rPr lang="en-US" dirty="0">
                <a:latin typeface="Arial" panose="020B0604020202020204" pitchFamily="34" charset="0"/>
                <a:cs typeface="Arial" panose="020B0604020202020204" pitchFamily="34" charset="0"/>
              </a:rPr>
              <a:t>.</a:t>
            </a:r>
            <a:endParaRPr lang="cs-CZ" dirty="0">
              <a:latin typeface="Arial" panose="020B0604020202020204" pitchFamily="34" charset="0"/>
              <a:cs typeface="Arial" panose="020B0604020202020204" pitchFamily="34" charset="0"/>
            </a:endParaRPr>
          </a:p>
          <a:p>
            <a:endParaRPr lang="cs-CZ" dirty="0" smtClean="0">
              <a:latin typeface="Arial" panose="020B0604020202020204" pitchFamily="34" charset="0"/>
              <a:cs typeface="Arial" panose="020B0604020202020204" pitchFamily="34" charset="0"/>
            </a:endParaRPr>
          </a:p>
          <a:p>
            <a:r>
              <a:rPr lang="en-US" b="1" dirty="0" err="1" smtClean="0">
                <a:latin typeface="Arial" panose="020B0604020202020204" pitchFamily="34" charset="0"/>
                <a:cs typeface="Arial" panose="020B0604020202020204" pitchFamily="34" charset="0"/>
              </a:rPr>
              <a:t>Nedřevní</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peleta</a:t>
            </a:r>
            <a:r>
              <a:rPr lang="en-US" dirty="0">
                <a:latin typeface="Arial" panose="020B0604020202020204" pitchFamily="34" charset="0"/>
                <a:cs typeface="Arial" panose="020B0604020202020204" pitchFamily="34" charset="0"/>
              </a:rPr>
              <a:t> </a:t>
            </a:r>
            <a:endParaRPr lang="cs-CZ"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z </a:t>
            </a:r>
            <a:r>
              <a:rPr lang="en-US" dirty="0" err="1">
                <a:latin typeface="Arial" panose="020B0604020202020204" pitchFamily="34" charset="0"/>
                <a:cs typeface="Arial" panose="020B0604020202020204" pitchFamily="34" charset="0"/>
              </a:rPr>
              <a:t>biomasy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rozdrcené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nebo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namleté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prášek</a:t>
            </a:r>
            <a:r>
              <a:rPr lang="en-US" dirty="0" smtClean="0">
                <a:latin typeface="Arial" panose="020B0604020202020204" pitchFamily="34" charset="0"/>
                <a:cs typeface="Arial" panose="020B0604020202020204" pitchFamily="34" charset="0"/>
              </a:rPr>
              <a:t>,</a:t>
            </a:r>
            <a:endParaRPr lang="cs-CZ"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o </a:t>
            </a:r>
            <a:r>
              <a:rPr lang="en-US" dirty="0" err="1">
                <a:latin typeface="Arial" panose="020B0604020202020204" pitchFamily="34" charset="0"/>
                <a:cs typeface="Arial" panose="020B0604020202020204" pitchFamily="34" charset="0"/>
              </a:rPr>
              <a:t>průměru</a:t>
            </a:r>
            <a:r>
              <a:rPr lang="en-US" dirty="0">
                <a:latin typeface="Arial" panose="020B0604020202020204" pitchFamily="34" charset="0"/>
                <a:cs typeface="Arial" panose="020B0604020202020204" pitchFamily="34" charset="0"/>
              </a:rPr>
              <a:t> &lt; 25 mm, </a:t>
            </a:r>
            <a:r>
              <a:rPr lang="en-US" dirty="0" err="1" smtClean="0">
                <a:latin typeface="Arial" panose="020B0604020202020204" pitchFamily="34" charset="0"/>
                <a:cs typeface="Arial" panose="020B0604020202020204" pitchFamily="34" charset="0"/>
              </a:rPr>
              <a:t>délky</a:t>
            </a:r>
            <a:r>
              <a:rPr lang="en-US" dirty="0" smtClean="0">
                <a:latin typeface="Arial" panose="020B0604020202020204" pitchFamily="34" charset="0"/>
                <a:cs typeface="Arial" panose="020B0604020202020204" pitchFamily="34" charset="0"/>
              </a:rPr>
              <a:t> 3,15 </a:t>
            </a:r>
            <a:r>
              <a:rPr lang="en-US" dirty="0">
                <a:latin typeface="Arial" panose="020B0604020202020204" pitchFamily="34" charset="0"/>
                <a:cs typeface="Arial" panose="020B0604020202020204" pitchFamily="34" charset="0"/>
              </a:rPr>
              <a:t>mm </a:t>
            </a:r>
            <a:r>
              <a:rPr lang="en-US" dirty="0" err="1">
                <a:latin typeface="Arial" panose="020B0604020202020204" pitchFamily="34" charset="0"/>
                <a:cs typeface="Arial" panose="020B0604020202020204" pitchFamily="34" charset="0"/>
              </a:rPr>
              <a:t>až</a:t>
            </a:r>
            <a:r>
              <a:rPr lang="en-US" dirty="0">
                <a:latin typeface="Arial" panose="020B0604020202020204" pitchFamily="34" charset="0"/>
                <a:cs typeface="Arial" panose="020B0604020202020204" pitchFamily="34" charset="0"/>
              </a:rPr>
              <a:t> 40 mm </a:t>
            </a:r>
            <a:r>
              <a:rPr lang="en-US" dirty="0" err="1">
                <a:latin typeface="Arial" panose="020B0604020202020204" pitchFamily="34" charset="0"/>
                <a:cs typeface="Arial" panose="020B0604020202020204" pitchFamily="34" charset="0"/>
              </a:rPr>
              <a:t>dlouhých</a:t>
            </a:r>
            <a:r>
              <a:rPr lang="en-US" dirty="0">
                <a:latin typeface="Arial" panose="020B0604020202020204" pitchFamily="34" charset="0"/>
                <a:cs typeface="Arial" panose="020B0604020202020204" pitchFamily="34" charset="0"/>
              </a:rPr>
              <a:t>, s </a:t>
            </a:r>
            <a:r>
              <a:rPr lang="en-US" dirty="0" err="1">
                <a:latin typeface="Arial" panose="020B0604020202020204" pitchFamily="34" charset="0"/>
                <a:cs typeface="Arial" panose="020B0604020202020204" pitchFamily="34" charset="0"/>
              </a:rPr>
              <a:t>ulámanými</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konci</a:t>
            </a:r>
            <a:r>
              <a:rPr lang="en-US" dirty="0" smtClean="0">
                <a:latin typeface="Arial" panose="020B0604020202020204" pitchFamily="34" charset="0"/>
                <a:cs typeface="Arial" panose="020B0604020202020204" pitchFamily="34" charset="0"/>
              </a:rPr>
              <a:t> </a:t>
            </a:r>
            <a:endParaRPr lang="cs-CZ"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Surovi</a:t>
            </a:r>
            <a:r>
              <a:rPr lang="cs-CZ" dirty="0" smtClean="0">
                <a:latin typeface="Arial" panose="020B0604020202020204" pitchFamily="34" charset="0"/>
                <a:cs typeface="Arial" panose="020B0604020202020204" pitchFamily="34" charset="0"/>
              </a:rPr>
              <a:t>na: </a:t>
            </a:r>
            <a:r>
              <a:rPr lang="en-US" dirty="0" err="1" smtClean="0">
                <a:latin typeface="Arial" panose="020B0604020202020204" pitchFamily="34" charset="0"/>
                <a:cs typeface="Arial" panose="020B0604020202020204" pitchFamily="34" charset="0"/>
              </a:rPr>
              <a:t>bylinná</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biomasa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ovocná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biomasa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vodní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biomasa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obilná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sláma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chrastice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rákosovitá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nebo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ozdobnice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čínská</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jejich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směsi</a:t>
            </a:r>
            <a:r>
              <a:rPr lang="en-US" dirty="0">
                <a:latin typeface="Arial" panose="020B0604020202020204" pitchFamily="34" charset="0"/>
                <a:cs typeface="Arial" panose="020B0604020202020204" pitchFamily="34" charset="0"/>
              </a:rPr>
              <a:t>.</a:t>
            </a:r>
            <a:endParaRPr lang="cs-CZ" dirty="0">
              <a:latin typeface="Arial" panose="020B0604020202020204" pitchFamily="34" charset="0"/>
              <a:cs typeface="Arial" panose="020B0604020202020204" pitchFamily="34" charset="0"/>
            </a:endParaRPr>
          </a:p>
          <a:p>
            <a:endParaRPr lang="cs-CZ" sz="1600" b="1" dirty="0" smtClean="0"/>
          </a:p>
          <a:p>
            <a:endParaRPr lang="cs-CZ" sz="1600" dirty="0"/>
          </a:p>
          <a:p>
            <a:pPr marL="285750" indent="-285750">
              <a:buFont typeface="Arial" panose="020B0604020202020204" pitchFamily="34" charset="0"/>
              <a:buChar char="•"/>
            </a:pPr>
            <a:endParaRPr lang="cs-CZ" dirty="0"/>
          </a:p>
          <a:p>
            <a:pPr lvl="0" algn="ctr"/>
            <a:endParaRPr lang="cs-CZ" dirty="0"/>
          </a:p>
        </p:txBody>
      </p:sp>
    </p:spTree>
    <p:extLst>
      <p:ext uri="{BB962C8B-B14F-4D97-AF65-F5344CB8AC3E}">
        <p14:creationId xmlns:p14="http://schemas.microsoft.com/office/powerpoint/2010/main" val="42132800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191973"/>
            <a:ext cx="7416824" cy="850106"/>
          </a:xfrm>
        </p:spPr>
        <p:txBody>
          <a:bodyPr>
            <a:normAutofit/>
          </a:bodyPr>
          <a:lstStyle/>
          <a:p>
            <a:pPr algn="ctr"/>
            <a:r>
              <a:rPr lang="cs-CZ" sz="2000" dirty="0" smtClean="0"/>
              <a:t>Operace 6.4.3</a:t>
            </a:r>
            <a:r>
              <a:rPr lang="cs-CZ" sz="2000" dirty="0"/>
              <a:t/>
            </a:r>
            <a:br>
              <a:rPr lang="cs-CZ" sz="2000" dirty="0"/>
            </a:br>
            <a:r>
              <a:rPr lang="cs-CZ" sz="2000" dirty="0"/>
              <a:t>Definice žadatele/příjemce </a:t>
            </a:r>
            <a:r>
              <a:rPr lang="cs-CZ" sz="2000" dirty="0" smtClean="0"/>
              <a:t>dotace</a:t>
            </a:r>
            <a:endParaRPr lang="cs-CZ" sz="2000" dirty="0"/>
          </a:p>
        </p:txBody>
      </p:sp>
      <p:sp>
        <p:nvSpPr>
          <p:cNvPr id="3" name="Zástupný symbol pro obsah 2"/>
          <p:cNvSpPr>
            <a:spLocks noGrp="1"/>
          </p:cNvSpPr>
          <p:nvPr>
            <p:ph idx="1"/>
          </p:nvPr>
        </p:nvSpPr>
        <p:spPr>
          <a:xfrm>
            <a:off x="457200" y="1556792"/>
            <a:ext cx="8229600" cy="4824536"/>
          </a:xfrm>
        </p:spPr>
        <p:txBody>
          <a:bodyPr>
            <a:normAutofit/>
          </a:bodyPr>
          <a:lstStyle/>
          <a:p>
            <a:pPr marL="0" indent="0" algn="just">
              <a:buNone/>
            </a:pPr>
            <a:endParaRPr lang="cs-CZ" sz="1600" dirty="0" smtClean="0"/>
          </a:p>
          <a:p>
            <a:pPr marL="0" lvl="0" indent="0" algn="just">
              <a:buNone/>
            </a:pPr>
            <a:endParaRPr lang="cs-CZ" sz="1600" dirty="0" smtClean="0"/>
          </a:p>
          <a:p>
            <a:pPr marL="0" indent="0">
              <a:buNone/>
            </a:pPr>
            <a:endParaRPr lang="cs-CZ" sz="1600" dirty="0" smtClean="0"/>
          </a:p>
        </p:txBody>
      </p:sp>
      <p:sp>
        <p:nvSpPr>
          <p:cNvPr id="4" name="Obdélník 3"/>
          <p:cNvSpPr/>
          <p:nvPr/>
        </p:nvSpPr>
        <p:spPr>
          <a:xfrm>
            <a:off x="251520" y="1052736"/>
            <a:ext cx="8640960" cy="5324535"/>
          </a:xfrm>
          <a:prstGeom prst="rect">
            <a:avLst/>
          </a:prstGeom>
        </p:spPr>
        <p:txBody>
          <a:bodyPr wrap="square">
            <a:spAutoFit/>
          </a:bodyPr>
          <a:lstStyle/>
          <a:p>
            <a:pPr marL="285750" indent="-285750">
              <a:buFont typeface="Arial" panose="020B0604020202020204" pitchFamily="34" charset="0"/>
              <a:buChar char="•"/>
            </a:pPr>
            <a:r>
              <a:rPr lang="cs-CZ" sz="2000" b="1" dirty="0" smtClean="0">
                <a:latin typeface="Arial" panose="020B0604020202020204" pitchFamily="34" charset="0"/>
                <a:cs typeface="Arial" panose="020B0604020202020204" pitchFamily="34" charset="0"/>
              </a:rPr>
              <a:t>Zemědělský podnikatel</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(k</a:t>
            </a:r>
            <a:r>
              <a:rPr lang="cs-CZ" sz="2000" dirty="0">
                <a:latin typeface="Arial" panose="020B0604020202020204" pitchFamily="34" charset="0"/>
                <a:cs typeface="Arial" panose="020B0604020202020204" pitchFamily="34" charset="0"/>
              </a:rPr>
              <a:t> datu podání Žádosti o dotaci je evidována v Evidenci zemědělského </a:t>
            </a:r>
            <a:r>
              <a:rPr lang="cs-CZ" sz="2000" dirty="0" smtClean="0">
                <a:latin typeface="Arial" panose="020B0604020202020204" pitchFamily="34" charset="0"/>
                <a:cs typeface="Arial" panose="020B0604020202020204" pitchFamily="34" charset="0"/>
              </a:rPr>
              <a:t>podnikatele).</a:t>
            </a:r>
            <a:endParaRPr lang="cs-CZ" sz="2000" dirty="0">
              <a:latin typeface="Arial" panose="020B0604020202020204" pitchFamily="34" charset="0"/>
              <a:cs typeface="Arial" panose="020B0604020202020204" pitchFamily="34" charset="0"/>
            </a:endParaRPr>
          </a:p>
          <a:p>
            <a:endParaRPr lang="cs-CZ" sz="1600" dirty="0" smtClean="0">
              <a:latin typeface="Arial" panose="020B0604020202020204" pitchFamily="34" charset="0"/>
              <a:cs typeface="Arial" panose="020B0604020202020204" pitchFamily="34" charset="0"/>
            </a:endParaRPr>
          </a:p>
          <a:p>
            <a:endParaRPr lang="cs-CZ" sz="1600" dirty="0">
              <a:latin typeface="Arial" panose="020B0604020202020204" pitchFamily="34" charset="0"/>
              <a:cs typeface="Arial" panose="020B0604020202020204" pitchFamily="34" charset="0"/>
            </a:endParaRPr>
          </a:p>
          <a:p>
            <a:pPr lvl="0" algn="ctr"/>
            <a:r>
              <a:rPr lang="cs-CZ" sz="2000" b="1" dirty="0" smtClean="0">
                <a:solidFill>
                  <a:srgbClr val="B2BC00"/>
                </a:solidFill>
                <a:latin typeface="Arial" pitchFamily="34" charset="0"/>
                <a:ea typeface="+mj-ea"/>
                <a:cs typeface="Arial" pitchFamily="34" charset="0"/>
              </a:rPr>
              <a:t>Druh </a:t>
            </a:r>
            <a:r>
              <a:rPr lang="cs-CZ" sz="2000" b="1" dirty="0">
                <a:solidFill>
                  <a:srgbClr val="B2BC00"/>
                </a:solidFill>
                <a:latin typeface="Arial" pitchFamily="34" charset="0"/>
                <a:ea typeface="+mj-ea"/>
                <a:cs typeface="Arial" pitchFamily="34" charset="0"/>
              </a:rPr>
              <a:t>a výše </a:t>
            </a:r>
            <a:r>
              <a:rPr lang="cs-CZ" sz="2000" b="1" dirty="0" smtClean="0">
                <a:solidFill>
                  <a:srgbClr val="B2BC00"/>
                </a:solidFill>
                <a:latin typeface="Arial" pitchFamily="34" charset="0"/>
                <a:ea typeface="+mj-ea"/>
                <a:cs typeface="Arial" pitchFamily="34" charset="0"/>
              </a:rPr>
              <a:t>dotace</a:t>
            </a:r>
          </a:p>
          <a:p>
            <a:r>
              <a:rPr lang="cs-CZ"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25 </a:t>
            </a:r>
            <a:r>
              <a:rPr lang="cs-CZ" sz="2000" b="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způs</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výdajů, ze kterých je stanovena dotace pro velké podniky,</a:t>
            </a:r>
          </a:p>
          <a:p>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35 </a:t>
            </a:r>
            <a:r>
              <a:rPr lang="cs-CZ" sz="2000" b="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způs</a:t>
            </a:r>
            <a:r>
              <a:rPr lang="cs-CZ" sz="2000" dirty="0">
                <a:latin typeface="Arial" panose="020B0604020202020204" pitchFamily="34" charset="0"/>
                <a:cs typeface="Arial" panose="020B0604020202020204" pitchFamily="34" charset="0"/>
              </a:rPr>
              <a:t>. výdajů, ze kterých je stanovena dotace pro střední podniky, </a:t>
            </a:r>
          </a:p>
          <a:p>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45 </a:t>
            </a:r>
            <a:r>
              <a:rPr lang="cs-CZ" sz="2000" b="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způs</a:t>
            </a:r>
            <a:r>
              <a:rPr lang="cs-CZ" sz="2000" dirty="0">
                <a:latin typeface="Arial" panose="020B0604020202020204" pitchFamily="34" charset="0"/>
                <a:cs typeface="Arial" panose="020B0604020202020204" pitchFamily="34" charset="0"/>
              </a:rPr>
              <a:t>. výdajů, ze kterých je stanovena dotace pro malé podniky.</a:t>
            </a:r>
          </a:p>
          <a:p>
            <a:r>
              <a:rPr lang="cs-CZ"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cs-CZ" sz="2000" dirty="0">
                <a:latin typeface="Arial" panose="020B0604020202020204" pitchFamily="34" charset="0"/>
                <a:cs typeface="Arial" panose="020B0604020202020204" pitchFamily="34" charset="0"/>
              </a:rPr>
              <a:t>Částka výdajů, ze kterých je stanovena dotace, na jeden projekt činí minimálně  200 000 Kč a maximálně 10 000 000 Kč</a:t>
            </a:r>
            <a:r>
              <a:rPr lang="cs-CZ" sz="2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cs-CZ"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2000" dirty="0">
                <a:latin typeface="Arial" panose="020B0604020202020204" pitchFamily="34" charset="0"/>
                <a:cs typeface="Arial" panose="020B0604020202020204" pitchFamily="34" charset="0"/>
              </a:rPr>
              <a:t>Podpora se poskytuje v souladu s čl. 14 Obecného nařízení o blokových výjimkách – Regionální investiční podpora.</a:t>
            </a:r>
          </a:p>
          <a:p>
            <a:endParaRPr lang="cs-CZ" sz="1600" dirty="0"/>
          </a:p>
          <a:p>
            <a:pPr marL="1074738" lvl="0" indent="-1074738"/>
            <a:endParaRPr lang="cs-CZ" dirty="0"/>
          </a:p>
          <a:p>
            <a:pPr marL="285750" indent="-285750">
              <a:buFont typeface="Arial" panose="020B0604020202020204" pitchFamily="34" charset="0"/>
              <a:buChar char="•"/>
            </a:pPr>
            <a:endParaRPr lang="cs-CZ" dirty="0"/>
          </a:p>
          <a:p>
            <a:pPr lvl="0" algn="ctr"/>
            <a:endParaRPr lang="cs-CZ" dirty="0"/>
          </a:p>
        </p:txBody>
      </p:sp>
    </p:spTree>
    <p:extLst>
      <p:ext uri="{BB962C8B-B14F-4D97-AF65-F5344CB8AC3E}">
        <p14:creationId xmlns:p14="http://schemas.microsoft.com/office/powerpoint/2010/main" val="3252362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dirty="0" smtClean="0"/>
              <a:t>PROVÁDĚNÍ ZMĚN</a:t>
            </a:r>
            <a:endParaRPr lang="cs-CZ" sz="2400" dirty="0"/>
          </a:p>
        </p:txBody>
      </p:sp>
      <p:sp>
        <p:nvSpPr>
          <p:cNvPr id="3" name="Zástupný symbol pro obsah 2"/>
          <p:cNvSpPr>
            <a:spLocks noGrp="1"/>
          </p:cNvSpPr>
          <p:nvPr>
            <p:ph idx="1"/>
          </p:nvPr>
        </p:nvSpPr>
        <p:spPr>
          <a:xfrm>
            <a:off x="395536" y="1268760"/>
            <a:ext cx="8208912" cy="4824537"/>
          </a:xfrm>
        </p:spPr>
        <p:txBody>
          <a:bodyPr>
            <a:normAutofit fontScale="92500" lnSpcReduction="20000"/>
          </a:bodyPr>
          <a:lstStyle/>
          <a:p>
            <a:r>
              <a:rPr lang="cs-CZ" sz="2000" dirty="0" smtClean="0"/>
              <a:t>všechny změny ŽOD se oznamují prostřednictvím Hlášení o změnách</a:t>
            </a:r>
          </a:p>
          <a:p>
            <a:r>
              <a:rPr lang="cs-CZ" sz="2000" dirty="0" smtClean="0"/>
              <a:t>Hlášení o změnách lze podávat až po podpisu Dohody o poskytnutí dotace</a:t>
            </a:r>
          </a:p>
          <a:p>
            <a:r>
              <a:rPr lang="cs-CZ" sz="2000" dirty="0" smtClean="0"/>
              <a:t>v jednom okamžiku lze podat pouze jedno Hlášení o změnách</a:t>
            </a:r>
          </a:p>
          <a:p>
            <a:r>
              <a:rPr lang="cs-CZ" sz="2000" dirty="0" smtClean="0"/>
              <a:t>změna nesmí mít vliv na zadávací řízení, zadavatel nesmí umožnit podstatnou změnu práv a povinností vyplývajících ze smlouvy s dodavatelem</a:t>
            </a:r>
          </a:p>
          <a:p>
            <a:r>
              <a:rPr lang="cs-CZ" sz="2000" dirty="0" smtClean="0"/>
              <a:t>změna termínu podání ŽOP je třeba hlásit nejpozději v původně stanoveném termínu</a:t>
            </a:r>
          </a:p>
          <a:p>
            <a:r>
              <a:rPr lang="cs-CZ" sz="2000" dirty="0" smtClean="0"/>
              <a:t>změny, které je možné realizovat až po souhlasu SZIF:</a:t>
            </a:r>
          </a:p>
          <a:p>
            <a:pPr lvl="1"/>
            <a:r>
              <a:rPr lang="cs-CZ" sz="1800" dirty="0" smtClean="0"/>
              <a:t>změna žadatele a vlastnictví majetku</a:t>
            </a:r>
          </a:p>
          <a:p>
            <a:pPr lvl="1"/>
            <a:r>
              <a:rPr lang="cs-CZ" sz="1800" dirty="0" smtClean="0"/>
              <a:t>změna místa realizace</a:t>
            </a:r>
          </a:p>
          <a:p>
            <a:pPr lvl="1"/>
            <a:r>
              <a:rPr lang="cs-CZ" sz="1800" dirty="0" smtClean="0"/>
              <a:t>změna dodavatele (jen ve výjimečných případech)</a:t>
            </a:r>
          </a:p>
          <a:p>
            <a:r>
              <a:rPr lang="cs-CZ" sz="2000" dirty="0" smtClean="0"/>
              <a:t>změny, které je možno realizovat bez souhlasu SZIF, ale je třeba je hlásit k ŽOP:</a:t>
            </a:r>
          </a:p>
          <a:p>
            <a:pPr lvl="1"/>
            <a:r>
              <a:rPr lang="cs-CZ" sz="1800" dirty="0" smtClean="0"/>
              <a:t>změna technických parametrů</a:t>
            </a:r>
          </a:p>
          <a:p>
            <a:pPr lvl="1"/>
            <a:r>
              <a:rPr lang="cs-CZ" sz="1800" dirty="0" smtClean="0"/>
              <a:t>změna trvalého pobytu, sídla, statutárního orgánu, apod.</a:t>
            </a:r>
          </a:p>
          <a:p>
            <a:pPr lvl="1"/>
            <a:r>
              <a:rPr lang="cs-CZ" sz="1800" dirty="0" smtClean="0"/>
              <a:t>další změny v ŽOD</a:t>
            </a:r>
          </a:p>
          <a:p>
            <a:endParaRPr lang="cs-CZ" sz="1800" dirty="0"/>
          </a:p>
        </p:txBody>
      </p:sp>
    </p:spTree>
    <p:extLst>
      <p:ext uri="{BB962C8B-B14F-4D97-AF65-F5344CB8AC3E}">
        <p14:creationId xmlns:p14="http://schemas.microsoft.com/office/powerpoint/2010/main" val="3428458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normAutofit/>
          </a:bodyPr>
          <a:lstStyle/>
          <a:p>
            <a:pPr algn="ctr"/>
            <a:r>
              <a:rPr lang="cs-CZ" sz="2400" dirty="0"/>
              <a:t>Operace </a:t>
            </a:r>
            <a:r>
              <a:rPr lang="cs-CZ" sz="2400" dirty="0" smtClean="0"/>
              <a:t>6.4.3</a:t>
            </a:r>
            <a:r>
              <a:rPr lang="cs-CZ" sz="2400" dirty="0"/>
              <a:t/>
            </a:r>
            <a:br>
              <a:rPr lang="cs-CZ" sz="2400" dirty="0"/>
            </a:br>
            <a:r>
              <a:rPr lang="cs-CZ" sz="2400" dirty="0" smtClean="0"/>
              <a:t>Způsobilé výdaje</a:t>
            </a:r>
            <a:endParaRPr lang="cs-CZ" sz="2400" dirty="0"/>
          </a:p>
        </p:txBody>
      </p:sp>
      <p:sp>
        <p:nvSpPr>
          <p:cNvPr id="6" name="Zástupný symbol pro obsah 5"/>
          <p:cNvSpPr>
            <a:spLocks noGrp="1"/>
          </p:cNvSpPr>
          <p:nvPr>
            <p:ph idx="1"/>
          </p:nvPr>
        </p:nvSpPr>
        <p:spPr>
          <a:xfrm>
            <a:off x="457200" y="1412777"/>
            <a:ext cx="8229600" cy="5112568"/>
          </a:xfrm>
        </p:spPr>
        <p:txBody>
          <a:bodyPr>
            <a:normAutofit/>
          </a:bodyPr>
          <a:lstStyle/>
          <a:p>
            <a:pPr lvl="0"/>
            <a:r>
              <a:rPr lang="cs-CZ" dirty="0"/>
              <a:t>podporu lze poskytnout pouze na </a:t>
            </a:r>
            <a:r>
              <a:rPr lang="cs-CZ" b="1" dirty="0"/>
              <a:t>počáteční </a:t>
            </a:r>
            <a:r>
              <a:rPr lang="cs-CZ" b="1" dirty="0" smtClean="0"/>
              <a:t>investici</a:t>
            </a:r>
          </a:p>
          <a:p>
            <a:pPr marL="0" lvl="0" indent="0">
              <a:buNone/>
            </a:pPr>
            <a:endParaRPr lang="cs-CZ" dirty="0" smtClean="0"/>
          </a:p>
          <a:p>
            <a:pPr lvl="0"/>
            <a:r>
              <a:rPr lang="cs-CZ" b="1" dirty="0" smtClean="0"/>
              <a:t>nová </a:t>
            </a:r>
            <a:r>
              <a:rPr lang="cs-CZ" b="1" dirty="0"/>
              <a:t>výstavba nebo stavební obnova, modernizace</a:t>
            </a:r>
            <a:r>
              <a:rPr lang="cs-CZ" dirty="0"/>
              <a:t>, statické zabezpečení či přestavba </a:t>
            </a:r>
            <a:r>
              <a:rPr lang="cs-CZ" b="1" dirty="0"/>
              <a:t>provozovny na výrobu tvarovaných biopaliv </a:t>
            </a:r>
            <a:endParaRPr lang="cs-CZ" b="1" dirty="0" smtClean="0"/>
          </a:p>
          <a:p>
            <a:r>
              <a:rPr lang="cs-CZ" b="1" dirty="0"/>
              <a:t>doplňující výdaje </a:t>
            </a:r>
            <a:r>
              <a:rPr lang="cs-CZ" dirty="0"/>
              <a:t>jako součást projektu (úprava povrchu v areálu zařízení, úprava povrchů pro skladové hospodářství, manipulační plochy)</a:t>
            </a:r>
          </a:p>
          <a:p>
            <a:r>
              <a:rPr lang="cs-CZ" b="1" dirty="0"/>
              <a:t>pořízení strojů, technologií a dalšího vybavení </a:t>
            </a:r>
            <a:r>
              <a:rPr lang="cs-CZ" dirty="0"/>
              <a:t>sloužícího pro nezemědělskou činnost v souvislosti s projektem, tj. manipulátor, vysokozdvižný vozík </a:t>
            </a:r>
            <a:endParaRPr lang="cs-CZ" dirty="0" smtClean="0"/>
          </a:p>
          <a:p>
            <a:r>
              <a:rPr lang="cs-CZ" b="1" dirty="0" smtClean="0"/>
              <a:t>montáž </a:t>
            </a:r>
            <a:r>
              <a:rPr lang="cs-CZ" b="1" dirty="0"/>
              <a:t>a zkoušky </a:t>
            </a:r>
            <a:r>
              <a:rPr lang="cs-CZ" dirty="0"/>
              <a:t>před uvedením pořizovaného majetku do stavu způsobilého k užívání. </a:t>
            </a:r>
          </a:p>
          <a:p>
            <a:pPr marL="0" indent="0">
              <a:buNone/>
            </a:pPr>
            <a:endParaRPr lang="cs-CZ" sz="2000" dirty="0"/>
          </a:p>
          <a:p>
            <a:pPr lvl="0"/>
            <a:endParaRPr lang="cs-CZ" sz="2000" b="1" dirty="0" smtClean="0"/>
          </a:p>
        </p:txBody>
      </p:sp>
    </p:spTree>
    <p:extLst>
      <p:ext uri="{BB962C8B-B14F-4D97-AF65-F5344CB8AC3E}">
        <p14:creationId xmlns:p14="http://schemas.microsoft.com/office/powerpoint/2010/main" val="34112851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normAutofit/>
          </a:bodyPr>
          <a:lstStyle/>
          <a:p>
            <a:pPr algn="ctr"/>
            <a:r>
              <a:rPr lang="cs-CZ" sz="2400" dirty="0" smtClean="0"/>
              <a:t>Operace 6.4.3</a:t>
            </a:r>
            <a:r>
              <a:rPr lang="cs-CZ" sz="2400" dirty="0"/>
              <a:t/>
            </a:r>
            <a:br>
              <a:rPr lang="cs-CZ" sz="2400" dirty="0"/>
            </a:br>
            <a:r>
              <a:rPr lang="cs-CZ" sz="2400" dirty="0" smtClean="0"/>
              <a:t>Kritéria přijatelnosti </a:t>
            </a:r>
            <a:endParaRPr lang="cs-CZ" sz="2400" dirty="0"/>
          </a:p>
        </p:txBody>
      </p:sp>
      <p:sp>
        <p:nvSpPr>
          <p:cNvPr id="3" name="Zástupný symbol pro obsah 2"/>
          <p:cNvSpPr>
            <a:spLocks noGrp="1"/>
          </p:cNvSpPr>
          <p:nvPr>
            <p:ph idx="1"/>
          </p:nvPr>
        </p:nvSpPr>
        <p:spPr>
          <a:xfrm>
            <a:off x="457200" y="1412777"/>
            <a:ext cx="8229600" cy="5040560"/>
          </a:xfrm>
        </p:spPr>
        <p:txBody>
          <a:bodyPr>
            <a:normAutofit/>
          </a:bodyPr>
          <a:lstStyle/>
          <a:p>
            <a:pPr lvl="0" algn="just"/>
            <a:r>
              <a:rPr lang="cs-CZ" sz="2000" dirty="0"/>
              <a:t>Projekt lze realizovat na území celé ČR s výjimkou měst Hl. město Praha, Plzeň, Liberec, Brno a Ostrava</a:t>
            </a:r>
          </a:p>
          <a:p>
            <a:pPr lvl="0"/>
            <a:r>
              <a:rPr lang="cs-CZ" sz="2000" dirty="0" smtClean="0"/>
              <a:t>Žadatel </a:t>
            </a:r>
            <a:r>
              <a:rPr lang="cs-CZ" sz="2000" dirty="0"/>
              <a:t>splnil podmínku </a:t>
            </a:r>
            <a:r>
              <a:rPr lang="cs-CZ" sz="2000" b="1" dirty="0"/>
              <a:t>finančního zdraví </a:t>
            </a:r>
            <a:r>
              <a:rPr lang="cs-CZ" sz="2000" dirty="0" smtClean="0"/>
              <a:t>(</a:t>
            </a:r>
            <a:r>
              <a:rPr lang="cs-CZ" sz="2000" dirty="0"/>
              <a:t>definice a výpočet jsou uvedeny na internetových stránkách </a:t>
            </a:r>
            <a:r>
              <a:rPr lang="cs-CZ" sz="2000" u="sng" dirty="0">
                <a:hlinkClick r:id="rId2"/>
              </a:rPr>
              <a:t>www.eagri.cz/prv</a:t>
            </a:r>
            <a:r>
              <a:rPr lang="cs-CZ" sz="2000" dirty="0"/>
              <a:t> a </a:t>
            </a:r>
            <a:r>
              <a:rPr lang="cs-CZ" sz="2000" u="sng" dirty="0">
                <a:hlinkClick r:id="rId3"/>
              </a:rPr>
              <a:t>www.szif.cz</a:t>
            </a:r>
            <a:r>
              <a:rPr lang="cs-CZ" sz="2000" dirty="0" smtClean="0"/>
              <a:t>)</a:t>
            </a:r>
            <a:endParaRPr lang="cs-CZ" sz="2000" dirty="0"/>
          </a:p>
          <a:p>
            <a:pPr lvl="0"/>
            <a:r>
              <a:rPr lang="en-US" sz="2000" dirty="0" err="1" smtClean="0"/>
              <a:t>Podpora</a:t>
            </a:r>
            <a:r>
              <a:rPr lang="en-US" sz="2000" dirty="0" smtClean="0"/>
              <a:t> </a:t>
            </a:r>
            <a:r>
              <a:rPr lang="en-US" sz="2000" dirty="0"/>
              <a:t>je podmíněna kladným zhodnocením projektu s vyhodnocením aspektů </a:t>
            </a:r>
            <a:r>
              <a:rPr lang="en-US" sz="2000" b="1" dirty="0"/>
              <a:t>účelnosti</a:t>
            </a:r>
            <a:r>
              <a:rPr lang="en-US" sz="2000" dirty="0"/>
              <a:t>, </a:t>
            </a:r>
            <a:r>
              <a:rPr lang="en-US" sz="2000" b="1" dirty="0"/>
              <a:t>potřebnosti</a:t>
            </a:r>
            <a:r>
              <a:rPr lang="en-US" sz="2000" dirty="0"/>
              <a:t>, </a:t>
            </a:r>
            <a:r>
              <a:rPr lang="en-US" sz="2000" b="1" dirty="0"/>
              <a:t>efektivnosti</a:t>
            </a:r>
            <a:r>
              <a:rPr lang="en-US" sz="2000" dirty="0"/>
              <a:t>, </a:t>
            </a:r>
            <a:r>
              <a:rPr lang="en-US" sz="2000" b="1" dirty="0"/>
              <a:t>hospodárnosti</a:t>
            </a:r>
            <a:r>
              <a:rPr lang="en-US" sz="2000" dirty="0"/>
              <a:t> a </a:t>
            </a:r>
            <a:r>
              <a:rPr lang="en-US" sz="2000" b="1" dirty="0" err="1" smtClean="0"/>
              <a:t>proveditelnosti</a:t>
            </a:r>
            <a:endParaRPr lang="cs-CZ" sz="2000" b="1" dirty="0" smtClean="0"/>
          </a:p>
          <a:p>
            <a:pPr lvl="0"/>
            <a:r>
              <a:rPr lang="cs-CZ" sz="2000" dirty="0" smtClean="0"/>
              <a:t>Většina </a:t>
            </a:r>
            <a:r>
              <a:rPr lang="cs-CZ" sz="2000" dirty="0"/>
              <a:t>vyrobeného paliva žadatelem (více než 50 %) musí sloužit k prodeji nebo být využita </a:t>
            </a:r>
            <a:r>
              <a:rPr lang="cs-CZ" sz="2000" b="1" dirty="0"/>
              <a:t>pro nezemědělskou </a:t>
            </a:r>
            <a:r>
              <a:rPr lang="cs-CZ" sz="2000" b="1" dirty="0" smtClean="0"/>
              <a:t>činnost</a:t>
            </a:r>
          </a:p>
          <a:p>
            <a:pPr lvl="0"/>
            <a:r>
              <a:rPr lang="cs-CZ" sz="2000" dirty="0" smtClean="0"/>
              <a:t>Žadatel </a:t>
            </a:r>
            <a:r>
              <a:rPr lang="cs-CZ" sz="2000" dirty="0"/>
              <a:t>vykazuje </a:t>
            </a:r>
            <a:r>
              <a:rPr lang="cs-CZ" sz="2000" b="1" dirty="0"/>
              <a:t>min. 30 % příjmů ze zemědělské prvovýroby </a:t>
            </a:r>
            <a:r>
              <a:rPr lang="cs-CZ" sz="2000" dirty="0"/>
              <a:t>v poměru k celkovým příjmům za poslední účetně uzavřené období  nebo </a:t>
            </a:r>
            <a:r>
              <a:rPr lang="cs-CZ" sz="2000" b="1" dirty="0"/>
              <a:t>chová minimálně 0,3 VDJ na 1 ha </a:t>
            </a:r>
            <a:r>
              <a:rPr lang="cs-CZ" sz="2000" dirty="0"/>
              <a:t>obhospodařované zemědělské půdy (dle LPIS) nebo </a:t>
            </a:r>
            <a:r>
              <a:rPr lang="cs-CZ" sz="2000" b="1" dirty="0"/>
              <a:t>hospodaří v lese s minimální výměrou 3 </a:t>
            </a:r>
            <a:r>
              <a:rPr lang="cs-CZ" sz="2000" b="1" dirty="0" smtClean="0"/>
              <a:t>ha</a:t>
            </a:r>
            <a:endParaRPr lang="cs-CZ" sz="2000" dirty="0"/>
          </a:p>
          <a:p>
            <a:pPr lvl="0"/>
            <a:endParaRPr lang="cs-CZ" sz="1800" dirty="0"/>
          </a:p>
          <a:p>
            <a:pPr lvl="0"/>
            <a:endParaRPr lang="cs-CZ" sz="1600" dirty="0" smtClean="0"/>
          </a:p>
          <a:p>
            <a:pPr lvl="0"/>
            <a:endParaRPr lang="cs-CZ" sz="1600" dirty="0"/>
          </a:p>
          <a:p>
            <a:pPr marL="0" indent="0">
              <a:buNone/>
            </a:pPr>
            <a:endParaRPr lang="cs-CZ" dirty="0"/>
          </a:p>
        </p:txBody>
      </p:sp>
    </p:spTree>
    <p:extLst>
      <p:ext uri="{BB962C8B-B14F-4D97-AF65-F5344CB8AC3E}">
        <p14:creationId xmlns:p14="http://schemas.microsoft.com/office/powerpoint/2010/main" val="971355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normAutofit/>
          </a:bodyPr>
          <a:lstStyle/>
          <a:p>
            <a:pPr algn="ctr"/>
            <a:r>
              <a:rPr lang="cs-CZ" sz="2400" dirty="0" smtClean="0"/>
              <a:t>Operace 6.4.3</a:t>
            </a:r>
            <a:r>
              <a:rPr lang="cs-CZ" sz="2400" dirty="0"/>
              <a:t/>
            </a:r>
            <a:br>
              <a:rPr lang="cs-CZ" sz="2400" dirty="0"/>
            </a:br>
            <a:r>
              <a:rPr lang="cs-CZ" sz="2400" dirty="0" smtClean="0"/>
              <a:t>Další podmínky</a:t>
            </a:r>
            <a:endParaRPr lang="cs-CZ" sz="2400" dirty="0"/>
          </a:p>
        </p:txBody>
      </p:sp>
      <p:sp>
        <p:nvSpPr>
          <p:cNvPr id="3" name="Zástupný symbol pro obsah 2"/>
          <p:cNvSpPr>
            <a:spLocks noGrp="1"/>
          </p:cNvSpPr>
          <p:nvPr>
            <p:ph idx="1"/>
          </p:nvPr>
        </p:nvSpPr>
        <p:spPr>
          <a:xfrm>
            <a:off x="457200" y="1412777"/>
            <a:ext cx="8229600" cy="5040560"/>
          </a:xfrm>
        </p:spPr>
        <p:txBody>
          <a:bodyPr>
            <a:normAutofit/>
          </a:bodyPr>
          <a:lstStyle/>
          <a:p>
            <a:pPr lvl="0"/>
            <a:r>
              <a:rPr lang="cs-CZ" dirty="0"/>
              <a:t>Lhůta vázanosti projektu na účel trvá </a:t>
            </a:r>
            <a:r>
              <a:rPr lang="cs-CZ" b="1" dirty="0"/>
              <a:t>5 let </a:t>
            </a:r>
            <a:r>
              <a:rPr lang="cs-CZ" dirty="0"/>
              <a:t>od data převedení dotace </a:t>
            </a:r>
            <a:r>
              <a:rPr lang="cs-CZ" dirty="0" smtClean="0"/>
              <a:t>na </a:t>
            </a:r>
            <a:r>
              <a:rPr lang="cs-CZ" dirty="0"/>
              <a:t>účet příjemce </a:t>
            </a:r>
            <a:r>
              <a:rPr lang="cs-CZ" dirty="0" smtClean="0"/>
              <a:t>dotace</a:t>
            </a:r>
          </a:p>
          <a:p>
            <a:pPr lvl="0"/>
            <a:r>
              <a:rPr lang="cs-CZ" dirty="0"/>
              <a:t>Žádost </a:t>
            </a:r>
            <a:r>
              <a:rPr lang="cs-CZ" dirty="0" smtClean="0"/>
              <a:t>obdrží </a:t>
            </a:r>
            <a:r>
              <a:rPr lang="cs-CZ" dirty="0"/>
              <a:t>v rámci preferenčních kritérií </a:t>
            </a:r>
            <a:r>
              <a:rPr lang="cs-CZ" b="1" dirty="0"/>
              <a:t>minimálně 20 </a:t>
            </a:r>
            <a:r>
              <a:rPr lang="cs-CZ" b="1" dirty="0" smtClean="0"/>
              <a:t>bodů</a:t>
            </a:r>
          </a:p>
          <a:p>
            <a:pPr lvl="0"/>
            <a:r>
              <a:rPr lang="cs-CZ" dirty="0"/>
              <a:t>Podpora musí </a:t>
            </a:r>
            <a:r>
              <a:rPr lang="cs-CZ" dirty="0" smtClean="0"/>
              <a:t>mít </a:t>
            </a:r>
            <a:r>
              <a:rPr lang="cs-CZ" b="1" dirty="0" smtClean="0"/>
              <a:t>motivační účinek </a:t>
            </a:r>
          </a:p>
          <a:p>
            <a:pPr lvl="0"/>
            <a:r>
              <a:rPr lang="cs-CZ" dirty="0"/>
              <a:t>Dotace nebude vyplacena ve prospěch žadatele/příjemce dotace, vůči němuž je </a:t>
            </a:r>
            <a:r>
              <a:rPr lang="cs-CZ" b="1" dirty="0"/>
              <a:t>vystaven inkasní příkaz </a:t>
            </a:r>
            <a:endParaRPr lang="cs-CZ" b="1" dirty="0" smtClean="0"/>
          </a:p>
          <a:p>
            <a:pPr lvl="0"/>
            <a:r>
              <a:rPr lang="cs-CZ" dirty="0"/>
              <a:t>Žadatel </a:t>
            </a:r>
            <a:r>
              <a:rPr lang="cs-CZ" b="1" dirty="0"/>
              <a:t>nesmí být podnikem v </a:t>
            </a:r>
            <a:r>
              <a:rPr lang="cs-CZ" b="1" dirty="0" smtClean="0"/>
              <a:t>obtížích</a:t>
            </a:r>
          </a:p>
          <a:p>
            <a:r>
              <a:rPr lang="cs-CZ" dirty="0"/>
              <a:t>O dotaci nemůže žádat žadatel, který v posledních dvou letech před podáním Žádosti o dotaci </a:t>
            </a:r>
            <a:r>
              <a:rPr lang="cs-CZ" b="1" dirty="0"/>
              <a:t>ukončil stejnou nebo podobnou činnost</a:t>
            </a:r>
          </a:p>
          <a:p>
            <a:pPr lvl="0"/>
            <a:endParaRPr lang="cs-CZ" sz="2000" b="1" dirty="0" smtClean="0"/>
          </a:p>
          <a:p>
            <a:pPr lvl="0"/>
            <a:endParaRPr lang="cs-CZ" sz="2000" dirty="0" smtClean="0"/>
          </a:p>
          <a:p>
            <a:pPr lvl="0"/>
            <a:endParaRPr lang="cs-CZ" sz="2000" dirty="0"/>
          </a:p>
          <a:p>
            <a:pPr lvl="0"/>
            <a:endParaRPr lang="cs-CZ" sz="2000" dirty="0" smtClean="0"/>
          </a:p>
          <a:p>
            <a:pPr lvl="0"/>
            <a:endParaRPr lang="cs-CZ" sz="1800" dirty="0"/>
          </a:p>
          <a:p>
            <a:pPr lvl="0"/>
            <a:endParaRPr lang="cs-CZ" sz="1600" dirty="0" smtClean="0"/>
          </a:p>
          <a:p>
            <a:pPr lvl="0"/>
            <a:endParaRPr lang="cs-CZ" sz="1600" dirty="0"/>
          </a:p>
          <a:p>
            <a:pPr marL="0" indent="0">
              <a:buNone/>
            </a:pPr>
            <a:endParaRPr lang="cs-CZ" dirty="0"/>
          </a:p>
        </p:txBody>
      </p:sp>
    </p:spTree>
    <p:extLst>
      <p:ext uri="{BB962C8B-B14F-4D97-AF65-F5344CB8AC3E}">
        <p14:creationId xmlns:p14="http://schemas.microsoft.com/office/powerpoint/2010/main" val="25762270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Operace </a:t>
            </a:r>
            <a:r>
              <a:rPr lang="cs-CZ" dirty="0" smtClean="0"/>
              <a:t>6.4.3</a:t>
            </a:r>
            <a:r>
              <a:rPr lang="cs-CZ" dirty="0"/>
              <a:t/>
            </a:r>
            <a:br>
              <a:rPr lang="cs-CZ" dirty="0"/>
            </a:br>
            <a:r>
              <a:rPr lang="cs-CZ" dirty="0"/>
              <a:t>Další podmínky</a:t>
            </a:r>
          </a:p>
        </p:txBody>
      </p:sp>
      <p:sp>
        <p:nvSpPr>
          <p:cNvPr id="3" name="Zástupný symbol pro obsah 2"/>
          <p:cNvSpPr>
            <a:spLocks noGrp="1"/>
          </p:cNvSpPr>
          <p:nvPr>
            <p:ph idx="1"/>
          </p:nvPr>
        </p:nvSpPr>
        <p:spPr/>
        <p:txBody>
          <a:bodyPr/>
          <a:lstStyle/>
          <a:p>
            <a:pPr lvl="0" algn="just"/>
            <a:r>
              <a:rPr lang="cs-CZ" dirty="0"/>
              <a:t>V případě dotace na </a:t>
            </a:r>
            <a:r>
              <a:rPr lang="cs-CZ" b="1" dirty="0"/>
              <a:t>zásadní změnu výrobního postupu </a:t>
            </a:r>
            <a:r>
              <a:rPr lang="cs-CZ" dirty="0"/>
              <a:t>musí být způsobilé výdaje vyšší než součet provedených odpisů za 3 uzavřená období z majetku užívaného při činnosti, jež má být modernizována.</a:t>
            </a:r>
          </a:p>
          <a:p>
            <a:pPr lvl="0" algn="just"/>
            <a:endParaRPr lang="cs-CZ" dirty="0"/>
          </a:p>
          <a:p>
            <a:pPr lvl="0" algn="just"/>
            <a:r>
              <a:rPr lang="cs-CZ" dirty="0"/>
              <a:t>V případě dotace na </a:t>
            </a:r>
            <a:r>
              <a:rPr lang="cs-CZ" b="1" dirty="0"/>
              <a:t>rozšíření výrobního sortimentu </a:t>
            </a:r>
            <a:r>
              <a:rPr lang="cs-CZ" dirty="0"/>
              <a:t>musí být způsobilé výdaje o nejméně 200 % vyšší než účetní hodnota znovu použitého majetku za uzavřené účetní období.</a:t>
            </a:r>
          </a:p>
          <a:p>
            <a:endParaRPr lang="cs-CZ" dirty="0"/>
          </a:p>
        </p:txBody>
      </p:sp>
    </p:spTree>
    <p:extLst>
      <p:ext uri="{BB962C8B-B14F-4D97-AF65-F5344CB8AC3E}">
        <p14:creationId xmlns:p14="http://schemas.microsoft.com/office/powerpoint/2010/main" val="26634268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normAutofit/>
          </a:bodyPr>
          <a:lstStyle/>
          <a:p>
            <a:pPr algn="ctr"/>
            <a:r>
              <a:rPr lang="cs-CZ" sz="2400" dirty="0" smtClean="0"/>
              <a:t>Operace 6.4.3</a:t>
            </a:r>
            <a:r>
              <a:rPr lang="cs-CZ" sz="2400" dirty="0"/>
              <a:t/>
            </a:r>
            <a:br>
              <a:rPr lang="cs-CZ" sz="2400" dirty="0"/>
            </a:br>
            <a:r>
              <a:rPr lang="cs-CZ" sz="2400" dirty="0" smtClean="0"/>
              <a:t>Další podmínky</a:t>
            </a:r>
            <a:endParaRPr lang="cs-CZ" sz="2400" dirty="0"/>
          </a:p>
        </p:txBody>
      </p:sp>
      <p:sp>
        <p:nvSpPr>
          <p:cNvPr id="3" name="Zástupný symbol pro obsah 2"/>
          <p:cNvSpPr>
            <a:spLocks noGrp="1"/>
          </p:cNvSpPr>
          <p:nvPr>
            <p:ph idx="1"/>
          </p:nvPr>
        </p:nvSpPr>
        <p:spPr>
          <a:xfrm>
            <a:off x="457200" y="1412777"/>
            <a:ext cx="8229600" cy="5040560"/>
          </a:xfrm>
        </p:spPr>
        <p:txBody>
          <a:bodyPr>
            <a:normAutofit/>
          </a:bodyPr>
          <a:lstStyle/>
          <a:p>
            <a:pPr algn="just"/>
            <a:endParaRPr lang="cs-CZ" dirty="0" smtClean="0"/>
          </a:p>
          <a:p>
            <a:pPr algn="just"/>
            <a:r>
              <a:rPr lang="en-US" dirty="0" err="1"/>
              <a:t>Žadatel</a:t>
            </a:r>
            <a:r>
              <a:rPr lang="en-US" dirty="0"/>
              <a:t> </a:t>
            </a:r>
            <a:r>
              <a:rPr lang="cs-CZ" b="1" dirty="0" smtClean="0"/>
              <a:t>nesmí obdržet</a:t>
            </a:r>
            <a:r>
              <a:rPr lang="en-US" b="1" dirty="0" smtClean="0"/>
              <a:t> </a:t>
            </a:r>
            <a:r>
              <a:rPr lang="en-US" b="1" dirty="0"/>
              <a:t>0 bodů </a:t>
            </a:r>
            <a:r>
              <a:rPr lang="en-US" dirty="0"/>
              <a:t>za preferenční </a:t>
            </a:r>
            <a:r>
              <a:rPr lang="en-US" b="1" dirty="0"/>
              <a:t>kritérium č.1 </a:t>
            </a:r>
            <a:r>
              <a:rPr lang="en-US" dirty="0"/>
              <a:t>Podíl výše výdajů, ze kterých je stanovena dotace, a celkového výkonu zařízení na výrobu tvarovaných biopaliv – </a:t>
            </a:r>
            <a:r>
              <a:rPr lang="en-US" b="1" dirty="0"/>
              <a:t>nedřevní </a:t>
            </a:r>
            <a:r>
              <a:rPr lang="en-US" b="1" dirty="0" err="1"/>
              <a:t>pelety</a:t>
            </a:r>
            <a:r>
              <a:rPr lang="en-US" b="1" dirty="0"/>
              <a:t> </a:t>
            </a:r>
            <a:r>
              <a:rPr lang="en-US" dirty="0" err="1" smtClean="0"/>
              <a:t>nebo</a:t>
            </a:r>
            <a:r>
              <a:rPr lang="en-US" dirty="0" smtClean="0"/>
              <a:t> </a:t>
            </a:r>
            <a:r>
              <a:rPr lang="en-US" dirty="0"/>
              <a:t>za  </a:t>
            </a:r>
            <a:r>
              <a:rPr lang="en-US" b="1" dirty="0"/>
              <a:t>preferenční kritérium č. 2 </a:t>
            </a:r>
            <a:r>
              <a:rPr lang="en-US" dirty="0"/>
              <a:t>Podíl výše výdajů, ze kterých je stanovena dotace, a celkového výkonu zařízení na výrobu tvarovaných biopaliv - </a:t>
            </a:r>
            <a:r>
              <a:rPr lang="en-US" b="1" dirty="0"/>
              <a:t>dřevní a směsné </a:t>
            </a:r>
            <a:r>
              <a:rPr lang="en-US" b="1" dirty="0" err="1"/>
              <a:t>pelety</a:t>
            </a:r>
            <a:r>
              <a:rPr lang="en-US" dirty="0"/>
              <a:t> </a:t>
            </a:r>
            <a:r>
              <a:rPr lang="en-US" dirty="0" err="1" smtClean="0"/>
              <a:t>nebo</a:t>
            </a:r>
            <a:r>
              <a:rPr lang="en-US" dirty="0" smtClean="0"/>
              <a:t> </a:t>
            </a:r>
            <a:r>
              <a:rPr lang="en-US" dirty="0"/>
              <a:t>za </a:t>
            </a:r>
            <a:r>
              <a:rPr lang="en-US" b="1" dirty="0"/>
              <a:t>preferenční kritérium č. 3 </a:t>
            </a:r>
            <a:r>
              <a:rPr lang="en-US" dirty="0"/>
              <a:t>Podíl výše výdajů, ze kterých je stanovena dotace a celkového výkonu zařízení na výrobu tvarovaných biopaliv - </a:t>
            </a:r>
            <a:r>
              <a:rPr lang="en-US" b="1" dirty="0"/>
              <a:t>dřevní brikety </a:t>
            </a:r>
            <a:endParaRPr lang="cs-CZ" b="1" dirty="0" smtClean="0"/>
          </a:p>
          <a:p>
            <a:pPr lvl="0" algn="just"/>
            <a:endParaRPr lang="cs-CZ" sz="2000" dirty="0" smtClean="0"/>
          </a:p>
          <a:p>
            <a:pPr lvl="0"/>
            <a:endParaRPr lang="cs-CZ" sz="2000" b="1" dirty="0" smtClean="0"/>
          </a:p>
          <a:p>
            <a:pPr lvl="0"/>
            <a:endParaRPr lang="cs-CZ" sz="2000" b="1" dirty="0" smtClean="0"/>
          </a:p>
          <a:p>
            <a:pPr lvl="0"/>
            <a:endParaRPr lang="cs-CZ" sz="2000" dirty="0" smtClean="0"/>
          </a:p>
          <a:p>
            <a:pPr lvl="0"/>
            <a:endParaRPr lang="cs-CZ" sz="2000" dirty="0"/>
          </a:p>
          <a:p>
            <a:pPr lvl="0"/>
            <a:endParaRPr lang="cs-CZ" sz="2000" dirty="0" smtClean="0"/>
          </a:p>
          <a:p>
            <a:pPr lvl="0"/>
            <a:endParaRPr lang="cs-CZ" sz="1800" dirty="0"/>
          </a:p>
          <a:p>
            <a:pPr lvl="0"/>
            <a:endParaRPr lang="cs-CZ" sz="1600" dirty="0" smtClean="0"/>
          </a:p>
          <a:p>
            <a:pPr lvl="0"/>
            <a:endParaRPr lang="cs-CZ" sz="1600" dirty="0"/>
          </a:p>
          <a:p>
            <a:pPr marL="0" indent="0">
              <a:buNone/>
            </a:pPr>
            <a:endParaRPr lang="cs-CZ" dirty="0"/>
          </a:p>
        </p:txBody>
      </p:sp>
    </p:spTree>
    <p:extLst>
      <p:ext uri="{BB962C8B-B14F-4D97-AF65-F5344CB8AC3E}">
        <p14:creationId xmlns:p14="http://schemas.microsoft.com/office/powerpoint/2010/main" val="20474619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182493279"/>
              </p:ext>
            </p:extLst>
          </p:nvPr>
        </p:nvGraphicFramePr>
        <p:xfrm>
          <a:off x="557213" y="1628800"/>
          <a:ext cx="7975600" cy="4188342"/>
        </p:xfrm>
        <a:graphic>
          <a:graphicData uri="http://schemas.openxmlformats.org/drawingml/2006/table">
            <a:tbl>
              <a:tblPr/>
              <a:tblGrid>
                <a:gridCol w="990451"/>
                <a:gridCol w="5688632"/>
                <a:gridCol w="1296517"/>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849201">
                <a:tc>
                  <a:txBody>
                    <a:bodyPr/>
                    <a:lstStyle/>
                    <a:p>
                      <a:pPr marL="342900" lvl="0" indent="-342900" algn="ctr">
                        <a:spcAft>
                          <a:spcPts val="1200"/>
                        </a:spcAft>
                        <a:buFont typeface="+mj-lt"/>
                        <a:buAutoNum type="arabicPeriod"/>
                      </a:pPr>
                      <a:endParaRPr lang="cs-CZ" sz="1600" dirty="0" smtClean="0">
                        <a:effectLst/>
                        <a:latin typeface="Arial" panose="020B0604020202020204" pitchFamily="34" charset="0"/>
                        <a:ea typeface="Calibri"/>
                        <a:cs typeface="Arial" panose="020B0604020202020204" pitchFamily="34" charset="0"/>
                      </a:endParaRPr>
                    </a:p>
                    <a:p>
                      <a:pPr marL="0" lvl="0" indent="0" algn="ctr">
                        <a:spcAft>
                          <a:spcPts val="1200"/>
                        </a:spcAft>
                        <a:buFont typeface="+mj-lt"/>
                        <a:buNone/>
                      </a:pPr>
                      <a:r>
                        <a:rPr lang="cs-CZ" sz="1600" b="1" dirty="0" smtClean="0">
                          <a:effectLst/>
                          <a:latin typeface="Arial" panose="020B0604020202020204" pitchFamily="34" charset="0"/>
                          <a:ea typeface="Calibri"/>
                          <a:cs typeface="Arial" panose="020B0604020202020204" pitchFamily="34" charset="0"/>
                        </a:rPr>
                        <a:t>1.</a:t>
                      </a:r>
                      <a:r>
                        <a:rPr lang="cs-CZ" sz="1600" b="1" dirty="0">
                          <a:effectLst/>
                          <a:latin typeface="Arial" panose="020B0604020202020204" pitchFamily="34" charset="0"/>
                          <a:ea typeface="Calibri"/>
                          <a:cs typeface="Arial" panose="020B0604020202020204" pitchFamily="34" charset="0"/>
                        </a:rPr>
                        <a:t> </a:t>
                      </a: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r>
                        <a:rPr lang="en-US" sz="1600" b="1" kern="1200" dirty="0" err="1" smtClean="0">
                          <a:solidFill>
                            <a:schemeClr val="tx1"/>
                          </a:solidFill>
                          <a:effectLst/>
                          <a:latin typeface="Arial" panose="020B0604020202020204" pitchFamily="34" charset="0"/>
                          <a:ea typeface="+mn-ea"/>
                          <a:cs typeface="Arial" panose="020B0604020202020204" pitchFamily="34" charset="0"/>
                        </a:rPr>
                        <a:t>Podíl</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výše</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výdajů</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ze</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kterých</a:t>
                      </a:r>
                      <a:r>
                        <a:rPr lang="en-US" sz="1600" b="1" kern="1200" dirty="0" smtClean="0">
                          <a:solidFill>
                            <a:schemeClr val="tx1"/>
                          </a:solidFill>
                          <a:effectLst/>
                          <a:latin typeface="Arial" panose="020B0604020202020204" pitchFamily="34" charset="0"/>
                          <a:ea typeface="+mn-ea"/>
                          <a:cs typeface="Arial" panose="020B0604020202020204" pitchFamily="34" charset="0"/>
                        </a:rPr>
                        <a:t> je </a:t>
                      </a:r>
                      <a:r>
                        <a:rPr lang="en-US" sz="1600" b="1" kern="1200" dirty="0" err="1" smtClean="0">
                          <a:solidFill>
                            <a:schemeClr val="tx1"/>
                          </a:solidFill>
                          <a:effectLst/>
                          <a:latin typeface="Arial" panose="020B0604020202020204" pitchFamily="34" charset="0"/>
                          <a:ea typeface="+mn-ea"/>
                          <a:cs typeface="Arial" panose="020B0604020202020204" pitchFamily="34" charset="0"/>
                        </a:rPr>
                        <a:t>stanovena</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dotace</a:t>
                      </a:r>
                      <a:r>
                        <a:rPr lang="en-US" sz="1600" b="1" kern="1200" dirty="0" smtClean="0">
                          <a:solidFill>
                            <a:schemeClr val="tx1"/>
                          </a:solidFill>
                          <a:effectLst/>
                          <a:latin typeface="Arial" panose="020B0604020202020204" pitchFamily="34" charset="0"/>
                          <a:ea typeface="+mn-ea"/>
                          <a:cs typeface="Arial" panose="020B0604020202020204" pitchFamily="34" charset="0"/>
                        </a:rPr>
                        <a:t>, a </a:t>
                      </a:r>
                      <a:r>
                        <a:rPr lang="en-US" sz="1600" b="1" kern="1200" dirty="0" err="1" smtClean="0">
                          <a:solidFill>
                            <a:schemeClr val="tx1"/>
                          </a:solidFill>
                          <a:effectLst/>
                          <a:latin typeface="Arial" panose="020B0604020202020204" pitchFamily="34" charset="0"/>
                          <a:ea typeface="+mn-ea"/>
                          <a:cs typeface="Arial" panose="020B0604020202020204" pitchFamily="34" charset="0"/>
                        </a:rPr>
                        <a:t>celkového</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výkonu</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zařízení</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na</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výrobu</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tvarovaných</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biopaliv</a:t>
                      </a:r>
                      <a:r>
                        <a:rPr lang="en-US" sz="1600" b="1" kern="1200" dirty="0" smtClean="0">
                          <a:solidFill>
                            <a:schemeClr val="tx1"/>
                          </a:solidFill>
                          <a:effectLst/>
                          <a:latin typeface="Arial" panose="020B0604020202020204" pitchFamily="34" charset="0"/>
                          <a:ea typeface="+mn-ea"/>
                          <a:cs typeface="Arial" panose="020B0604020202020204" pitchFamily="34" charset="0"/>
                        </a:rPr>
                        <a:t> – </a:t>
                      </a:r>
                      <a:r>
                        <a:rPr lang="en-US" sz="1600" b="1" kern="1200" dirty="0" err="1" smtClean="0">
                          <a:solidFill>
                            <a:schemeClr val="tx1"/>
                          </a:solidFill>
                          <a:effectLst/>
                          <a:latin typeface="Arial" panose="020B0604020202020204" pitchFamily="34" charset="0"/>
                          <a:ea typeface="+mn-ea"/>
                          <a:cs typeface="Arial" panose="020B0604020202020204" pitchFamily="34" charset="0"/>
                        </a:rPr>
                        <a:t>nedřevní</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pelety</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podíl</a:t>
                      </a:r>
                      <a:r>
                        <a:rPr lang="en-US" sz="1600" b="1" kern="1200" dirty="0" smtClean="0">
                          <a:solidFill>
                            <a:schemeClr val="tx1"/>
                          </a:solidFill>
                          <a:effectLst/>
                          <a:latin typeface="Arial" panose="020B0604020202020204" pitchFamily="34" charset="0"/>
                          <a:ea typeface="+mn-ea"/>
                          <a:cs typeface="Arial" panose="020B0604020202020204" pitchFamily="34" charset="0"/>
                        </a:rPr>
                        <a:t> je </a:t>
                      </a:r>
                      <a:r>
                        <a:rPr lang="en-US" sz="1600" b="1" kern="1200" dirty="0" err="1" smtClean="0">
                          <a:solidFill>
                            <a:schemeClr val="tx1"/>
                          </a:solidFill>
                          <a:effectLst/>
                          <a:latin typeface="Arial" panose="020B0604020202020204" pitchFamily="34" charset="0"/>
                          <a:ea typeface="+mn-ea"/>
                          <a:cs typeface="Arial" panose="020B0604020202020204" pitchFamily="34" charset="0"/>
                        </a:rPr>
                        <a:t>zaokrouhlován</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na</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celé</a:t>
                      </a:r>
                      <a:r>
                        <a:rPr lang="en-US" sz="1600" b="1" kern="1200" dirty="0" smtClean="0">
                          <a:solidFill>
                            <a:schemeClr val="tx1"/>
                          </a:solidFill>
                          <a:effectLst/>
                          <a:latin typeface="Arial" panose="020B0604020202020204" pitchFamily="34" charset="0"/>
                          <a:ea typeface="+mn-ea"/>
                          <a:cs typeface="Arial" panose="020B0604020202020204" pitchFamily="34" charset="0"/>
                        </a:rPr>
                        <a:t> </a:t>
                      </a:r>
                      <a:r>
                        <a:rPr lang="en-US" sz="1600" b="1" kern="1200" dirty="0" err="1" smtClean="0">
                          <a:solidFill>
                            <a:schemeClr val="tx1"/>
                          </a:solidFill>
                          <a:effectLst/>
                          <a:latin typeface="Arial" panose="020B0604020202020204" pitchFamily="34" charset="0"/>
                          <a:ea typeface="+mn-ea"/>
                          <a:cs typeface="Arial" panose="020B0604020202020204" pitchFamily="34" charset="0"/>
                        </a:rPr>
                        <a:t>koruny</a:t>
                      </a:r>
                      <a:r>
                        <a:rPr lang="en-US" sz="1600" b="1" kern="1200" dirty="0" smtClean="0">
                          <a:solidFill>
                            <a:schemeClr val="tx1"/>
                          </a:solidFill>
                          <a:effectLst/>
                          <a:latin typeface="Arial" panose="020B0604020202020204" pitchFamily="34" charset="0"/>
                          <a:ea typeface="+mn-ea"/>
                          <a:cs typeface="Arial" panose="020B0604020202020204" pitchFamily="34" charset="0"/>
                        </a:rPr>
                        <a:t>)</a:t>
                      </a:r>
                      <a:endParaRPr lang="cs-CZ"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1200"/>
                        </a:spcAft>
                      </a:pPr>
                      <a:r>
                        <a:rPr lang="cs-CZ" sz="1800" b="1" dirty="0">
                          <a:effectLst/>
                          <a:latin typeface="Arial" panose="020B0604020202020204" pitchFamily="34" charset="0"/>
                          <a:ea typeface="Calibri"/>
                          <a:cs typeface="Arial" panose="020B0604020202020204" pitchFamily="34" charset="0"/>
                        </a:rPr>
                        <a:t> </a:t>
                      </a:r>
                      <a:endParaRPr lang="cs-CZ" sz="1800" dirty="0">
                        <a:effectLst/>
                        <a:latin typeface="Arial" panose="020B0604020202020204" pitchFamily="34" charset="0"/>
                        <a:ea typeface="Calibri"/>
                        <a:cs typeface="Arial" panose="020B0604020202020204" pitchFamily="34" charset="0"/>
                      </a:endParaRPr>
                    </a:p>
                  </a:txBody>
                  <a:tcPr marL="68580" marR="6858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1.1</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marL="0" lvl="0" indent="0" algn="just">
                        <a:spcAft>
                          <a:spcPts val="0"/>
                        </a:spcAft>
                        <a:buFont typeface="+mj-lt"/>
                        <a:buNone/>
                      </a:pPr>
                      <a:r>
                        <a:rPr lang="cs-CZ" sz="1600" dirty="0" smtClean="0">
                          <a:effectLst/>
                          <a:latin typeface="Arial" panose="020B0604020202020204" pitchFamily="34" charset="0"/>
                          <a:ea typeface="Times New Roman"/>
                          <a:cs typeface="Arial" panose="020B0604020202020204" pitchFamily="34" charset="0"/>
                        </a:rPr>
                        <a:t>8 </a:t>
                      </a:r>
                      <a:r>
                        <a:rPr lang="en-US" sz="1600" dirty="0" smtClean="0">
                          <a:effectLst/>
                          <a:latin typeface="Arial" panose="020B0604020202020204" pitchFamily="34" charset="0"/>
                          <a:ea typeface="Times New Roman"/>
                          <a:cs typeface="Arial" panose="020B0604020202020204" pitchFamily="34" charset="0"/>
                        </a:rPr>
                        <a:t>000 </a:t>
                      </a:r>
                      <a:r>
                        <a:rPr lang="en-US" sz="1600" dirty="0">
                          <a:effectLst/>
                          <a:latin typeface="Arial" panose="020B0604020202020204" pitchFamily="34" charset="0"/>
                          <a:ea typeface="Times New Roman"/>
                          <a:cs typeface="Arial" panose="020B0604020202020204" pitchFamily="34" charset="0"/>
                        </a:rPr>
                        <a:t>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r>
                        <a:rPr lang="en-US" sz="1600" dirty="0">
                          <a:effectLst/>
                          <a:latin typeface="Arial" panose="020B0604020202020204" pitchFamily="34" charset="0"/>
                          <a:ea typeface="Times New Roman"/>
                          <a:cs typeface="Arial" panose="020B0604020202020204" pitchFamily="34" charset="0"/>
                        </a:rPr>
                        <a:t>) a </a:t>
                      </a:r>
                      <a:r>
                        <a:rPr lang="en-US" sz="1600" dirty="0" err="1">
                          <a:effectLst/>
                          <a:latin typeface="Arial" panose="020B0604020202020204" pitchFamily="34" charset="0"/>
                          <a:ea typeface="Times New Roman"/>
                          <a:cs typeface="Arial" panose="020B0604020202020204" pitchFamily="34" charset="0"/>
                        </a:rPr>
                        <a:t>méně</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7 </a:t>
                      </a:r>
                      <a:r>
                        <a:rPr lang="en-US" sz="1600" dirty="0" err="1">
                          <a:effectLst/>
                          <a:latin typeface="Arial" panose="020B0604020202020204" pitchFamily="34" charset="0"/>
                          <a:ea typeface="Times New Roman"/>
                          <a:cs typeface="Arial" panose="020B0604020202020204" pitchFamily="34" charset="0"/>
                        </a:rPr>
                        <a:t>bodů</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1.2</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marL="0" lvl="0" indent="0" algn="just">
                        <a:spcAft>
                          <a:spcPts val="0"/>
                        </a:spcAft>
                        <a:buFont typeface="+mj-lt"/>
                        <a:buNone/>
                      </a:pPr>
                      <a:r>
                        <a:rPr lang="cs-CZ" sz="1600" dirty="0" smtClean="0">
                          <a:effectLst/>
                          <a:latin typeface="Arial" panose="020B0604020202020204" pitchFamily="34" charset="0"/>
                          <a:ea typeface="Times New Roman"/>
                          <a:cs typeface="Arial" panose="020B0604020202020204" pitchFamily="34" charset="0"/>
                        </a:rPr>
                        <a:t>8 </a:t>
                      </a:r>
                      <a:r>
                        <a:rPr lang="en-US" sz="1600" dirty="0" smtClean="0">
                          <a:effectLst/>
                          <a:latin typeface="Arial" panose="020B0604020202020204" pitchFamily="34" charset="0"/>
                          <a:ea typeface="Times New Roman"/>
                          <a:cs typeface="Arial" panose="020B0604020202020204" pitchFamily="34" charset="0"/>
                        </a:rPr>
                        <a:t>000</a:t>
                      </a:r>
                      <a:r>
                        <a:rPr lang="en-US" sz="1600" dirty="0">
                          <a:effectLst/>
                          <a:latin typeface="Arial" panose="020B0604020202020204" pitchFamily="34" charset="0"/>
                          <a:ea typeface="Times New Roman"/>
                          <a:cs typeface="Arial" panose="020B0604020202020204" pitchFamily="34" charset="0"/>
                        </a:rPr>
                        <a:t> 001 - 9 000 000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r>
                        <a:rPr lang="en-US"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6 </a:t>
                      </a:r>
                      <a:r>
                        <a:rPr lang="en-US" sz="1600" dirty="0" err="1">
                          <a:effectLst/>
                          <a:latin typeface="Arial" panose="020B0604020202020204" pitchFamily="34" charset="0"/>
                          <a:ea typeface="Times New Roman"/>
                          <a:cs typeface="Arial" panose="020B0604020202020204" pitchFamily="34" charset="0"/>
                        </a:rPr>
                        <a:t>bodů</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1.3</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marL="0" lvl="0" indent="0" algn="just">
                        <a:spcAft>
                          <a:spcPts val="0"/>
                        </a:spcAft>
                        <a:buFont typeface="+mj-lt"/>
                        <a:buNone/>
                      </a:pPr>
                      <a:r>
                        <a:rPr lang="cs-CZ" sz="1600" dirty="0" smtClean="0">
                          <a:effectLst/>
                          <a:latin typeface="Arial" panose="020B0604020202020204" pitchFamily="34" charset="0"/>
                          <a:ea typeface="Times New Roman"/>
                          <a:cs typeface="Arial" panose="020B0604020202020204" pitchFamily="34" charset="0"/>
                        </a:rPr>
                        <a:t>9 </a:t>
                      </a:r>
                      <a:r>
                        <a:rPr lang="en-US" sz="1600" dirty="0" smtClean="0">
                          <a:effectLst/>
                          <a:latin typeface="Arial" panose="020B0604020202020204" pitchFamily="34" charset="0"/>
                          <a:ea typeface="Times New Roman"/>
                          <a:cs typeface="Arial" panose="020B0604020202020204" pitchFamily="34" charset="0"/>
                        </a:rPr>
                        <a:t>000</a:t>
                      </a:r>
                      <a:r>
                        <a:rPr lang="en-US" sz="1600" dirty="0">
                          <a:effectLst/>
                          <a:latin typeface="Arial" panose="020B0604020202020204" pitchFamily="34" charset="0"/>
                          <a:ea typeface="Times New Roman"/>
                          <a:cs typeface="Arial" panose="020B0604020202020204" pitchFamily="34" charset="0"/>
                        </a:rPr>
                        <a:t> 001 - 10 000 000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r>
                        <a:rPr lang="en-US"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5 bodů</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1.4</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lvl="0" indent="0" algn="just">
                        <a:spcAft>
                          <a:spcPts val="0"/>
                        </a:spcAft>
                        <a:buFont typeface="+mj-lt"/>
                        <a:buNone/>
                      </a:pPr>
                      <a:r>
                        <a:rPr lang="cs-CZ" sz="1600" dirty="0" smtClean="0">
                          <a:effectLst/>
                          <a:latin typeface="Arial" panose="020B0604020202020204" pitchFamily="34" charset="0"/>
                          <a:ea typeface="Times New Roman"/>
                          <a:cs typeface="Arial" panose="020B0604020202020204" pitchFamily="34" charset="0"/>
                        </a:rPr>
                        <a:t>10 </a:t>
                      </a:r>
                      <a:r>
                        <a:rPr lang="en-US" sz="1600" dirty="0" smtClean="0">
                          <a:effectLst/>
                          <a:latin typeface="Arial" panose="020B0604020202020204" pitchFamily="34" charset="0"/>
                          <a:ea typeface="Times New Roman"/>
                          <a:cs typeface="Arial" panose="020B0604020202020204" pitchFamily="34" charset="0"/>
                        </a:rPr>
                        <a:t>000</a:t>
                      </a:r>
                      <a:r>
                        <a:rPr lang="en-US" sz="1600" dirty="0">
                          <a:effectLst/>
                          <a:latin typeface="Arial" panose="020B0604020202020204" pitchFamily="34" charset="0"/>
                          <a:ea typeface="Times New Roman"/>
                          <a:cs typeface="Arial" panose="020B0604020202020204" pitchFamily="34" charset="0"/>
                        </a:rPr>
                        <a:t> 001 - 11 000 000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r>
                        <a:rPr lang="en-US"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4 body</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1.5</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lvl="0" indent="0" algn="just">
                        <a:spcAft>
                          <a:spcPts val="0"/>
                        </a:spcAft>
                        <a:buFont typeface="+mj-lt"/>
                        <a:buNone/>
                      </a:pPr>
                      <a:r>
                        <a:rPr lang="cs-CZ" sz="1600" dirty="0" smtClean="0">
                          <a:effectLst/>
                          <a:latin typeface="Arial" panose="020B0604020202020204" pitchFamily="34" charset="0"/>
                          <a:ea typeface="Times New Roman"/>
                          <a:cs typeface="Arial" panose="020B0604020202020204" pitchFamily="34" charset="0"/>
                        </a:rPr>
                        <a:t>11 </a:t>
                      </a:r>
                      <a:r>
                        <a:rPr lang="en-US" sz="1600" dirty="0" smtClean="0">
                          <a:effectLst/>
                          <a:latin typeface="Arial" panose="020B0604020202020204" pitchFamily="34" charset="0"/>
                          <a:ea typeface="Times New Roman"/>
                          <a:cs typeface="Arial" panose="020B0604020202020204" pitchFamily="34" charset="0"/>
                        </a:rPr>
                        <a:t>000</a:t>
                      </a:r>
                      <a:r>
                        <a:rPr lang="en-US" sz="1600" dirty="0">
                          <a:effectLst/>
                          <a:latin typeface="Arial" panose="020B0604020202020204" pitchFamily="34" charset="0"/>
                          <a:ea typeface="Times New Roman"/>
                          <a:cs typeface="Arial" panose="020B0604020202020204" pitchFamily="34" charset="0"/>
                        </a:rPr>
                        <a:t> 001 - 12 000 000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r>
                        <a:rPr lang="en-US"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3 body</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r h="337683">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1.6</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lvl="0" indent="0" algn="just">
                        <a:spcAft>
                          <a:spcPts val="0"/>
                        </a:spcAft>
                        <a:buFont typeface="+mj-lt"/>
                        <a:buNone/>
                      </a:pPr>
                      <a:r>
                        <a:rPr lang="cs-CZ" sz="1600" dirty="0" smtClean="0">
                          <a:effectLst/>
                          <a:latin typeface="Arial" panose="020B0604020202020204" pitchFamily="34" charset="0"/>
                          <a:ea typeface="Times New Roman"/>
                          <a:cs typeface="Arial" panose="020B0604020202020204" pitchFamily="34" charset="0"/>
                        </a:rPr>
                        <a:t>12 </a:t>
                      </a:r>
                      <a:r>
                        <a:rPr lang="en-US" sz="1600" dirty="0" smtClean="0">
                          <a:effectLst/>
                          <a:latin typeface="Arial" panose="020B0604020202020204" pitchFamily="34" charset="0"/>
                          <a:ea typeface="Times New Roman"/>
                          <a:cs typeface="Arial" panose="020B0604020202020204" pitchFamily="34" charset="0"/>
                        </a:rPr>
                        <a:t>000</a:t>
                      </a:r>
                      <a:r>
                        <a:rPr lang="en-US" sz="1600" dirty="0">
                          <a:effectLst/>
                          <a:latin typeface="Arial" panose="020B0604020202020204" pitchFamily="34" charset="0"/>
                          <a:ea typeface="Times New Roman"/>
                          <a:cs typeface="Arial" panose="020B0604020202020204" pitchFamily="34" charset="0"/>
                        </a:rPr>
                        <a:t> 001 - 13 000 000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r>
                        <a:rPr lang="en-US"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2 body</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1.7</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lvl="0" indent="0" algn="just">
                        <a:spcAft>
                          <a:spcPts val="0"/>
                        </a:spcAft>
                        <a:buFont typeface="+mj-lt"/>
                        <a:buNone/>
                      </a:pPr>
                      <a:r>
                        <a:rPr lang="cs-CZ" sz="1600" dirty="0" smtClean="0">
                          <a:effectLst/>
                          <a:latin typeface="Arial" panose="020B0604020202020204" pitchFamily="34" charset="0"/>
                          <a:ea typeface="Times New Roman"/>
                          <a:cs typeface="Arial" panose="020B0604020202020204" pitchFamily="34" charset="0"/>
                        </a:rPr>
                        <a:t>13 </a:t>
                      </a:r>
                      <a:r>
                        <a:rPr lang="en-US" sz="1600" dirty="0" smtClean="0">
                          <a:effectLst/>
                          <a:latin typeface="Arial" panose="020B0604020202020204" pitchFamily="34" charset="0"/>
                          <a:ea typeface="Times New Roman"/>
                          <a:cs typeface="Arial" panose="020B0604020202020204" pitchFamily="34" charset="0"/>
                        </a:rPr>
                        <a:t>000</a:t>
                      </a:r>
                      <a:r>
                        <a:rPr lang="en-US" sz="1600" dirty="0">
                          <a:effectLst/>
                          <a:latin typeface="Arial" panose="020B0604020202020204" pitchFamily="34" charset="0"/>
                          <a:ea typeface="Times New Roman"/>
                          <a:cs typeface="Arial" panose="020B0604020202020204" pitchFamily="34" charset="0"/>
                        </a:rPr>
                        <a:t> 001 - 14 000 000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1 bod</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6.4.3</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2686971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2780764325"/>
              </p:ext>
            </p:extLst>
          </p:nvPr>
        </p:nvGraphicFramePr>
        <p:xfrm>
          <a:off x="557213" y="1628800"/>
          <a:ext cx="7975600" cy="4188342"/>
        </p:xfrm>
        <a:graphic>
          <a:graphicData uri="http://schemas.openxmlformats.org/drawingml/2006/table">
            <a:tbl>
              <a:tblPr/>
              <a:tblGrid>
                <a:gridCol w="990451"/>
                <a:gridCol w="5688632"/>
                <a:gridCol w="1296517"/>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950999">
                <a:tc>
                  <a:txBody>
                    <a:bodyPr/>
                    <a:lstStyle/>
                    <a:p>
                      <a:pPr marL="0" lvl="0" indent="0" algn="ctr">
                        <a:spcAft>
                          <a:spcPts val="0"/>
                        </a:spcAft>
                        <a:buFont typeface="+mj-lt"/>
                        <a:buNone/>
                      </a:pPr>
                      <a:endParaRPr lang="cs-CZ" sz="1600" dirty="0" smtClean="0">
                        <a:effectLst/>
                        <a:latin typeface="Arial" panose="020B0604020202020204" pitchFamily="34" charset="0"/>
                        <a:ea typeface="Times New Roman"/>
                        <a:cs typeface="Arial" panose="020B0604020202020204" pitchFamily="34" charset="0"/>
                      </a:endParaRPr>
                    </a:p>
                    <a:p>
                      <a:pPr marL="0" lvl="0" indent="0" algn="ctr">
                        <a:spcAft>
                          <a:spcPts val="0"/>
                        </a:spcAft>
                        <a:buFont typeface="+mj-lt"/>
                        <a:buNone/>
                      </a:pPr>
                      <a:r>
                        <a:rPr lang="cs-CZ" sz="1600" b="1" dirty="0" smtClean="0">
                          <a:effectLst/>
                          <a:latin typeface="Arial" panose="020B0604020202020204" pitchFamily="34" charset="0"/>
                          <a:ea typeface="Times New Roman"/>
                          <a:cs typeface="Arial" panose="020B0604020202020204" pitchFamily="34" charset="0"/>
                        </a:rPr>
                        <a:t>2.</a:t>
                      </a:r>
                      <a:r>
                        <a:rPr lang="en-US" sz="1600" dirty="0">
                          <a:effectLst/>
                          <a:latin typeface="Arial" panose="020B0604020202020204" pitchFamily="34" charset="0"/>
                          <a:ea typeface="Times New Roman"/>
                          <a:cs typeface="Arial" panose="020B0604020202020204" pitchFamily="34" charset="0"/>
                        </a:rPr>
                        <a:t> </a:t>
                      </a: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0"/>
                        </a:spcAft>
                      </a:pPr>
                      <a:r>
                        <a:rPr lang="en-US" sz="1600" b="1" dirty="0" err="1">
                          <a:effectLst/>
                          <a:latin typeface="Arial" panose="020B0604020202020204" pitchFamily="34" charset="0"/>
                          <a:ea typeface="Times New Roman"/>
                          <a:cs typeface="Arial" panose="020B0604020202020204" pitchFamily="34" charset="0"/>
                        </a:rPr>
                        <a:t>Podíl</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výše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výdajů</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kterých</a:t>
                      </a:r>
                      <a:r>
                        <a:rPr lang="en-US" sz="1600" b="1" dirty="0">
                          <a:effectLst/>
                          <a:latin typeface="Arial" panose="020B0604020202020204" pitchFamily="34" charset="0"/>
                          <a:ea typeface="Times New Roman"/>
                          <a:cs typeface="Arial" panose="020B0604020202020204" pitchFamily="34" charset="0"/>
                        </a:rPr>
                        <a:t> je </a:t>
                      </a:r>
                      <a:r>
                        <a:rPr lang="en-US" sz="1600" b="1" dirty="0" err="1">
                          <a:effectLst/>
                          <a:latin typeface="Arial" panose="020B0604020202020204" pitchFamily="34" charset="0"/>
                          <a:ea typeface="Times New Roman"/>
                          <a:cs typeface="Arial" panose="020B0604020202020204" pitchFamily="34" charset="0"/>
                        </a:rPr>
                        <a:t>stanovena</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dotace</a:t>
                      </a:r>
                      <a:r>
                        <a:rPr lang="en-US" sz="1600" b="1" dirty="0">
                          <a:effectLst/>
                          <a:latin typeface="Arial" panose="020B0604020202020204" pitchFamily="34" charset="0"/>
                          <a:ea typeface="Times New Roman"/>
                          <a:cs typeface="Arial" panose="020B0604020202020204" pitchFamily="34" charset="0"/>
                        </a:rPr>
                        <a:t>, a </a:t>
                      </a:r>
                      <a:r>
                        <a:rPr lang="en-US" sz="1600" b="1" dirty="0" err="1">
                          <a:effectLst/>
                          <a:latin typeface="Arial" panose="020B0604020202020204" pitchFamily="34" charset="0"/>
                          <a:ea typeface="Times New Roman"/>
                          <a:cs typeface="Arial" panose="020B0604020202020204" pitchFamily="34" charset="0"/>
                        </a:rPr>
                        <a:t>celkového</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výkonu</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zařízení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na</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výrobu</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tvarovaných</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biopaliv</a:t>
                      </a:r>
                      <a:r>
                        <a:rPr lang="en-US" sz="1600" b="1" dirty="0">
                          <a:effectLst/>
                          <a:latin typeface="Arial" panose="020B0604020202020204" pitchFamily="34" charset="0"/>
                          <a:ea typeface="Times New Roman"/>
                          <a:cs typeface="Arial" panose="020B0604020202020204" pitchFamily="34" charset="0"/>
                        </a:rPr>
                        <a:t> - </a:t>
                      </a:r>
                      <a:r>
                        <a:rPr lang="en-US" sz="1600" b="1" dirty="0" err="1">
                          <a:effectLst/>
                          <a:latin typeface="Arial" panose="020B0604020202020204" pitchFamily="34" charset="0"/>
                          <a:ea typeface="Times New Roman"/>
                          <a:cs typeface="Arial" panose="020B0604020202020204" pitchFamily="34" charset="0"/>
                        </a:rPr>
                        <a:t>dřevní</a:t>
                      </a:r>
                      <a:r>
                        <a:rPr lang="en-US" sz="1600" b="1" dirty="0">
                          <a:effectLst/>
                          <a:latin typeface="Arial" panose="020B0604020202020204" pitchFamily="34" charset="0"/>
                          <a:ea typeface="Times New Roman"/>
                          <a:cs typeface="Arial" panose="020B0604020202020204" pitchFamily="34" charset="0"/>
                        </a:rPr>
                        <a:t> a </a:t>
                      </a:r>
                      <a:r>
                        <a:rPr lang="en-US" sz="1600" b="1" dirty="0" err="1">
                          <a:effectLst/>
                          <a:latin typeface="Arial" panose="020B0604020202020204" pitchFamily="34" charset="0"/>
                          <a:ea typeface="Times New Roman"/>
                          <a:cs typeface="Arial" panose="020B0604020202020204" pitchFamily="34" charset="0"/>
                        </a:rPr>
                        <a:t>směsné</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pelety</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podíl</a:t>
                      </a:r>
                      <a:r>
                        <a:rPr lang="en-US" sz="1600" b="1" dirty="0">
                          <a:effectLst/>
                          <a:latin typeface="Arial" panose="020B0604020202020204" pitchFamily="34" charset="0"/>
                          <a:ea typeface="Times New Roman"/>
                          <a:cs typeface="Arial" panose="020B0604020202020204" pitchFamily="34" charset="0"/>
                        </a:rPr>
                        <a:t> je </a:t>
                      </a:r>
                      <a:r>
                        <a:rPr lang="en-US" sz="1600" b="1" dirty="0" err="1">
                          <a:effectLst/>
                          <a:latin typeface="Arial" panose="020B0604020202020204" pitchFamily="34" charset="0"/>
                          <a:ea typeface="Times New Roman"/>
                          <a:cs typeface="Arial" panose="020B0604020202020204" pitchFamily="34" charset="0"/>
                        </a:rPr>
                        <a:t>zaokrouhlován</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na</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celé</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koruny</a:t>
                      </a:r>
                      <a:r>
                        <a:rPr lang="en-US" sz="1600" b="1" dirty="0" smtClean="0">
                          <a:effectLst/>
                          <a:latin typeface="Arial" panose="020B0604020202020204" pitchFamily="34" charset="0"/>
                          <a:ea typeface="Times New Roman"/>
                          <a:cs typeface="Arial" panose="020B0604020202020204" pitchFamily="34" charset="0"/>
                        </a:rPr>
                        <a:t>)</a:t>
                      </a:r>
                      <a:r>
                        <a:rPr lang="en-US" sz="1600" b="1" dirty="0">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 </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marL="457200" indent="-367030" algn="ctr">
                        <a:spcAft>
                          <a:spcPts val="0"/>
                        </a:spcAft>
                      </a:pPr>
                      <a:r>
                        <a:rPr lang="en-US" sz="1600">
                          <a:effectLst/>
                          <a:latin typeface="Arial" panose="020B0604020202020204" pitchFamily="34" charset="0"/>
                          <a:ea typeface="Times New Roman"/>
                          <a:cs typeface="Arial" panose="020B0604020202020204" pitchFamily="34" charset="0"/>
                        </a:rPr>
                        <a:t>2.1</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marL="457200" algn="just">
                        <a:spcAft>
                          <a:spcPts val="0"/>
                        </a:spcAft>
                      </a:pPr>
                      <a:r>
                        <a:rPr lang="en-US" sz="1600" dirty="0">
                          <a:effectLst/>
                          <a:latin typeface="Arial" panose="020B0604020202020204" pitchFamily="34" charset="0"/>
                          <a:ea typeface="Times New Roman"/>
                          <a:cs typeface="Arial" panose="020B0604020202020204" pitchFamily="34" charset="0"/>
                        </a:rPr>
                        <a:t>18 000 000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r>
                        <a:rPr lang="en-US" sz="1600" dirty="0">
                          <a:effectLst/>
                          <a:latin typeface="Arial" panose="020B0604020202020204" pitchFamily="34" charset="0"/>
                          <a:ea typeface="Times New Roman"/>
                          <a:cs typeface="Arial" panose="020B0604020202020204" pitchFamily="34" charset="0"/>
                        </a:rPr>
                        <a:t>) a </a:t>
                      </a:r>
                      <a:r>
                        <a:rPr lang="en-US" sz="1600" dirty="0" err="1">
                          <a:effectLst/>
                          <a:latin typeface="Arial" panose="020B0604020202020204" pitchFamily="34" charset="0"/>
                          <a:ea typeface="Times New Roman"/>
                          <a:cs typeface="Arial" panose="020B0604020202020204" pitchFamily="34" charset="0"/>
                        </a:rPr>
                        <a:t>méně</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7 bodů</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marL="457200" indent="-367030" algn="ctr">
                        <a:spcAft>
                          <a:spcPts val="0"/>
                        </a:spcAft>
                      </a:pPr>
                      <a:r>
                        <a:rPr lang="en-US" sz="1600">
                          <a:effectLst/>
                          <a:latin typeface="Arial" panose="020B0604020202020204" pitchFamily="34" charset="0"/>
                          <a:ea typeface="Times New Roman"/>
                          <a:cs typeface="Arial" panose="020B0604020202020204" pitchFamily="34" charset="0"/>
                        </a:rPr>
                        <a:t>2.2</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marL="457200" algn="just">
                        <a:spcAft>
                          <a:spcPts val="0"/>
                        </a:spcAft>
                      </a:pPr>
                      <a:r>
                        <a:rPr lang="en-US" sz="1600">
                          <a:effectLst/>
                          <a:latin typeface="Arial" panose="020B0604020202020204" pitchFamily="34" charset="0"/>
                          <a:ea typeface="Times New Roman"/>
                          <a:cs typeface="Arial" panose="020B0604020202020204" pitchFamily="34" charset="0"/>
                        </a:rPr>
                        <a:t>18 000 001 - 19 000 000 Kč/(tuna/hod)</a:t>
                      </a:r>
                      <a:endParaRPr lang="cs-CZ" sz="160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6 bodů</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marL="180340" indent="-90170" algn="ctr">
                        <a:spcAft>
                          <a:spcPts val="0"/>
                        </a:spcAft>
                      </a:pPr>
                      <a:r>
                        <a:rPr lang="en-US" sz="1600">
                          <a:effectLst/>
                          <a:latin typeface="Arial" panose="020B0604020202020204" pitchFamily="34" charset="0"/>
                          <a:ea typeface="Times New Roman"/>
                          <a:cs typeface="Arial" panose="020B0604020202020204" pitchFamily="34" charset="0"/>
                        </a:rPr>
                        <a:t>2.3</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marL="457200" algn="just">
                        <a:spcAft>
                          <a:spcPts val="0"/>
                        </a:spcAft>
                      </a:pPr>
                      <a:r>
                        <a:rPr lang="en-US" sz="1600">
                          <a:effectLst/>
                          <a:latin typeface="Arial" panose="020B0604020202020204" pitchFamily="34" charset="0"/>
                          <a:ea typeface="Times New Roman"/>
                          <a:cs typeface="Arial" panose="020B0604020202020204" pitchFamily="34" charset="0"/>
                        </a:rPr>
                        <a:t>19 000 001 - 20 000 000 Kč/(tuna/hod)</a:t>
                      </a:r>
                      <a:endParaRPr lang="cs-CZ" sz="160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5 bodů</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marL="457200" indent="-367030" algn="ctr">
                        <a:spcAft>
                          <a:spcPts val="0"/>
                        </a:spcAft>
                      </a:pPr>
                      <a:r>
                        <a:rPr lang="en-US" sz="1600">
                          <a:effectLst/>
                          <a:latin typeface="Arial" panose="020B0604020202020204" pitchFamily="34" charset="0"/>
                          <a:ea typeface="Times New Roman"/>
                          <a:cs typeface="Arial" panose="020B0604020202020204" pitchFamily="34" charset="0"/>
                        </a:rPr>
                        <a:t>2.4</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457200" algn="just">
                        <a:spcAft>
                          <a:spcPts val="0"/>
                        </a:spcAft>
                      </a:pPr>
                      <a:r>
                        <a:rPr lang="en-US" sz="1600">
                          <a:effectLst/>
                          <a:latin typeface="Arial" panose="020B0604020202020204" pitchFamily="34" charset="0"/>
                          <a:ea typeface="Times New Roman"/>
                          <a:cs typeface="Arial" panose="020B0604020202020204" pitchFamily="34" charset="0"/>
                        </a:rPr>
                        <a:t>20 000 001 - 21 000 000 Kč/(tuna/hod)</a:t>
                      </a:r>
                      <a:endParaRPr lang="cs-CZ" sz="160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4 body</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marL="457200" indent="-367030" algn="ctr">
                        <a:spcAft>
                          <a:spcPts val="0"/>
                        </a:spcAft>
                      </a:pPr>
                      <a:r>
                        <a:rPr lang="en-US" sz="1600" dirty="0">
                          <a:effectLst/>
                          <a:latin typeface="Arial" panose="020B0604020202020204" pitchFamily="34" charset="0"/>
                          <a:ea typeface="Times New Roman"/>
                          <a:cs typeface="Arial" panose="020B0604020202020204" pitchFamily="34" charset="0"/>
                        </a:rPr>
                        <a:t>2.5</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457200" algn="just">
                        <a:spcAft>
                          <a:spcPts val="0"/>
                        </a:spcAft>
                      </a:pPr>
                      <a:r>
                        <a:rPr lang="en-US" sz="1600" dirty="0">
                          <a:effectLst/>
                          <a:latin typeface="Arial" panose="020B0604020202020204" pitchFamily="34" charset="0"/>
                          <a:ea typeface="Times New Roman"/>
                          <a:cs typeface="Arial" panose="020B0604020202020204" pitchFamily="34" charset="0"/>
                        </a:rPr>
                        <a:t>21 000 001 - 22 000 000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r>
                        <a:rPr lang="en-US"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3 body</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r h="337683">
                <a:tc>
                  <a:txBody>
                    <a:bodyPr/>
                    <a:lstStyle/>
                    <a:p>
                      <a:pPr marL="457200" indent="-367030" algn="ctr">
                        <a:spcAft>
                          <a:spcPts val="0"/>
                        </a:spcAft>
                      </a:pPr>
                      <a:r>
                        <a:rPr lang="en-US" sz="1600">
                          <a:effectLst/>
                          <a:latin typeface="Arial" panose="020B0604020202020204" pitchFamily="34" charset="0"/>
                          <a:ea typeface="Times New Roman"/>
                          <a:cs typeface="Arial" panose="020B0604020202020204" pitchFamily="34" charset="0"/>
                        </a:rPr>
                        <a:t>2.6</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457200" algn="just">
                        <a:spcAft>
                          <a:spcPts val="0"/>
                        </a:spcAft>
                      </a:pPr>
                      <a:r>
                        <a:rPr lang="en-US" sz="1600">
                          <a:effectLst/>
                          <a:latin typeface="Arial" panose="020B0604020202020204" pitchFamily="34" charset="0"/>
                          <a:ea typeface="Times New Roman"/>
                          <a:cs typeface="Arial" panose="020B0604020202020204" pitchFamily="34" charset="0"/>
                        </a:rPr>
                        <a:t>22 000 001 - 23 000 000 Kč/(tuna/hod)</a:t>
                      </a:r>
                      <a:endParaRPr lang="cs-CZ" sz="160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2 body</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marL="457200" indent="-367030" algn="ctr">
                        <a:spcAft>
                          <a:spcPts val="0"/>
                        </a:spcAft>
                      </a:pPr>
                      <a:r>
                        <a:rPr lang="en-US" sz="1600" dirty="0">
                          <a:effectLst/>
                          <a:latin typeface="Arial" panose="020B0604020202020204" pitchFamily="34" charset="0"/>
                          <a:ea typeface="Times New Roman"/>
                          <a:cs typeface="Arial" panose="020B0604020202020204" pitchFamily="34" charset="0"/>
                        </a:rPr>
                        <a:t>2.7</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457200" algn="just">
                        <a:spcAft>
                          <a:spcPts val="0"/>
                        </a:spcAft>
                      </a:pPr>
                      <a:r>
                        <a:rPr lang="en-US" sz="1600" dirty="0">
                          <a:effectLst/>
                          <a:latin typeface="Arial" panose="020B0604020202020204" pitchFamily="34" charset="0"/>
                          <a:ea typeface="Times New Roman"/>
                          <a:cs typeface="Arial" panose="020B0604020202020204" pitchFamily="34" charset="0"/>
                        </a:rPr>
                        <a:t>23 000 001 - 24 000 000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r>
                        <a:rPr lang="en-US"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1 bod</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6.4.3</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151940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3363023370"/>
              </p:ext>
            </p:extLst>
          </p:nvPr>
        </p:nvGraphicFramePr>
        <p:xfrm>
          <a:off x="557213" y="1628800"/>
          <a:ext cx="7975600" cy="4432182"/>
        </p:xfrm>
        <a:graphic>
          <a:graphicData uri="http://schemas.openxmlformats.org/drawingml/2006/table">
            <a:tbl>
              <a:tblPr/>
              <a:tblGrid>
                <a:gridCol w="990451"/>
                <a:gridCol w="5688632"/>
                <a:gridCol w="1296517"/>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950999">
                <a:tc>
                  <a:txBody>
                    <a:bodyPr/>
                    <a:lstStyle/>
                    <a:p>
                      <a:pPr marL="342900" lvl="0" indent="-342900" algn="ctr">
                        <a:spcAft>
                          <a:spcPts val="0"/>
                        </a:spcAft>
                        <a:buFont typeface="+mj-lt"/>
                        <a:buAutoNum type="arabicPeriod" startAt="3"/>
                      </a:pPr>
                      <a:endParaRPr lang="cs-CZ" sz="1600" dirty="0" smtClean="0">
                        <a:effectLst/>
                        <a:latin typeface="Arial" panose="020B0604020202020204" pitchFamily="34" charset="0"/>
                        <a:ea typeface="Times New Roman"/>
                        <a:cs typeface="Arial" panose="020B0604020202020204" pitchFamily="34" charset="0"/>
                      </a:endParaRPr>
                    </a:p>
                    <a:p>
                      <a:pPr marL="342900" lvl="0" indent="-342900" algn="ctr">
                        <a:spcAft>
                          <a:spcPts val="0"/>
                        </a:spcAft>
                        <a:buFont typeface="+mj-lt"/>
                        <a:buAutoNum type="arabicPeriod" startAt="3"/>
                      </a:pPr>
                      <a:endParaRPr lang="cs-CZ" sz="1600" dirty="0" smtClean="0">
                        <a:effectLst/>
                        <a:latin typeface="Arial" panose="020B0604020202020204" pitchFamily="34" charset="0"/>
                        <a:ea typeface="Times New Roman"/>
                        <a:cs typeface="Arial" panose="020B0604020202020204" pitchFamily="34" charset="0"/>
                      </a:endParaRPr>
                    </a:p>
                    <a:p>
                      <a:pPr marL="0" lvl="0" indent="0" algn="ctr">
                        <a:spcAft>
                          <a:spcPts val="0"/>
                        </a:spcAft>
                        <a:buFont typeface="+mj-lt"/>
                        <a:buNone/>
                      </a:pPr>
                      <a:r>
                        <a:rPr lang="cs-CZ" sz="1600" b="1" dirty="0" smtClean="0">
                          <a:effectLst/>
                          <a:latin typeface="Arial" panose="020B0604020202020204" pitchFamily="34" charset="0"/>
                          <a:ea typeface="Times New Roman"/>
                          <a:cs typeface="Arial" panose="020B0604020202020204" pitchFamily="34" charset="0"/>
                        </a:rPr>
                        <a:t>3.</a:t>
                      </a:r>
                      <a:r>
                        <a:rPr lang="en-US" sz="1600" b="1" dirty="0">
                          <a:effectLst/>
                          <a:latin typeface="Arial" panose="020B0604020202020204" pitchFamily="34" charset="0"/>
                          <a:ea typeface="Times New Roman"/>
                          <a:cs typeface="Arial" panose="020B0604020202020204" pitchFamily="34" charset="0"/>
                        </a:rPr>
                        <a:t> </a:t>
                      </a: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0"/>
                        </a:spcAft>
                      </a:pPr>
                      <a:r>
                        <a:rPr lang="en-US" sz="1600" b="1" dirty="0" err="1">
                          <a:effectLst/>
                          <a:latin typeface="Arial" panose="020B0604020202020204" pitchFamily="34" charset="0"/>
                          <a:ea typeface="Times New Roman"/>
                          <a:cs typeface="Arial" panose="020B0604020202020204" pitchFamily="34" charset="0"/>
                        </a:rPr>
                        <a:t>Podíl</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výše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výdajů</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kterých</a:t>
                      </a:r>
                      <a:r>
                        <a:rPr lang="en-US" sz="1600" b="1" dirty="0">
                          <a:effectLst/>
                          <a:latin typeface="Arial" panose="020B0604020202020204" pitchFamily="34" charset="0"/>
                          <a:ea typeface="Times New Roman"/>
                          <a:cs typeface="Arial" panose="020B0604020202020204" pitchFamily="34" charset="0"/>
                        </a:rPr>
                        <a:t> je </a:t>
                      </a:r>
                      <a:r>
                        <a:rPr lang="en-US" sz="1600" b="1" dirty="0" err="1">
                          <a:effectLst/>
                          <a:latin typeface="Arial" panose="020B0604020202020204" pitchFamily="34" charset="0"/>
                          <a:ea typeface="Times New Roman"/>
                          <a:cs typeface="Arial" panose="020B0604020202020204" pitchFamily="34" charset="0"/>
                        </a:rPr>
                        <a:t>stanovena</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dotace</a:t>
                      </a:r>
                      <a:r>
                        <a:rPr lang="en-US" sz="1600" b="1" dirty="0">
                          <a:effectLst/>
                          <a:latin typeface="Arial" panose="020B0604020202020204" pitchFamily="34" charset="0"/>
                          <a:ea typeface="Times New Roman"/>
                          <a:cs typeface="Arial" panose="020B0604020202020204" pitchFamily="34" charset="0"/>
                        </a:rPr>
                        <a:t>, a </a:t>
                      </a:r>
                      <a:r>
                        <a:rPr lang="en-US" sz="1600" b="1" dirty="0" err="1">
                          <a:effectLst/>
                          <a:latin typeface="Arial" panose="020B0604020202020204" pitchFamily="34" charset="0"/>
                          <a:ea typeface="Times New Roman"/>
                          <a:cs typeface="Arial" panose="020B0604020202020204" pitchFamily="34" charset="0"/>
                        </a:rPr>
                        <a:t>celkového</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výkonu</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zařízení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na</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výrobu</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tvarovaných</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biopaliv</a:t>
                      </a:r>
                      <a:r>
                        <a:rPr lang="en-US" sz="1600" b="1" dirty="0">
                          <a:effectLst/>
                          <a:latin typeface="Arial" panose="020B0604020202020204" pitchFamily="34" charset="0"/>
                          <a:ea typeface="Times New Roman"/>
                          <a:cs typeface="Arial" panose="020B0604020202020204" pitchFamily="34" charset="0"/>
                        </a:rPr>
                        <a:t> - </a:t>
                      </a:r>
                      <a:r>
                        <a:rPr lang="en-US" sz="1600" b="1" dirty="0" err="1">
                          <a:effectLst/>
                          <a:latin typeface="Arial" panose="020B0604020202020204" pitchFamily="34" charset="0"/>
                          <a:ea typeface="Times New Roman"/>
                          <a:cs typeface="Arial" panose="020B0604020202020204" pitchFamily="34" charset="0"/>
                        </a:rPr>
                        <a:t>dřevní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brikety</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podíl</a:t>
                      </a:r>
                      <a:r>
                        <a:rPr lang="en-US" sz="1600" b="1" dirty="0">
                          <a:effectLst/>
                          <a:latin typeface="Arial" panose="020B0604020202020204" pitchFamily="34" charset="0"/>
                          <a:ea typeface="Times New Roman"/>
                          <a:cs typeface="Arial" panose="020B0604020202020204" pitchFamily="34" charset="0"/>
                        </a:rPr>
                        <a:t> je </a:t>
                      </a:r>
                      <a:r>
                        <a:rPr lang="en-US" sz="1600" b="1" dirty="0" err="1">
                          <a:effectLst/>
                          <a:latin typeface="Arial" panose="020B0604020202020204" pitchFamily="34" charset="0"/>
                          <a:ea typeface="Times New Roman"/>
                          <a:cs typeface="Arial" panose="020B0604020202020204" pitchFamily="34" charset="0"/>
                        </a:rPr>
                        <a:t>zaokrouhlován</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na</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celé</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koruny</a:t>
                      </a:r>
                      <a:r>
                        <a:rPr lang="en-US" sz="1600" b="1"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p>
                      <a:pPr algn="just">
                        <a:spcAft>
                          <a:spcPts val="0"/>
                        </a:spcAft>
                      </a:pPr>
                      <a:r>
                        <a:rPr lang="en-US" sz="1600" dirty="0">
                          <a:effectLst/>
                          <a:latin typeface="Arial" panose="020B0604020202020204" pitchFamily="34" charset="0"/>
                          <a:ea typeface="GillSansMT"/>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 </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marL="457200" indent="-367030" algn="ctr">
                        <a:spcAft>
                          <a:spcPts val="0"/>
                        </a:spcAft>
                      </a:pPr>
                      <a:r>
                        <a:rPr lang="en-US" sz="1600">
                          <a:effectLst/>
                          <a:latin typeface="Arial" panose="020B0604020202020204" pitchFamily="34" charset="0"/>
                          <a:ea typeface="Times New Roman"/>
                          <a:cs typeface="Arial" panose="020B0604020202020204" pitchFamily="34" charset="0"/>
                        </a:rPr>
                        <a:t>3.1</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marL="495300" algn="just">
                        <a:spcAft>
                          <a:spcPts val="0"/>
                        </a:spcAft>
                      </a:pPr>
                      <a:r>
                        <a:rPr lang="en-US" sz="1600" dirty="0">
                          <a:effectLst/>
                          <a:latin typeface="Arial" panose="020B0604020202020204" pitchFamily="34" charset="0"/>
                          <a:ea typeface="Times New Roman"/>
                          <a:cs typeface="Arial" panose="020B0604020202020204" pitchFamily="34" charset="0"/>
                        </a:rPr>
                        <a:t>6 000 000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r>
                        <a:rPr lang="en-US" sz="1600" dirty="0">
                          <a:effectLst/>
                          <a:latin typeface="Arial" panose="020B0604020202020204" pitchFamily="34" charset="0"/>
                          <a:ea typeface="Times New Roman"/>
                          <a:cs typeface="Arial" panose="020B0604020202020204" pitchFamily="34" charset="0"/>
                        </a:rPr>
                        <a:t>) a </a:t>
                      </a:r>
                      <a:r>
                        <a:rPr lang="en-US" sz="1600" dirty="0" err="1">
                          <a:effectLst/>
                          <a:latin typeface="Arial" panose="020B0604020202020204" pitchFamily="34" charset="0"/>
                          <a:ea typeface="Times New Roman"/>
                          <a:cs typeface="Arial" panose="020B0604020202020204" pitchFamily="34" charset="0"/>
                        </a:rPr>
                        <a:t>méně</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7 bodů</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marL="457200" indent="-367030" algn="ctr">
                        <a:spcAft>
                          <a:spcPts val="0"/>
                        </a:spcAft>
                      </a:pPr>
                      <a:r>
                        <a:rPr lang="en-US" sz="1600">
                          <a:effectLst/>
                          <a:latin typeface="Arial" panose="020B0604020202020204" pitchFamily="34" charset="0"/>
                          <a:ea typeface="Times New Roman"/>
                          <a:cs typeface="Arial" panose="020B0604020202020204" pitchFamily="34" charset="0"/>
                        </a:rPr>
                        <a:t>3.2</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marL="495300" algn="just">
                        <a:spcAft>
                          <a:spcPts val="0"/>
                        </a:spcAft>
                      </a:pPr>
                      <a:r>
                        <a:rPr lang="en-US" sz="1600" dirty="0">
                          <a:effectLst/>
                          <a:latin typeface="Arial" panose="020B0604020202020204" pitchFamily="34" charset="0"/>
                          <a:ea typeface="Times New Roman"/>
                          <a:cs typeface="Arial" panose="020B0604020202020204" pitchFamily="34" charset="0"/>
                        </a:rPr>
                        <a:t>6 000 001 - 6 400 000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6 bodů</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marL="180340" indent="-90170" algn="ctr">
                        <a:spcAft>
                          <a:spcPts val="0"/>
                        </a:spcAft>
                      </a:pPr>
                      <a:r>
                        <a:rPr lang="en-US" sz="1600">
                          <a:effectLst/>
                          <a:latin typeface="Arial" panose="020B0604020202020204" pitchFamily="34" charset="0"/>
                          <a:ea typeface="Times New Roman"/>
                          <a:cs typeface="Arial" panose="020B0604020202020204" pitchFamily="34" charset="0"/>
                        </a:rPr>
                        <a:t>3.3</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marL="495300" algn="just">
                        <a:spcAft>
                          <a:spcPts val="0"/>
                        </a:spcAft>
                      </a:pPr>
                      <a:r>
                        <a:rPr lang="en-US" sz="1600" dirty="0">
                          <a:effectLst/>
                          <a:latin typeface="Arial" panose="020B0604020202020204" pitchFamily="34" charset="0"/>
                          <a:ea typeface="Times New Roman"/>
                          <a:cs typeface="Arial" panose="020B0604020202020204" pitchFamily="34" charset="0"/>
                        </a:rPr>
                        <a:t>6 400 001 - 6 800 000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r>
                        <a:rPr lang="en-US"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5 bodů</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marL="457200" indent="-367030" algn="ctr">
                        <a:spcAft>
                          <a:spcPts val="0"/>
                        </a:spcAft>
                      </a:pPr>
                      <a:r>
                        <a:rPr lang="en-US" sz="1600">
                          <a:effectLst/>
                          <a:latin typeface="Arial" panose="020B0604020202020204" pitchFamily="34" charset="0"/>
                          <a:ea typeface="Times New Roman"/>
                          <a:cs typeface="Arial" panose="020B0604020202020204" pitchFamily="34" charset="0"/>
                        </a:rPr>
                        <a:t>3.4</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495300" algn="just">
                        <a:spcAft>
                          <a:spcPts val="0"/>
                        </a:spcAft>
                      </a:pPr>
                      <a:r>
                        <a:rPr lang="en-US" sz="1600" dirty="0">
                          <a:effectLst/>
                          <a:latin typeface="Arial" panose="020B0604020202020204" pitchFamily="34" charset="0"/>
                          <a:ea typeface="Times New Roman"/>
                          <a:cs typeface="Arial" panose="020B0604020202020204" pitchFamily="34" charset="0"/>
                        </a:rPr>
                        <a:t>6 800 001 - 7 200 000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r>
                        <a:rPr lang="en-US"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4 body</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marL="457200" indent="-367030" algn="ctr">
                        <a:spcAft>
                          <a:spcPts val="0"/>
                        </a:spcAft>
                      </a:pPr>
                      <a:r>
                        <a:rPr lang="en-US" sz="1600" dirty="0">
                          <a:effectLst/>
                          <a:latin typeface="Arial" panose="020B0604020202020204" pitchFamily="34" charset="0"/>
                          <a:ea typeface="Times New Roman"/>
                          <a:cs typeface="Arial" panose="020B0604020202020204" pitchFamily="34" charset="0"/>
                        </a:rPr>
                        <a:t>3.5</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495300" algn="just">
                        <a:spcAft>
                          <a:spcPts val="0"/>
                        </a:spcAft>
                      </a:pPr>
                      <a:r>
                        <a:rPr lang="en-US" sz="1600" dirty="0">
                          <a:effectLst/>
                          <a:latin typeface="Arial" panose="020B0604020202020204" pitchFamily="34" charset="0"/>
                          <a:ea typeface="Times New Roman"/>
                          <a:cs typeface="Arial" panose="020B0604020202020204" pitchFamily="34" charset="0"/>
                        </a:rPr>
                        <a:t>7 600 001 - 8 000 000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r>
                        <a:rPr lang="en-US"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3 body</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r h="337683">
                <a:tc>
                  <a:txBody>
                    <a:bodyPr/>
                    <a:lstStyle/>
                    <a:p>
                      <a:pPr marL="457200" indent="-367030" algn="ctr">
                        <a:spcAft>
                          <a:spcPts val="0"/>
                        </a:spcAft>
                      </a:pPr>
                      <a:r>
                        <a:rPr lang="en-US" sz="1600">
                          <a:effectLst/>
                          <a:latin typeface="Arial" panose="020B0604020202020204" pitchFamily="34" charset="0"/>
                          <a:ea typeface="Times New Roman"/>
                          <a:cs typeface="Arial" panose="020B0604020202020204" pitchFamily="34" charset="0"/>
                        </a:rPr>
                        <a:t>3.6</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495300" algn="just">
                        <a:spcAft>
                          <a:spcPts val="0"/>
                        </a:spcAft>
                      </a:pPr>
                      <a:r>
                        <a:rPr lang="en-US" sz="1600" dirty="0">
                          <a:effectLst/>
                          <a:latin typeface="Arial" panose="020B0604020202020204" pitchFamily="34" charset="0"/>
                          <a:ea typeface="Times New Roman"/>
                          <a:cs typeface="Arial" panose="020B0604020202020204" pitchFamily="34" charset="0"/>
                        </a:rPr>
                        <a:t>8 000 001 - 8 400 000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r>
                        <a:rPr lang="en-US"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2 body</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marL="457200" indent="-367030" algn="ctr">
                        <a:spcAft>
                          <a:spcPts val="0"/>
                        </a:spcAft>
                      </a:pPr>
                      <a:r>
                        <a:rPr lang="en-US" sz="1600" dirty="0">
                          <a:effectLst/>
                          <a:latin typeface="Arial" panose="020B0604020202020204" pitchFamily="34" charset="0"/>
                          <a:ea typeface="Times New Roman"/>
                          <a:cs typeface="Arial" panose="020B0604020202020204" pitchFamily="34" charset="0"/>
                        </a:rPr>
                        <a:t>3.7</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495300" algn="just">
                        <a:spcAft>
                          <a:spcPts val="0"/>
                        </a:spcAft>
                      </a:pPr>
                      <a:r>
                        <a:rPr lang="en-US" sz="1600" dirty="0">
                          <a:effectLst/>
                          <a:latin typeface="Arial" panose="020B0604020202020204" pitchFamily="34" charset="0"/>
                          <a:ea typeface="Times New Roman"/>
                          <a:cs typeface="Arial" panose="020B0604020202020204" pitchFamily="34" charset="0"/>
                        </a:rPr>
                        <a:t>8 400 001 - 8 800 000 </a:t>
                      </a:r>
                      <a:r>
                        <a:rPr lang="en-US" sz="1600" dirty="0" err="1">
                          <a:effectLst/>
                          <a:latin typeface="Arial" panose="020B0604020202020204" pitchFamily="34" charset="0"/>
                          <a:ea typeface="Times New Roman"/>
                          <a:cs typeface="Arial" panose="020B0604020202020204" pitchFamily="34" charset="0"/>
                        </a:rPr>
                        <a:t>Kč</a:t>
                      </a:r>
                      <a:r>
                        <a:rPr lang="en-US" sz="1600" dirty="0">
                          <a:effectLst/>
                          <a:latin typeface="Arial" panose="020B0604020202020204" pitchFamily="34" charset="0"/>
                          <a:ea typeface="Times New Roman"/>
                          <a:cs typeface="Arial" panose="020B0604020202020204" pitchFamily="34" charset="0"/>
                        </a:rPr>
                        <a:t>/(tuna/</a:t>
                      </a:r>
                      <a:r>
                        <a:rPr lang="en-US" sz="1600" dirty="0" err="1">
                          <a:effectLst/>
                          <a:latin typeface="Arial" panose="020B0604020202020204" pitchFamily="34" charset="0"/>
                          <a:ea typeface="Times New Roman"/>
                          <a:cs typeface="Arial" panose="020B0604020202020204" pitchFamily="34" charset="0"/>
                        </a:rPr>
                        <a:t>hod</a:t>
                      </a:r>
                      <a:r>
                        <a:rPr lang="en-US"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1 bod</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6.4.3</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1026302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4067870725"/>
              </p:ext>
            </p:extLst>
          </p:nvPr>
        </p:nvGraphicFramePr>
        <p:xfrm>
          <a:off x="512763" y="1340768"/>
          <a:ext cx="7975600" cy="4726280"/>
        </p:xfrm>
        <a:graphic>
          <a:graphicData uri="http://schemas.openxmlformats.org/drawingml/2006/table">
            <a:tbl>
              <a:tblPr/>
              <a:tblGrid>
                <a:gridCol w="990451"/>
                <a:gridCol w="5688632"/>
                <a:gridCol w="1296517"/>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950999">
                <a:tc>
                  <a:txBody>
                    <a:bodyPr/>
                    <a:lstStyle/>
                    <a:p>
                      <a:pPr marL="0" lvl="0" indent="0" algn="ctr">
                        <a:spcAft>
                          <a:spcPts val="0"/>
                        </a:spcAft>
                        <a:buFont typeface="+mj-lt"/>
                        <a:buNone/>
                      </a:pPr>
                      <a:endParaRPr lang="cs-CZ" sz="1600" b="1" dirty="0" smtClean="0">
                        <a:effectLst/>
                        <a:latin typeface="Arial" panose="020B0604020202020204" pitchFamily="34" charset="0"/>
                        <a:ea typeface="Times New Roman"/>
                        <a:cs typeface="Arial" panose="020B0604020202020204" pitchFamily="34" charset="0"/>
                      </a:endParaRPr>
                    </a:p>
                    <a:p>
                      <a:pPr marL="0" lvl="0" indent="0" algn="ctr">
                        <a:spcAft>
                          <a:spcPts val="0"/>
                        </a:spcAft>
                        <a:buFont typeface="+mj-lt"/>
                        <a:buNone/>
                      </a:pPr>
                      <a:r>
                        <a:rPr lang="cs-CZ" sz="1600" b="1" dirty="0" smtClean="0">
                          <a:effectLst/>
                          <a:latin typeface="Arial" panose="020B0604020202020204" pitchFamily="34" charset="0"/>
                          <a:ea typeface="Times New Roman"/>
                          <a:cs typeface="Arial" panose="020B0604020202020204" pitchFamily="34" charset="0"/>
                        </a:rPr>
                        <a:t>4. </a:t>
                      </a:r>
                      <a:endParaRPr lang="en-US" sz="1600" b="1"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0"/>
                        </a:spcAft>
                      </a:pPr>
                      <a:r>
                        <a:rPr lang="en-US" sz="1600" b="1" dirty="0">
                          <a:effectLst/>
                          <a:latin typeface="Arial" panose="020B0604020202020204" pitchFamily="34" charset="0"/>
                          <a:ea typeface="Times New Roman"/>
                          <a:cs typeface="Arial" panose="020B0604020202020204" pitchFamily="34" charset="0"/>
                        </a:rPr>
                        <a:t>V </a:t>
                      </a:r>
                      <a:r>
                        <a:rPr lang="en-US" sz="1600" b="1" dirty="0" err="1">
                          <a:effectLst/>
                          <a:latin typeface="Arial" panose="020B0604020202020204" pitchFamily="34" charset="0"/>
                          <a:ea typeface="Times New Roman"/>
                          <a:cs typeface="Arial" panose="020B0604020202020204" pitchFamily="34" charset="0"/>
                        </a:rPr>
                        <a:t>souvislosti</a:t>
                      </a:r>
                      <a:r>
                        <a:rPr lang="en-US" sz="1600" b="1" dirty="0">
                          <a:effectLst/>
                          <a:latin typeface="Arial" panose="020B0604020202020204" pitchFamily="34" charset="0"/>
                          <a:ea typeface="Times New Roman"/>
                          <a:cs typeface="Arial" panose="020B0604020202020204" pitchFamily="34" charset="0"/>
                        </a:rPr>
                        <a:t> s </a:t>
                      </a:r>
                      <a:r>
                        <a:rPr lang="en-US" sz="1600" b="1" dirty="0" err="1">
                          <a:effectLst/>
                          <a:latin typeface="Arial" panose="020B0604020202020204" pitchFamily="34" charset="0"/>
                          <a:ea typeface="Times New Roman"/>
                          <a:cs typeface="Arial" panose="020B0604020202020204" pitchFamily="34" charset="0"/>
                        </a:rPr>
                        <a:t>projektem</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nedošlo</a:t>
                      </a:r>
                      <a:r>
                        <a:rPr lang="en-US" sz="1600" b="1" dirty="0">
                          <a:effectLst/>
                          <a:latin typeface="Arial" panose="020B0604020202020204" pitchFamily="34" charset="0"/>
                          <a:ea typeface="Times New Roman"/>
                          <a:cs typeface="Arial" panose="020B0604020202020204" pitchFamily="34" charset="0"/>
                        </a:rPr>
                        <a:t>/</a:t>
                      </a:r>
                      <a:r>
                        <a:rPr lang="en-US" sz="1600" b="1" dirty="0" err="1">
                          <a:effectLst/>
                          <a:latin typeface="Arial" panose="020B0604020202020204" pitchFamily="34" charset="0"/>
                          <a:ea typeface="Times New Roman"/>
                          <a:cs typeface="Arial" panose="020B0604020202020204" pitchFamily="34" charset="0"/>
                        </a:rPr>
                        <a:t>nedojde</a:t>
                      </a:r>
                      <a:r>
                        <a:rPr lang="en-US" sz="1600" b="1" dirty="0">
                          <a:effectLst/>
                          <a:latin typeface="Arial" panose="020B0604020202020204" pitchFamily="34" charset="0"/>
                          <a:ea typeface="Times New Roman"/>
                          <a:cs typeface="Arial" panose="020B0604020202020204" pitchFamily="34" charset="0"/>
                        </a:rPr>
                        <a:t> k </a:t>
                      </a:r>
                      <a:r>
                        <a:rPr lang="en-US" sz="1600" b="1" dirty="0" err="1">
                          <a:effectLst/>
                          <a:latin typeface="Arial" panose="020B0604020202020204" pitchFamily="34" charset="0"/>
                          <a:ea typeface="Times New Roman"/>
                          <a:cs typeface="Arial" panose="020B0604020202020204" pitchFamily="34" charset="0"/>
                        </a:rPr>
                        <a:t>odnětí</a:t>
                      </a:r>
                      <a:r>
                        <a:rPr lang="en-US" sz="1600" b="1" dirty="0">
                          <a:effectLst/>
                          <a:latin typeface="Arial" panose="020B0604020202020204" pitchFamily="34" charset="0"/>
                          <a:ea typeface="Times New Roman"/>
                          <a:cs typeface="Arial" panose="020B0604020202020204" pitchFamily="34" charset="0"/>
                        </a:rPr>
                        <a:t> parcel/</a:t>
                      </a:r>
                      <a:r>
                        <a:rPr lang="en-US" sz="1600" b="1" dirty="0" err="1">
                          <a:effectLst/>
                          <a:latin typeface="Arial" panose="020B0604020202020204" pitchFamily="34" charset="0"/>
                          <a:ea typeface="Times New Roman"/>
                          <a:cs typeface="Arial" panose="020B0604020202020204" pitchFamily="34" charset="0"/>
                        </a:rPr>
                        <a:t>pozemků</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zemědělského</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půdního</a:t>
                      </a:r>
                      <a:r>
                        <a:rPr lang="en-US" sz="1600" b="1" dirty="0">
                          <a:effectLst/>
                          <a:latin typeface="Arial" panose="020B0604020202020204" pitchFamily="34" charset="0"/>
                          <a:ea typeface="Times New Roman"/>
                          <a:cs typeface="Arial" panose="020B0604020202020204" pitchFamily="34" charset="0"/>
                        </a:rPr>
                        <a:t> </a:t>
                      </a:r>
                      <a:r>
                        <a:rPr lang="en-US" sz="1600" b="1" dirty="0" err="1" smtClean="0">
                          <a:effectLst/>
                          <a:latin typeface="Arial" panose="020B0604020202020204" pitchFamily="34" charset="0"/>
                          <a:ea typeface="Times New Roman"/>
                          <a:cs typeface="Arial" panose="020B0604020202020204" pitchFamily="34" charset="0"/>
                        </a:rPr>
                        <a:t>fondu</a:t>
                      </a:r>
                      <a:r>
                        <a:rPr lang="en-US" sz="1600" b="1" dirty="0">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0"/>
                        </a:spcAft>
                      </a:pPr>
                      <a:endParaRPr lang="cs-CZ" sz="1600" dirty="0" smtClean="0">
                        <a:effectLst/>
                        <a:latin typeface="Arial" panose="020B0604020202020204" pitchFamily="34" charset="0"/>
                        <a:ea typeface="Times New Roman"/>
                        <a:cs typeface="Arial" panose="020B0604020202020204" pitchFamily="34" charset="0"/>
                      </a:endParaRPr>
                    </a:p>
                    <a:p>
                      <a:pPr algn="ctr">
                        <a:spcAft>
                          <a:spcPts val="0"/>
                        </a:spcAft>
                      </a:pPr>
                      <a:r>
                        <a:rPr lang="en-US" sz="1600" dirty="0" smtClean="0">
                          <a:effectLst/>
                          <a:latin typeface="Arial" panose="020B0604020202020204" pitchFamily="34" charset="0"/>
                          <a:ea typeface="Times New Roman"/>
                          <a:cs typeface="Arial" panose="020B0604020202020204" pitchFamily="34" charset="0"/>
                        </a:rPr>
                        <a:t>5 </a:t>
                      </a:r>
                      <a:r>
                        <a:rPr lang="en-US" sz="1600" dirty="0" err="1">
                          <a:effectLst/>
                          <a:latin typeface="Arial" panose="020B0604020202020204" pitchFamily="34" charset="0"/>
                          <a:ea typeface="Times New Roman"/>
                          <a:cs typeface="Arial" panose="020B0604020202020204" pitchFamily="34" charset="0"/>
                        </a:rPr>
                        <a:t>bodů</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algn="ctr">
                        <a:spcAft>
                          <a:spcPts val="0"/>
                        </a:spcAft>
                      </a:pPr>
                      <a:r>
                        <a:rPr lang="en-US" sz="1600" b="1" dirty="0">
                          <a:effectLst/>
                          <a:latin typeface="Arial" panose="020B0604020202020204" pitchFamily="34" charset="0"/>
                          <a:ea typeface="Times New Roman"/>
                          <a:cs typeface="Arial" panose="020B0604020202020204" pitchFamily="34" charset="0"/>
                        </a:rPr>
                        <a:t>5.</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spcAft>
                          <a:spcPts val="0"/>
                        </a:spcAft>
                      </a:pPr>
                      <a:r>
                        <a:rPr lang="en-US" sz="1600" b="1" dirty="0" err="1">
                          <a:effectLst/>
                          <a:latin typeface="Arial" panose="020B0604020202020204" pitchFamily="34" charset="0"/>
                          <a:ea typeface="Times New Roman"/>
                          <a:cs typeface="Arial" panose="020B0604020202020204" pitchFamily="34" charset="0"/>
                        </a:rPr>
                        <a:t>Žadatel</a:t>
                      </a:r>
                      <a:r>
                        <a:rPr lang="en-US" sz="1600" b="1" dirty="0">
                          <a:effectLst/>
                          <a:latin typeface="Arial" panose="020B0604020202020204" pitchFamily="34" charset="0"/>
                          <a:ea typeface="Times New Roman"/>
                          <a:cs typeface="Arial" panose="020B0604020202020204" pitchFamily="34" charset="0"/>
                        </a:rPr>
                        <a:t> je </a:t>
                      </a:r>
                      <a:r>
                        <a:rPr lang="en-US" sz="1600" b="1" dirty="0" err="1">
                          <a:effectLst/>
                          <a:latin typeface="Arial" panose="020B0604020202020204" pitchFamily="34" charset="0"/>
                          <a:ea typeface="Times New Roman"/>
                          <a:cs typeface="Arial" panose="020B0604020202020204" pitchFamily="34" charset="0"/>
                        </a:rPr>
                        <a:t>mladý</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zemědělec</a:t>
                      </a:r>
                      <a:r>
                        <a:rPr lang="en-US" sz="1600" b="1" dirty="0">
                          <a:effectLst/>
                          <a:latin typeface="Arial" panose="020B0604020202020204" pitchFamily="34" charset="0"/>
                          <a:ea typeface="Times New Roman"/>
                          <a:cs typeface="Arial" panose="020B0604020202020204" pitchFamily="34" charset="0"/>
                        </a:rPr>
                        <a:t> do 40 let</a:t>
                      </a:r>
                      <a:endParaRPr lang="cs-CZ" sz="1600" dirty="0">
                        <a:effectLst/>
                        <a:latin typeface="Arial" panose="020B0604020202020204" pitchFamily="34" charset="0"/>
                        <a:ea typeface="Times New Roman"/>
                        <a:cs typeface="Arial" panose="020B0604020202020204" pitchFamily="34" charset="0"/>
                      </a:endParaRPr>
                    </a:p>
                    <a:p>
                      <a:pPr>
                        <a:spcAft>
                          <a:spcPts val="0"/>
                        </a:spcAft>
                      </a:pPr>
                      <a:r>
                        <a:rPr lang="en-US" sz="1600" b="1" dirty="0">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3 body</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algn="ctr">
                        <a:spcAft>
                          <a:spcPts val="0"/>
                        </a:spcAft>
                      </a:pPr>
                      <a:r>
                        <a:rPr lang="en-US" sz="1600" b="1" dirty="0">
                          <a:effectLst/>
                          <a:latin typeface="Arial" panose="020B0604020202020204" pitchFamily="34" charset="0"/>
                          <a:ea typeface="Times New Roman"/>
                          <a:cs typeface="Arial" panose="020B0604020202020204" pitchFamily="34" charset="0"/>
                        </a:rPr>
                        <a:t>6.</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0"/>
                        </a:spcAft>
                      </a:pPr>
                      <a:r>
                        <a:rPr lang="en-US" sz="1600" b="1" dirty="0" err="1">
                          <a:effectLst/>
                          <a:latin typeface="Arial" panose="020B0604020202020204" pitchFamily="34" charset="0"/>
                          <a:ea typeface="Times New Roman"/>
                          <a:cs typeface="Arial" panose="020B0604020202020204" pitchFamily="34" charset="0"/>
                        </a:rPr>
                        <a:t>Žadatel</a:t>
                      </a:r>
                      <a:r>
                        <a:rPr lang="en-US" sz="1600" b="1" dirty="0">
                          <a:effectLst/>
                          <a:latin typeface="Arial" panose="020B0604020202020204" pitchFamily="34" charset="0"/>
                          <a:ea typeface="Times New Roman"/>
                          <a:cs typeface="Arial" panose="020B0604020202020204" pitchFamily="34" charset="0"/>
                        </a:rPr>
                        <a:t> k </a:t>
                      </a:r>
                      <a:r>
                        <a:rPr lang="en-US" sz="1600" b="1" dirty="0" err="1">
                          <a:effectLst/>
                          <a:latin typeface="Arial" panose="020B0604020202020204" pitchFamily="34" charset="0"/>
                          <a:ea typeface="Times New Roman"/>
                          <a:cs typeface="Arial" panose="020B0604020202020204" pitchFamily="34" charset="0"/>
                        </a:rPr>
                        <a:t>datu</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podání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Žádosti</a:t>
                      </a:r>
                      <a:r>
                        <a:rPr lang="en-US" sz="1600" b="1" dirty="0">
                          <a:effectLst/>
                          <a:latin typeface="Arial" panose="020B0604020202020204" pitchFamily="34" charset="0"/>
                          <a:ea typeface="Times New Roman"/>
                          <a:cs typeface="Arial" panose="020B0604020202020204" pitchFamily="34" charset="0"/>
                        </a:rPr>
                        <a:t> o </a:t>
                      </a:r>
                      <a:r>
                        <a:rPr lang="en-US" sz="1600" b="1" dirty="0" err="1">
                          <a:effectLst/>
                          <a:latin typeface="Arial" panose="020B0604020202020204" pitchFamily="34" charset="0"/>
                          <a:ea typeface="Times New Roman"/>
                          <a:cs typeface="Arial" panose="020B0604020202020204" pitchFamily="34" charset="0"/>
                        </a:rPr>
                        <a:t>dotaci</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podniká</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minimálně</a:t>
                      </a:r>
                      <a:r>
                        <a:rPr lang="en-US" sz="1600" b="1" dirty="0">
                          <a:effectLst/>
                          <a:latin typeface="Arial" panose="020B0604020202020204" pitchFamily="34" charset="0"/>
                          <a:ea typeface="Times New Roman"/>
                          <a:cs typeface="Arial" panose="020B0604020202020204" pitchFamily="34" charset="0"/>
                        </a:rPr>
                        <a:t> 3 </a:t>
                      </a:r>
                      <a:r>
                        <a:rPr lang="en-US" sz="1600" b="1" dirty="0" err="1">
                          <a:effectLst/>
                          <a:latin typeface="Arial" panose="020B0604020202020204" pitchFamily="34" charset="0"/>
                          <a:ea typeface="Times New Roman"/>
                          <a:cs typeface="Arial" panose="020B0604020202020204" pitchFamily="34" charset="0"/>
                        </a:rPr>
                        <a:t>roky</a:t>
                      </a:r>
                      <a:r>
                        <a:rPr lang="en-US" sz="1600" b="1" dirty="0">
                          <a:effectLst/>
                          <a:latin typeface="Arial" panose="020B0604020202020204" pitchFamily="34" charset="0"/>
                          <a:ea typeface="Times New Roman"/>
                          <a:cs typeface="Arial" panose="020B0604020202020204" pitchFamily="34" charset="0"/>
                        </a:rPr>
                        <a:t> v </a:t>
                      </a:r>
                      <a:r>
                        <a:rPr lang="en-US" sz="1600" b="1" dirty="0" err="1">
                          <a:effectLst/>
                          <a:latin typeface="Arial" panose="020B0604020202020204" pitchFamily="34" charset="0"/>
                          <a:ea typeface="Times New Roman"/>
                          <a:cs typeface="Arial" panose="020B0604020202020204" pitchFamily="34" charset="0"/>
                        </a:rPr>
                        <a:t>zemědělské</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výrobě</a:t>
                      </a:r>
                      <a:r>
                        <a:rPr lang="en-US" sz="1600" b="1" dirty="0">
                          <a:effectLst/>
                          <a:latin typeface="Arial" panose="020B0604020202020204" pitchFamily="34" charset="0"/>
                          <a:ea typeface="Times New Roman"/>
                          <a:cs typeface="Arial" panose="020B0604020202020204" pitchFamily="34" charset="0"/>
                        </a:rPr>
                        <a:t> v </a:t>
                      </a:r>
                      <a:r>
                        <a:rPr lang="en-US" sz="1600" b="1" dirty="0" err="1">
                          <a:effectLst/>
                          <a:latin typeface="Arial" panose="020B0604020202020204" pitchFamily="34" charset="0"/>
                          <a:ea typeface="Times New Roman"/>
                          <a:cs typeface="Arial" panose="020B0604020202020204" pitchFamily="34" charset="0"/>
                        </a:rPr>
                        <a:t>souladu</a:t>
                      </a:r>
                      <a:r>
                        <a:rPr lang="en-US" sz="1600" b="1" dirty="0">
                          <a:effectLst/>
                          <a:latin typeface="Arial" panose="020B0604020202020204" pitchFamily="34" charset="0"/>
                          <a:ea typeface="Times New Roman"/>
                          <a:cs typeface="Arial" panose="020B0604020202020204" pitchFamily="34" charset="0"/>
                        </a:rPr>
                        <a:t> se </a:t>
                      </a:r>
                      <a:r>
                        <a:rPr lang="en-US" sz="1600" b="1" dirty="0" err="1">
                          <a:effectLst/>
                          <a:latin typeface="Arial" panose="020B0604020202020204" pitchFamily="34" charset="0"/>
                          <a:ea typeface="Times New Roman"/>
                          <a:cs typeface="Arial" panose="020B0604020202020204" pitchFamily="34" charset="0"/>
                        </a:rPr>
                        <a:t>zákonem</a:t>
                      </a:r>
                      <a:r>
                        <a:rPr lang="en-US" sz="1600" b="1" dirty="0">
                          <a:effectLst/>
                          <a:latin typeface="Arial" panose="020B0604020202020204" pitchFamily="34" charset="0"/>
                          <a:ea typeface="Times New Roman"/>
                          <a:cs typeface="Arial" panose="020B0604020202020204" pitchFamily="34" charset="0"/>
                        </a:rPr>
                        <a:t> č. 252/1997 Sb., o </a:t>
                      </a:r>
                      <a:r>
                        <a:rPr lang="en-US" sz="1600" b="1" dirty="0" err="1">
                          <a:effectLst/>
                          <a:latin typeface="Arial" panose="020B0604020202020204" pitchFamily="34" charset="0"/>
                          <a:ea typeface="Times New Roman"/>
                          <a:cs typeface="Arial" panose="020B0604020202020204" pitchFamily="34" charset="0"/>
                        </a:rPr>
                        <a:t>zemědělství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znění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pozdějších</a:t>
                      </a:r>
                      <a:r>
                        <a:rPr lang="en-US" sz="1600" b="1" dirty="0">
                          <a:effectLst/>
                          <a:latin typeface="Arial" panose="020B0604020202020204" pitchFamily="34" charset="0"/>
                          <a:ea typeface="Times New Roman"/>
                          <a:cs typeface="Arial" panose="020B0604020202020204" pitchFamily="34" charset="0"/>
                        </a:rPr>
                        <a:t> </a:t>
                      </a:r>
                      <a:r>
                        <a:rPr lang="en-US" sz="1600" b="1" dirty="0" err="1" smtClean="0">
                          <a:effectLst/>
                          <a:latin typeface="Arial" panose="020B0604020202020204" pitchFamily="34" charset="0"/>
                          <a:ea typeface="Times New Roman"/>
                          <a:cs typeface="Arial" panose="020B0604020202020204" pitchFamily="34" charset="0"/>
                        </a:rPr>
                        <a:t>předpisů</a:t>
                      </a:r>
                      <a:r>
                        <a:rPr lang="en-US" sz="1600" b="1" dirty="0">
                          <a:effectLst/>
                          <a:latin typeface="Arial" panose="020B0604020202020204" pitchFamily="34" charset="0"/>
                          <a:ea typeface="Times New Roman"/>
                          <a:cs typeface="Arial" panose="020B0604020202020204" pitchFamily="34" charset="0"/>
                        </a:rPr>
                        <a:t> </a:t>
                      </a:r>
                      <a:endParaRPr lang="cs-CZ" sz="1600" b="1" dirty="0" smtClean="0">
                        <a:effectLst/>
                        <a:latin typeface="Arial" panose="020B0604020202020204" pitchFamily="34" charset="0"/>
                        <a:ea typeface="Times New Roman"/>
                        <a:cs typeface="Arial" panose="020B0604020202020204" pitchFamily="34" charset="0"/>
                      </a:endParaRPr>
                    </a:p>
                    <a:p>
                      <a:pPr algn="just">
                        <a:spcAft>
                          <a:spcPts val="0"/>
                        </a:spcAft>
                      </a:pP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0"/>
                        </a:spcAft>
                      </a:pPr>
                      <a:endParaRPr lang="cs-CZ" sz="1600" dirty="0" smtClean="0">
                        <a:effectLst/>
                        <a:latin typeface="Arial" panose="020B0604020202020204" pitchFamily="34" charset="0"/>
                        <a:ea typeface="Times New Roman"/>
                        <a:cs typeface="Arial" panose="020B0604020202020204" pitchFamily="34" charset="0"/>
                      </a:endParaRPr>
                    </a:p>
                    <a:p>
                      <a:pPr algn="ctr">
                        <a:spcAft>
                          <a:spcPts val="0"/>
                        </a:spcAft>
                      </a:pPr>
                      <a:r>
                        <a:rPr lang="en-US" sz="1600" dirty="0" smtClean="0">
                          <a:effectLst/>
                          <a:latin typeface="Arial" panose="020B0604020202020204" pitchFamily="34" charset="0"/>
                          <a:ea typeface="Times New Roman"/>
                          <a:cs typeface="Arial" panose="020B0604020202020204" pitchFamily="34" charset="0"/>
                        </a:rPr>
                        <a:t>3 </a:t>
                      </a:r>
                      <a:r>
                        <a:rPr lang="en-US" sz="1600" dirty="0">
                          <a:effectLst/>
                          <a:latin typeface="Arial" panose="020B0604020202020204" pitchFamily="34" charset="0"/>
                          <a:ea typeface="Times New Roman"/>
                          <a:cs typeface="Arial" panose="020B0604020202020204" pitchFamily="34" charset="0"/>
                        </a:rPr>
                        <a:t>body</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algn="ctr">
                        <a:spcAft>
                          <a:spcPts val="0"/>
                        </a:spcAft>
                      </a:pPr>
                      <a:r>
                        <a:rPr lang="en-US" sz="1600" b="1" dirty="0">
                          <a:effectLst/>
                          <a:latin typeface="Arial" panose="020B0604020202020204" pitchFamily="34" charset="0"/>
                          <a:ea typeface="Times New Roman"/>
                          <a:cs typeface="Arial" panose="020B0604020202020204" pitchFamily="34" charset="0"/>
                        </a:rPr>
                        <a:t>7.</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0"/>
                        </a:spcAft>
                      </a:pPr>
                      <a:r>
                        <a:rPr lang="en-US" sz="1600" b="1" dirty="0" err="1">
                          <a:effectLst/>
                          <a:latin typeface="Arial" panose="020B0604020202020204" pitchFamily="34" charset="0"/>
                          <a:ea typeface="Times New Roman"/>
                          <a:cs typeface="Arial" panose="020B0604020202020204" pitchFamily="34" charset="0"/>
                        </a:rPr>
                        <a:t>Žadatel</a:t>
                      </a:r>
                      <a:r>
                        <a:rPr lang="en-US" sz="1600" b="1" dirty="0">
                          <a:effectLst/>
                          <a:latin typeface="Arial" panose="020B0604020202020204" pitchFamily="34" charset="0"/>
                          <a:ea typeface="Times New Roman"/>
                          <a:cs typeface="Arial" panose="020B0604020202020204" pitchFamily="34" charset="0"/>
                        </a:rPr>
                        <a:t> je </a:t>
                      </a:r>
                      <a:r>
                        <a:rPr lang="en-US" sz="1600" b="1" dirty="0" err="1">
                          <a:effectLst/>
                          <a:latin typeface="Arial" panose="020B0604020202020204" pitchFamily="34" charset="0"/>
                          <a:ea typeface="Times New Roman"/>
                          <a:cs typeface="Arial" panose="020B0604020202020204" pitchFamily="34" charset="0"/>
                        </a:rPr>
                        <a:t>registrován</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jako</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ekologický</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podnikatel</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dle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zákona</a:t>
                      </a:r>
                      <a:r>
                        <a:rPr lang="en-US" sz="1600" b="1" dirty="0">
                          <a:effectLst/>
                          <a:latin typeface="Arial" panose="020B0604020202020204" pitchFamily="34" charset="0"/>
                          <a:ea typeface="Times New Roman"/>
                          <a:cs typeface="Arial" panose="020B0604020202020204" pitchFamily="34" charset="0"/>
                        </a:rPr>
                        <a:t> č. 242/2000 Sb., a o </a:t>
                      </a:r>
                      <a:r>
                        <a:rPr lang="en-US" sz="1600" b="1" dirty="0" err="1">
                          <a:effectLst/>
                          <a:latin typeface="Arial" panose="020B0604020202020204" pitchFamily="34" charset="0"/>
                          <a:ea typeface="Times New Roman"/>
                          <a:cs typeface="Arial" panose="020B0604020202020204" pitchFamily="34" charset="0"/>
                        </a:rPr>
                        <a:t>změně</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zákona</a:t>
                      </a:r>
                      <a:r>
                        <a:rPr lang="en-US" sz="1600" b="1" dirty="0">
                          <a:effectLst/>
                          <a:latin typeface="Arial" panose="020B0604020202020204" pitchFamily="34" charset="0"/>
                          <a:ea typeface="Times New Roman"/>
                          <a:cs typeface="Arial" panose="020B0604020202020204" pitchFamily="34" charset="0"/>
                        </a:rPr>
                        <a:t> č. 368/</a:t>
                      </a:r>
                      <a:r>
                        <a:rPr lang="cs-CZ" sz="1600" b="1" dirty="0">
                          <a:effectLst/>
                          <a:latin typeface="Arial" panose="020B0604020202020204" pitchFamily="34" charset="0"/>
                          <a:ea typeface="Times New Roman"/>
                          <a:cs typeface="Arial" panose="020B0604020202020204" pitchFamily="34" charset="0"/>
                        </a:rPr>
                        <a:t>1992 Sb., o správních poplatcích, ve znění pozdějších předpisů</a:t>
                      </a:r>
                      <a:r>
                        <a:rPr lang="en-US" sz="1600" b="1" dirty="0">
                          <a:effectLst/>
                          <a:latin typeface="Arial" panose="020B0604020202020204" pitchFamily="34" charset="0"/>
                          <a:ea typeface="Times New Roman"/>
                          <a:cs typeface="Arial" panose="020B0604020202020204" pitchFamily="34" charset="0"/>
                        </a:rPr>
                        <a:t> o </a:t>
                      </a:r>
                      <a:r>
                        <a:rPr lang="en-US" sz="1600" b="1" dirty="0" err="1">
                          <a:effectLst/>
                          <a:latin typeface="Arial" panose="020B0604020202020204" pitchFamily="34" charset="0"/>
                          <a:ea typeface="Times New Roman"/>
                          <a:cs typeface="Arial" panose="020B0604020202020204" pitchFamily="34" charset="0"/>
                        </a:rPr>
                        <a:t>ekologickém</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zemědělství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znění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pozdějších</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předpisů</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neprovozuje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současně</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konvenční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výrobu</a:t>
                      </a:r>
                      <a:r>
                        <a:rPr lang="en-US" sz="1600" b="1" dirty="0" smtClean="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0"/>
                        </a:spcAft>
                      </a:pPr>
                      <a:endParaRPr lang="cs-CZ" sz="1600" dirty="0" smtClean="0">
                        <a:effectLst/>
                        <a:latin typeface="Arial" panose="020B0604020202020204" pitchFamily="34" charset="0"/>
                        <a:ea typeface="Times New Roman"/>
                        <a:cs typeface="Arial" panose="020B0604020202020204" pitchFamily="34" charset="0"/>
                      </a:endParaRPr>
                    </a:p>
                    <a:p>
                      <a:pPr algn="ctr">
                        <a:spcAft>
                          <a:spcPts val="0"/>
                        </a:spcAft>
                      </a:pPr>
                      <a:endParaRPr lang="cs-CZ" sz="1600" dirty="0" smtClean="0">
                        <a:effectLst/>
                        <a:latin typeface="Arial" panose="020B0604020202020204" pitchFamily="34" charset="0"/>
                        <a:ea typeface="Times New Roman"/>
                        <a:cs typeface="Arial" panose="020B0604020202020204" pitchFamily="34" charset="0"/>
                      </a:endParaRPr>
                    </a:p>
                    <a:p>
                      <a:pPr algn="ctr">
                        <a:spcAft>
                          <a:spcPts val="0"/>
                        </a:spcAft>
                      </a:pPr>
                      <a:r>
                        <a:rPr lang="en-US" sz="1600" dirty="0" smtClean="0">
                          <a:effectLst/>
                          <a:latin typeface="Arial" panose="020B0604020202020204" pitchFamily="34" charset="0"/>
                          <a:ea typeface="Times New Roman"/>
                          <a:cs typeface="Arial" panose="020B0604020202020204" pitchFamily="34" charset="0"/>
                        </a:rPr>
                        <a:t>3 </a:t>
                      </a:r>
                      <a:r>
                        <a:rPr lang="en-US" sz="1600" dirty="0">
                          <a:effectLst/>
                          <a:latin typeface="Arial" panose="020B0604020202020204" pitchFamily="34" charset="0"/>
                          <a:ea typeface="Times New Roman"/>
                          <a:cs typeface="Arial" panose="020B0604020202020204" pitchFamily="34" charset="0"/>
                        </a:rPr>
                        <a:t>body</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6.4.3</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2579963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4220180547"/>
              </p:ext>
            </p:extLst>
          </p:nvPr>
        </p:nvGraphicFramePr>
        <p:xfrm>
          <a:off x="512763" y="1412776"/>
          <a:ext cx="7975600" cy="4610080"/>
        </p:xfrm>
        <a:graphic>
          <a:graphicData uri="http://schemas.openxmlformats.org/drawingml/2006/table">
            <a:tbl>
              <a:tblPr/>
              <a:tblGrid>
                <a:gridCol w="990451"/>
                <a:gridCol w="5688632"/>
                <a:gridCol w="1296517"/>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590959">
                <a:tc>
                  <a:txBody>
                    <a:bodyPr/>
                    <a:lstStyle/>
                    <a:p>
                      <a:pPr marL="228600" algn="ctr">
                        <a:spcAft>
                          <a:spcPts val="0"/>
                        </a:spcAft>
                      </a:pPr>
                      <a:endParaRPr lang="cs-CZ" sz="1600" b="1" dirty="0" smtClean="0">
                        <a:effectLst/>
                        <a:latin typeface="Arial" panose="020B0604020202020204" pitchFamily="34" charset="0"/>
                        <a:ea typeface="Times New Roman"/>
                        <a:cs typeface="Arial" panose="020B0604020202020204" pitchFamily="34" charset="0"/>
                      </a:endParaRPr>
                    </a:p>
                    <a:p>
                      <a:pPr marL="228600" algn="l">
                        <a:spcAft>
                          <a:spcPts val="0"/>
                        </a:spcAft>
                      </a:pPr>
                      <a:r>
                        <a:rPr lang="cs-CZ" sz="1600" b="1" dirty="0" smtClean="0">
                          <a:effectLst/>
                          <a:latin typeface="Arial" panose="020B0604020202020204" pitchFamily="34" charset="0"/>
                          <a:ea typeface="Times New Roman"/>
                          <a:cs typeface="Arial" panose="020B0604020202020204" pitchFamily="34" charset="0"/>
                        </a:rPr>
                        <a:t>   8.</a:t>
                      </a: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0"/>
                        </a:spcAft>
                      </a:pPr>
                      <a:r>
                        <a:rPr lang="de-DE" sz="1600" b="1" dirty="0">
                          <a:effectLst/>
                          <a:latin typeface="Arial" panose="020B0604020202020204" pitchFamily="34" charset="0"/>
                          <a:ea typeface="Times New Roman"/>
                          <a:cs typeface="Arial" panose="020B0604020202020204" pitchFamily="34" charset="0"/>
                        </a:rPr>
                        <a:t>Projekt je </a:t>
                      </a:r>
                      <a:r>
                        <a:rPr lang="de-DE" sz="1600" b="1" dirty="0" err="1">
                          <a:effectLst/>
                          <a:latin typeface="Arial" panose="020B0604020202020204" pitchFamily="34" charset="0"/>
                          <a:ea typeface="Times New Roman"/>
                          <a:cs typeface="Arial" panose="020B0604020202020204" pitchFamily="34" charset="0"/>
                        </a:rPr>
                        <a:t>realizován</a:t>
                      </a:r>
                      <a:r>
                        <a:rPr lang="de-DE" sz="1600" b="1" dirty="0">
                          <a:effectLst/>
                          <a:latin typeface="Arial" panose="020B0604020202020204" pitchFamily="34" charset="0"/>
                          <a:ea typeface="Times New Roman"/>
                          <a:cs typeface="Arial" panose="020B0604020202020204" pitchFamily="34" charset="0"/>
                        </a:rPr>
                        <a:t> </a:t>
                      </a:r>
                      <a:r>
                        <a:rPr lang="de-DE" sz="1600" b="1" dirty="0" err="1">
                          <a:effectLst/>
                          <a:latin typeface="Arial" panose="020B0604020202020204" pitchFamily="34" charset="0"/>
                          <a:ea typeface="Times New Roman"/>
                          <a:cs typeface="Arial" panose="020B0604020202020204" pitchFamily="34" charset="0"/>
                        </a:rPr>
                        <a:t>žadatelem</a:t>
                      </a:r>
                      <a:r>
                        <a:rPr lang="de-DE" sz="1600" b="1" dirty="0">
                          <a:effectLst/>
                          <a:latin typeface="Arial" panose="020B0604020202020204" pitchFamily="34" charset="0"/>
                          <a:ea typeface="Times New Roman"/>
                          <a:cs typeface="Arial" panose="020B0604020202020204" pitchFamily="34" charset="0"/>
                        </a:rPr>
                        <a:t>, </a:t>
                      </a:r>
                      <a:r>
                        <a:rPr lang="de-DE" sz="1600" b="1" dirty="0" err="1">
                          <a:effectLst/>
                          <a:latin typeface="Arial" panose="020B0604020202020204" pitchFamily="34" charset="0"/>
                          <a:ea typeface="Times New Roman"/>
                          <a:cs typeface="Arial" panose="020B0604020202020204" pitchFamily="34" charset="0"/>
                        </a:rPr>
                        <a:t>jehož</a:t>
                      </a:r>
                      <a:r>
                        <a:rPr lang="de-DE" sz="1600" b="1" dirty="0">
                          <a:effectLst/>
                          <a:latin typeface="Arial" panose="020B0604020202020204" pitchFamily="34" charset="0"/>
                          <a:ea typeface="Times New Roman"/>
                          <a:cs typeface="Arial" panose="020B0604020202020204" pitchFamily="34" charset="0"/>
                        </a:rPr>
                        <a:t> </a:t>
                      </a:r>
                      <a:r>
                        <a:rPr lang="de-DE" sz="1600" b="1" dirty="0" err="1">
                          <a:effectLst/>
                          <a:latin typeface="Arial" panose="020B0604020202020204" pitchFamily="34" charset="0"/>
                          <a:ea typeface="Times New Roman"/>
                          <a:cs typeface="Arial" panose="020B0604020202020204" pitchFamily="34" charset="0"/>
                        </a:rPr>
                        <a:t>velikost</a:t>
                      </a:r>
                      <a:r>
                        <a:rPr lang="de-DE" sz="1600" b="1" dirty="0">
                          <a:effectLst/>
                          <a:latin typeface="Arial" panose="020B0604020202020204" pitchFamily="34" charset="0"/>
                          <a:ea typeface="Times New Roman"/>
                          <a:cs typeface="Arial" panose="020B0604020202020204" pitchFamily="34" charset="0"/>
                        </a:rPr>
                        <a:t> </a:t>
                      </a:r>
                      <a:r>
                        <a:rPr lang="de-DE" sz="1600" b="1" dirty="0" err="1">
                          <a:effectLst/>
                          <a:latin typeface="Arial" panose="020B0604020202020204" pitchFamily="34" charset="0"/>
                          <a:ea typeface="Times New Roman"/>
                          <a:cs typeface="Arial" panose="020B0604020202020204" pitchFamily="34" charset="0"/>
                        </a:rPr>
                        <a:t>spadá</a:t>
                      </a:r>
                      <a:r>
                        <a:rPr lang="de-DE" sz="1600" b="1" dirty="0">
                          <a:effectLst/>
                          <a:latin typeface="Arial" panose="020B0604020202020204" pitchFamily="34" charset="0"/>
                          <a:ea typeface="Times New Roman"/>
                          <a:cs typeface="Arial" panose="020B0604020202020204" pitchFamily="34" charset="0"/>
                        </a:rPr>
                        <a:t> do </a:t>
                      </a:r>
                      <a:r>
                        <a:rPr lang="de-DE" sz="1600" b="1" dirty="0" err="1">
                          <a:effectLst/>
                          <a:latin typeface="Arial" panose="020B0604020202020204" pitchFamily="34" charset="0"/>
                          <a:ea typeface="Times New Roman"/>
                          <a:cs typeface="Arial" panose="020B0604020202020204" pitchFamily="34" charset="0"/>
                        </a:rPr>
                        <a:t>kategorie</a:t>
                      </a:r>
                      <a:r>
                        <a:rPr lang="de-DE" sz="1600" b="1" dirty="0" smtClean="0">
                          <a:effectLst/>
                          <a:latin typeface="Arial" panose="020B0604020202020204" pitchFamily="34" charset="0"/>
                          <a:ea typeface="Times New Roman"/>
                          <a:cs typeface="Arial" panose="020B0604020202020204" pitchFamily="34" charset="0"/>
                        </a:rPr>
                        <a:t>:</a:t>
                      </a:r>
                      <a:r>
                        <a:rPr lang="de-DE" sz="1600" b="1" dirty="0">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0"/>
                        </a:spcAft>
                      </a:pPr>
                      <a:r>
                        <a:rPr lang="de-DE" sz="1600" u="none" strike="noStrike">
                          <a:effectLst/>
                          <a:latin typeface="Arial" panose="020B0604020202020204" pitchFamily="34" charset="0"/>
                          <a:ea typeface="Times New Roman"/>
                          <a:cs typeface="Arial" panose="020B0604020202020204" pitchFamily="34" charset="0"/>
                        </a:rPr>
                        <a:t> </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216024">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8.1</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0"/>
                        </a:spcAft>
                      </a:pPr>
                      <a:r>
                        <a:rPr lang="en-US" sz="1600" dirty="0" err="1">
                          <a:effectLst/>
                          <a:latin typeface="Arial" panose="020B0604020202020204" pitchFamily="34" charset="0"/>
                          <a:ea typeface="Times New Roman"/>
                          <a:cs typeface="Arial" panose="020B0604020202020204" pitchFamily="34" charset="0"/>
                        </a:rPr>
                        <a:t>Mikro</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3 body</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216024">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8.2</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0"/>
                        </a:spcAft>
                      </a:pPr>
                      <a:r>
                        <a:rPr lang="en-US" sz="1600" dirty="0" err="1">
                          <a:effectLst/>
                          <a:latin typeface="Arial" panose="020B0604020202020204" pitchFamily="34" charset="0"/>
                          <a:ea typeface="Times New Roman"/>
                          <a:cs typeface="Arial" panose="020B0604020202020204" pitchFamily="34" charset="0"/>
                        </a:rPr>
                        <a:t>Malé</a:t>
                      </a:r>
                      <a:r>
                        <a:rPr lang="en-US" sz="1600" dirty="0">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2 body</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216024">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8.3</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0"/>
                        </a:spcAft>
                      </a:pPr>
                      <a:r>
                        <a:rPr lang="en-US" sz="1600" dirty="0" err="1">
                          <a:effectLst/>
                          <a:latin typeface="Arial" panose="020B0604020202020204" pitchFamily="34" charset="0"/>
                          <a:ea typeface="Times New Roman"/>
                          <a:cs typeface="Arial" panose="020B0604020202020204" pitchFamily="34" charset="0"/>
                        </a:rPr>
                        <a:t>Střední</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1 bod</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algn="ctr">
                        <a:spcAft>
                          <a:spcPts val="0"/>
                        </a:spcAft>
                      </a:pPr>
                      <a:endParaRPr lang="cs-CZ" sz="1600" b="1" dirty="0" smtClean="0">
                        <a:effectLst/>
                        <a:latin typeface="Arial" panose="020B0604020202020204" pitchFamily="34" charset="0"/>
                        <a:ea typeface="Times New Roman"/>
                        <a:cs typeface="Arial" panose="020B0604020202020204" pitchFamily="34" charset="0"/>
                      </a:endParaRPr>
                    </a:p>
                    <a:p>
                      <a:pPr algn="ctr">
                        <a:spcAft>
                          <a:spcPts val="0"/>
                        </a:spcAft>
                      </a:pPr>
                      <a:r>
                        <a:rPr lang="en-US" sz="1600" b="1" dirty="0" smtClean="0">
                          <a:effectLst/>
                          <a:latin typeface="Arial" panose="020B0604020202020204" pitchFamily="34" charset="0"/>
                          <a:ea typeface="Times New Roman"/>
                          <a:cs typeface="Arial" panose="020B0604020202020204" pitchFamily="34" charset="0"/>
                        </a:rPr>
                        <a:t>9</a:t>
                      </a:r>
                      <a:r>
                        <a:rPr lang="en-US"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0"/>
                        </a:spcAft>
                      </a:pPr>
                      <a:r>
                        <a:rPr lang="en-US" sz="1600" b="1" dirty="0" err="1">
                          <a:effectLst/>
                          <a:latin typeface="Arial" panose="020B0604020202020204" pitchFamily="34" charset="0"/>
                          <a:ea typeface="Times New Roman"/>
                          <a:cs typeface="Arial" panose="020B0604020202020204" pitchFamily="34" charset="0"/>
                        </a:rPr>
                        <a:t>Projekt</a:t>
                      </a:r>
                      <a:r>
                        <a:rPr lang="en-US" sz="1600" b="1" dirty="0">
                          <a:effectLst/>
                          <a:latin typeface="Arial" panose="020B0604020202020204" pitchFamily="34" charset="0"/>
                          <a:ea typeface="Times New Roman"/>
                          <a:cs typeface="Arial" panose="020B0604020202020204" pitchFamily="34" charset="0"/>
                        </a:rPr>
                        <a:t> je </a:t>
                      </a:r>
                      <a:r>
                        <a:rPr lang="en-US" sz="1600" b="1" dirty="0" err="1">
                          <a:effectLst/>
                          <a:latin typeface="Arial" panose="020B0604020202020204" pitchFamily="34" charset="0"/>
                          <a:ea typeface="Times New Roman"/>
                          <a:cs typeface="Arial" panose="020B0604020202020204" pitchFamily="34" charset="0"/>
                        </a:rPr>
                        <a:t>realizován</a:t>
                      </a:r>
                      <a:r>
                        <a:rPr lang="en-US" sz="1600" b="1" dirty="0">
                          <a:effectLst/>
                          <a:latin typeface="Arial" panose="020B0604020202020204" pitchFamily="34" charset="0"/>
                          <a:ea typeface="Times New Roman"/>
                          <a:cs typeface="Arial" panose="020B0604020202020204" pitchFamily="34" charset="0"/>
                        </a:rPr>
                        <a:t> v </a:t>
                      </a:r>
                      <a:r>
                        <a:rPr lang="en-US" sz="1600" b="1" dirty="0" err="1">
                          <a:effectLst/>
                          <a:latin typeface="Arial" panose="020B0604020202020204" pitchFamily="34" charset="0"/>
                          <a:ea typeface="Times New Roman"/>
                          <a:cs typeface="Arial" panose="020B0604020202020204" pitchFamily="34" charset="0"/>
                        </a:rPr>
                        <a:t>hospodářsky</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problémových</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regionech</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definovaných</a:t>
                      </a:r>
                      <a:r>
                        <a:rPr lang="en-US" sz="1600" b="1" dirty="0">
                          <a:effectLst/>
                          <a:latin typeface="Arial" panose="020B0604020202020204" pitchFamily="34" charset="0"/>
                          <a:ea typeface="Times New Roman"/>
                          <a:cs typeface="Arial" panose="020B0604020202020204" pitchFamily="34" charset="0"/>
                        </a:rPr>
                        <a:t> v </a:t>
                      </a:r>
                      <a:r>
                        <a:rPr lang="en-US" sz="1600" b="1" dirty="0" err="1">
                          <a:effectLst/>
                          <a:latin typeface="Arial" panose="020B0604020202020204" pitchFamily="34" charset="0"/>
                          <a:ea typeface="Times New Roman"/>
                          <a:cs typeface="Arial" panose="020B0604020202020204" pitchFamily="34" charset="0"/>
                        </a:rPr>
                        <a:t>příloze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usnesení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vlády</a:t>
                      </a:r>
                      <a:r>
                        <a:rPr lang="en-US" sz="1600" b="1" dirty="0">
                          <a:effectLst/>
                          <a:latin typeface="Arial" panose="020B0604020202020204" pitchFamily="34" charset="0"/>
                          <a:ea typeface="Times New Roman"/>
                          <a:cs typeface="Arial" panose="020B0604020202020204" pitchFamily="34" charset="0"/>
                        </a:rPr>
                        <a:t> ČR č. 344 </a:t>
                      </a:r>
                      <a:r>
                        <a:rPr lang="en-US" sz="1600" b="1" dirty="0" err="1">
                          <a:effectLst/>
                          <a:latin typeface="Arial" panose="020B0604020202020204" pitchFamily="34" charset="0"/>
                          <a:ea typeface="Times New Roman"/>
                          <a:cs typeface="Arial" panose="020B0604020202020204" pitchFamily="34" charset="0"/>
                        </a:rPr>
                        <a:t>ze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dne</a:t>
                      </a:r>
                      <a:r>
                        <a:rPr lang="en-US" sz="1600" b="1" dirty="0">
                          <a:effectLst/>
                          <a:latin typeface="Arial" panose="020B0604020202020204" pitchFamily="34" charset="0"/>
                          <a:ea typeface="Times New Roman"/>
                          <a:cs typeface="Arial" panose="020B0604020202020204" pitchFamily="34" charset="0"/>
                        </a:rPr>
                        <a:t> 15. </a:t>
                      </a:r>
                      <a:r>
                        <a:rPr lang="en-US" sz="1600" b="1" dirty="0" err="1">
                          <a:effectLst/>
                          <a:latin typeface="Arial" panose="020B0604020202020204" pitchFamily="34" charset="0"/>
                          <a:ea typeface="Times New Roman"/>
                          <a:cs typeface="Arial" panose="020B0604020202020204" pitchFamily="34" charset="0"/>
                        </a:rPr>
                        <a:t>května</a:t>
                      </a:r>
                      <a:r>
                        <a:rPr lang="en-US" sz="1600" b="1" dirty="0">
                          <a:effectLst/>
                          <a:latin typeface="Arial" panose="020B0604020202020204" pitchFamily="34" charset="0"/>
                          <a:ea typeface="Times New Roman"/>
                          <a:cs typeface="Arial" panose="020B0604020202020204" pitchFamily="34" charset="0"/>
                        </a:rPr>
                        <a:t> 2013 </a:t>
                      </a:r>
                      <a:r>
                        <a:rPr lang="en-US" sz="1600" b="1" dirty="0" err="1">
                          <a:effectLst/>
                          <a:latin typeface="Arial" panose="020B0604020202020204" pitchFamily="34" charset="0"/>
                          <a:ea typeface="Times New Roman"/>
                          <a:cs typeface="Arial" panose="020B0604020202020204" pitchFamily="34" charset="0"/>
                        </a:rPr>
                        <a:t>ke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Strategii</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regionálního</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rozvoje</a:t>
                      </a:r>
                      <a:r>
                        <a:rPr lang="en-US" sz="1600" b="1" dirty="0">
                          <a:effectLst/>
                          <a:latin typeface="Arial" panose="020B0604020202020204" pitchFamily="34" charset="0"/>
                          <a:ea typeface="Times New Roman"/>
                          <a:cs typeface="Arial" panose="020B0604020202020204" pitchFamily="34" charset="0"/>
                        </a:rPr>
                        <a:t> ČR 2014 – </a:t>
                      </a:r>
                      <a:r>
                        <a:rPr lang="en-US" sz="1600" b="1" dirty="0" smtClean="0">
                          <a:effectLst/>
                          <a:latin typeface="Arial" panose="020B0604020202020204" pitchFamily="34" charset="0"/>
                          <a:ea typeface="Times New Roman"/>
                          <a:cs typeface="Arial" panose="020B0604020202020204" pitchFamily="34" charset="0"/>
                        </a:rPr>
                        <a:t>2020 </a:t>
                      </a:r>
                      <a:endParaRPr lang="cs-CZ" sz="1600" b="1" dirty="0" smtClean="0">
                        <a:effectLst/>
                        <a:latin typeface="Arial" panose="020B0604020202020204" pitchFamily="34" charset="0"/>
                        <a:ea typeface="Times New Roman"/>
                        <a:cs typeface="Arial" panose="020B0604020202020204" pitchFamily="34" charset="0"/>
                      </a:endParaRPr>
                    </a:p>
                    <a:p>
                      <a:pPr algn="just">
                        <a:spcAft>
                          <a:spcPts val="0"/>
                        </a:spcAft>
                      </a:pP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0"/>
                        </a:spcAft>
                      </a:pPr>
                      <a:endParaRPr lang="cs-CZ" sz="1600" dirty="0" smtClean="0">
                        <a:effectLst/>
                        <a:latin typeface="Arial" panose="020B0604020202020204" pitchFamily="34" charset="0"/>
                        <a:ea typeface="Times New Roman"/>
                        <a:cs typeface="Arial" panose="020B0604020202020204" pitchFamily="34" charset="0"/>
                      </a:endParaRPr>
                    </a:p>
                    <a:p>
                      <a:pPr algn="ctr">
                        <a:spcAft>
                          <a:spcPts val="0"/>
                        </a:spcAft>
                      </a:pPr>
                      <a:endParaRPr lang="cs-CZ" sz="1600" dirty="0" smtClean="0">
                        <a:effectLst/>
                        <a:latin typeface="Arial" panose="020B0604020202020204" pitchFamily="34" charset="0"/>
                        <a:ea typeface="Times New Roman"/>
                        <a:cs typeface="Arial" panose="020B0604020202020204" pitchFamily="34" charset="0"/>
                      </a:endParaRPr>
                    </a:p>
                    <a:p>
                      <a:pPr algn="ctr">
                        <a:spcAft>
                          <a:spcPts val="0"/>
                        </a:spcAft>
                      </a:pPr>
                      <a:r>
                        <a:rPr lang="en-US" sz="1600" dirty="0" smtClean="0">
                          <a:effectLst/>
                          <a:latin typeface="Arial" panose="020B0604020202020204" pitchFamily="34" charset="0"/>
                          <a:ea typeface="Times New Roman"/>
                          <a:cs typeface="Arial" panose="020B0604020202020204" pitchFamily="34" charset="0"/>
                        </a:rPr>
                        <a:t>2 </a:t>
                      </a:r>
                      <a:r>
                        <a:rPr lang="en-US" sz="1600" dirty="0">
                          <a:effectLst/>
                          <a:latin typeface="Arial" panose="020B0604020202020204" pitchFamily="34" charset="0"/>
                          <a:ea typeface="Times New Roman"/>
                          <a:cs typeface="Arial" panose="020B0604020202020204" pitchFamily="34" charset="0"/>
                        </a:rPr>
                        <a:t>body</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algn="ctr">
                        <a:spcAft>
                          <a:spcPts val="0"/>
                        </a:spcAft>
                      </a:pPr>
                      <a:endParaRPr lang="cs-CZ" sz="1600" b="1" dirty="0" smtClean="0">
                        <a:effectLst/>
                        <a:latin typeface="Arial"/>
                        <a:ea typeface="Times New Roman"/>
                      </a:endParaRPr>
                    </a:p>
                    <a:p>
                      <a:pPr algn="ctr">
                        <a:spcAft>
                          <a:spcPts val="0"/>
                        </a:spcAft>
                      </a:pPr>
                      <a:r>
                        <a:rPr lang="en-US" sz="1600" b="1" dirty="0" smtClean="0">
                          <a:effectLst/>
                          <a:latin typeface="Arial"/>
                          <a:ea typeface="Times New Roman"/>
                        </a:rPr>
                        <a:t>10</a:t>
                      </a:r>
                      <a:r>
                        <a:rPr lang="en-US" sz="1600" b="1" dirty="0">
                          <a:effectLst/>
                          <a:latin typeface="Arial"/>
                          <a:ea typeface="Times New Roman"/>
                        </a:rPr>
                        <a:t>.</a:t>
                      </a:r>
                      <a:endParaRPr lang="cs-CZ" sz="1600" dirty="0">
                        <a:effectLst/>
                        <a:latin typeface="Times New Roman"/>
                        <a:ea typeface="Times New Roman"/>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0"/>
                        </a:spcAft>
                      </a:pPr>
                      <a:r>
                        <a:rPr lang="en-US" sz="1600" b="1" dirty="0" err="1">
                          <a:effectLst/>
                          <a:latin typeface="Arial"/>
                          <a:ea typeface="Times New Roman"/>
                        </a:rPr>
                        <a:t>Žadatel</a:t>
                      </a:r>
                      <a:r>
                        <a:rPr lang="en-US" sz="1600" b="1" dirty="0">
                          <a:effectLst/>
                          <a:latin typeface="Arial"/>
                          <a:ea typeface="Times New Roman"/>
                        </a:rPr>
                        <a:t> v </a:t>
                      </a:r>
                      <a:r>
                        <a:rPr lang="en-US" sz="1600" b="1" dirty="0" err="1">
                          <a:effectLst/>
                          <a:latin typeface="Arial"/>
                          <a:ea typeface="Times New Roman"/>
                        </a:rPr>
                        <a:t>hodnocení</a:t>
                      </a:r>
                      <a:r>
                        <a:rPr lang="en-US" sz="1600" b="1" dirty="0">
                          <a:effectLst/>
                          <a:latin typeface="Arial"/>
                          <a:ea typeface="Times New Roman"/>
                        </a:rPr>
                        <a:t> </a:t>
                      </a:r>
                      <a:r>
                        <a:rPr lang="en-US" sz="1600" b="1" dirty="0" err="1">
                          <a:effectLst/>
                          <a:latin typeface="Arial"/>
                          <a:ea typeface="Times New Roman"/>
                        </a:rPr>
                        <a:t>Finančního</a:t>
                      </a:r>
                      <a:r>
                        <a:rPr lang="en-US" sz="1600" b="1" dirty="0">
                          <a:effectLst/>
                          <a:latin typeface="Arial"/>
                          <a:ea typeface="Times New Roman"/>
                        </a:rPr>
                        <a:t> </a:t>
                      </a:r>
                      <a:r>
                        <a:rPr lang="en-US" sz="1600" b="1" dirty="0" err="1">
                          <a:effectLst/>
                          <a:latin typeface="Arial"/>
                          <a:ea typeface="Times New Roman"/>
                        </a:rPr>
                        <a:t>zdraví</a:t>
                      </a:r>
                      <a:r>
                        <a:rPr lang="en-US" sz="1600" b="1" dirty="0">
                          <a:effectLst/>
                          <a:latin typeface="Arial"/>
                          <a:ea typeface="Times New Roman"/>
                        </a:rPr>
                        <a:t> (v </a:t>
                      </a:r>
                      <a:r>
                        <a:rPr lang="en-US" sz="1600" b="1" dirty="0" err="1">
                          <a:effectLst/>
                          <a:latin typeface="Arial"/>
                          <a:ea typeface="Times New Roman"/>
                        </a:rPr>
                        <a:t>případě</a:t>
                      </a:r>
                      <a:r>
                        <a:rPr lang="en-US" sz="1600" b="1" dirty="0">
                          <a:effectLst/>
                          <a:latin typeface="Arial"/>
                          <a:ea typeface="Times New Roman"/>
                        </a:rPr>
                        <a:t> </a:t>
                      </a:r>
                      <a:r>
                        <a:rPr lang="en-US" sz="1600" b="1" dirty="0" err="1">
                          <a:effectLst/>
                          <a:latin typeface="Arial"/>
                          <a:ea typeface="Times New Roman"/>
                        </a:rPr>
                        <a:t>projektu</a:t>
                      </a:r>
                      <a:r>
                        <a:rPr lang="en-US" sz="1600" b="1" dirty="0">
                          <a:effectLst/>
                          <a:latin typeface="Arial"/>
                          <a:ea typeface="Times New Roman"/>
                        </a:rPr>
                        <a:t> </a:t>
                      </a:r>
                      <a:r>
                        <a:rPr lang="en-US" sz="1600" b="1" dirty="0" err="1">
                          <a:effectLst/>
                          <a:latin typeface="Arial"/>
                          <a:ea typeface="Times New Roman"/>
                        </a:rPr>
                        <a:t>nad</a:t>
                      </a:r>
                      <a:r>
                        <a:rPr lang="en-US" sz="1600" b="1" dirty="0">
                          <a:effectLst/>
                          <a:latin typeface="Arial"/>
                          <a:ea typeface="Times New Roman"/>
                        </a:rPr>
                        <a:t> 1 000 000 </a:t>
                      </a:r>
                      <a:r>
                        <a:rPr lang="en-US" sz="1600" b="1" dirty="0" err="1">
                          <a:effectLst/>
                          <a:latin typeface="Arial"/>
                          <a:ea typeface="Times New Roman"/>
                        </a:rPr>
                        <a:t>Kč</a:t>
                      </a:r>
                      <a:r>
                        <a:rPr lang="en-US" sz="1600" b="1" dirty="0">
                          <a:effectLst/>
                          <a:latin typeface="Arial"/>
                          <a:ea typeface="Times New Roman"/>
                        </a:rPr>
                        <a:t> </a:t>
                      </a:r>
                      <a:r>
                        <a:rPr lang="en-US" sz="1600" b="1" dirty="0" err="1">
                          <a:effectLst/>
                          <a:latin typeface="Arial"/>
                          <a:ea typeface="Times New Roman"/>
                        </a:rPr>
                        <a:t>výdajů</a:t>
                      </a:r>
                      <a:r>
                        <a:rPr lang="en-US" sz="1600" b="1" dirty="0">
                          <a:effectLst/>
                          <a:latin typeface="Arial"/>
                          <a:ea typeface="Times New Roman"/>
                        </a:rPr>
                        <a:t>, </a:t>
                      </a:r>
                      <a:r>
                        <a:rPr lang="en-US" sz="1600" b="1" dirty="0" err="1">
                          <a:effectLst/>
                          <a:latin typeface="Arial"/>
                          <a:ea typeface="Times New Roman"/>
                        </a:rPr>
                        <a:t>ze</a:t>
                      </a:r>
                      <a:r>
                        <a:rPr lang="en-US" sz="1600" b="1" dirty="0">
                          <a:effectLst/>
                          <a:latin typeface="Arial"/>
                          <a:ea typeface="Times New Roman"/>
                        </a:rPr>
                        <a:t> </a:t>
                      </a:r>
                      <a:r>
                        <a:rPr lang="en-US" sz="1600" b="1" dirty="0" err="1">
                          <a:effectLst/>
                          <a:latin typeface="Arial"/>
                          <a:ea typeface="Times New Roman"/>
                        </a:rPr>
                        <a:t>kterých</a:t>
                      </a:r>
                      <a:r>
                        <a:rPr lang="en-US" sz="1600" b="1" dirty="0">
                          <a:effectLst/>
                          <a:latin typeface="Arial"/>
                          <a:ea typeface="Times New Roman"/>
                        </a:rPr>
                        <a:t> je </a:t>
                      </a:r>
                      <a:r>
                        <a:rPr lang="en-US" sz="1600" b="1" dirty="0" err="1">
                          <a:effectLst/>
                          <a:latin typeface="Arial"/>
                          <a:ea typeface="Times New Roman"/>
                        </a:rPr>
                        <a:t>stanovena</a:t>
                      </a:r>
                      <a:r>
                        <a:rPr lang="en-US" sz="1600" b="1" dirty="0">
                          <a:effectLst/>
                          <a:latin typeface="Arial"/>
                          <a:ea typeface="Times New Roman"/>
                        </a:rPr>
                        <a:t> </a:t>
                      </a:r>
                      <a:r>
                        <a:rPr lang="en-US" sz="1600" b="1" dirty="0" err="1">
                          <a:effectLst/>
                          <a:latin typeface="Arial"/>
                          <a:ea typeface="Times New Roman"/>
                        </a:rPr>
                        <a:t>dotace</a:t>
                      </a:r>
                      <a:r>
                        <a:rPr lang="en-US" sz="1600" b="1" dirty="0">
                          <a:effectLst/>
                          <a:latin typeface="Arial"/>
                          <a:ea typeface="Times New Roman"/>
                        </a:rPr>
                        <a:t>) </a:t>
                      </a:r>
                      <a:r>
                        <a:rPr lang="en-US" sz="1600" b="1" dirty="0" err="1">
                          <a:effectLst/>
                          <a:latin typeface="Arial"/>
                          <a:ea typeface="Times New Roman"/>
                        </a:rPr>
                        <a:t>splňuje</a:t>
                      </a:r>
                      <a:r>
                        <a:rPr lang="en-US" sz="1600" b="1" dirty="0">
                          <a:effectLst/>
                          <a:latin typeface="Arial"/>
                          <a:ea typeface="Times New Roman"/>
                        </a:rPr>
                        <a:t> </a:t>
                      </a:r>
                      <a:r>
                        <a:rPr lang="en-US" sz="1600" b="1" dirty="0" err="1">
                          <a:effectLst/>
                          <a:latin typeface="Arial"/>
                          <a:ea typeface="Times New Roman"/>
                        </a:rPr>
                        <a:t>kategorii</a:t>
                      </a:r>
                      <a:r>
                        <a:rPr lang="en-US" sz="1600" b="1" dirty="0" smtClean="0">
                          <a:effectLst/>
                          <a:latin typeface="Arial"/>
                          <a:ea typeface="Times New Roman"/>
                        </a:rPr>
                        <a:t>:</a:t>
                      </a:r>
                      <a:r>
                        <a:rPr lang="en-US" sz="1600" b="1" dirty="0">
                          <a:effectLst/>
                          <a:latin typeface="Arial"/>
                          <a:ea typeface="Times New Roman"/>
                        </a:rPr>
                        <a:t> </a:t>
                      </a:r>
                      <a:endParaRPr lang="cs-CZ" sz="1600" dirty="0">
                        <a:effectLst/>
                        <a:latin typeface="Times New Roman"/>
                        <a:ea typeface="Times New Roman"/>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0"/>
                        </a:spcAft>
                      </a:pPr>
                      <a:r>
                        <a:rPr lang="en-US" sz="1600" u="none" strike="noStrike" dirty="0">
                          <a:effectLst/>
                          <a:latin typeface="Arial"/>
                          <a:ea typeface="Times New Roman"/>
                        </a:rPr>
                        <a:t> </a:t>
                      </a:r>
                      <a:endParaRPr lang="cs-CZ" sz="1600" dirty="0">
                        <a:effectLst/>
                        <a:latin typeface="Times New Roman"/>
                        <a:ea typeface="Times New Roman"/>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r h="234672">
                <a:tc>
                  <a:txBody>
                    <a:bodyPr/>
                    <a:lstStyle/>
                    <a:p>
                      <a:pPr algn="ctr">
                        <a:spcAft>
                          <a:spcPts val="0"/>
                        </a:spcAft>
                      </a:pPr>
                      <a:r>
                        <a:rPr lang="en-US" sz="1600">
                          <a:effectLst/>
                          <a:latin typeface="Arial"/>
                          <a:ea typeface="Times New Roman"/>
                        </a:rPr>
                        <a:t>10.1</a:t>
                      </a:r>
                      <a:endParaRPr lang="cs-CZ" sz="1600">
                        <a:effectLst/>
                        <a:latin typeface="Times New Roman"/>
                        <a:ea typeface="Times New Roman"/>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0"/>
                        </a:spcAft>
                      </a:pPr>
                      <a:r>
                        <a:rPr lang="en-US" sz="1600" dirty="0">
                          <a:effectLst/>
                          <a:latin typeface="Arial"/>
                          <a:ea typeface="Times New Roman"/>
                        </a:rPr>
                        <a:t>A</a:t>
                      </a:r>
                      <a:endParaRPr lang="cs-CZ" sz="1600" dirty="0">
                        <a:effectLst/>
                        <a:latin typeface="Times New Roman"/>
                        <a:ea typeface="Times New Roman"/>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0"/>
                        </a:spcAft>
                      </a:pPr>
                      <a:r>
                        <a:rPr lang="en-US" sz="1600" dirty="0">
                          <a:effectLst/>
                          <a:latin typeface="Arial"/>
                          <a:ea typeface="Times New Roman"/>
                        </a:rPr>
                        <a:t>3 body</a:t>
                      </a:r>
                      <a:endParaRPr lang="cs-CZ" sz="1600" dirty="0">
                        <a:effectLst/>
                        <a:latin typeface="Times New Roman"/>
                        <a:ea typeface="Times New Roman"/>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216024">
                <a:tc>
                  <a:txBody>
                    <a:bodyPr/>
                    <a:lstStyle/>
                    <a:p>
                      <a:pPr algn="ctr">
                        <a:spcAft>
                          <a:spcPts val="0"/>
                        </a:spcAft>
                      </a:pPr>
                      <a:r>
                        <a:rPr lang="en-US" sz="1600" dirty="0">
                          <a:effectLst/>
                          <a:latin typeface="Arial"/>
                          <a:ea typeface="Times New Roman"/>
                        </a:rPr>
                        <a:t>10.2</a:t>
                      </a:r>
                      <a:endParaRPr lang="cs-CZ" sz="1600" dirty="0">
                        <a:effectLst/>
                        <a:latin typeface="Times New Roman"/>
                        <a:ea typeface="Times New Roman"/>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0"/>
                        </a:spcAft>
                      </a:pPr>
                      <a:r>
                        <a:rPr lang="en-US" sz="1600" dirty="0">
                          <a:effectLst/>
                          <a:latin typeface="Arial"/>
                          <a:ea typeface="Times New Roman"/>
                        </a:rPr>
                        <a:t>B</a:t>
                      </a:r>
                      <a:endParaRPr lang="cs-CZ" sz="1600" dirty="0">
                        <a:effectLst/>
                        <a:latin typeface="Times New Roman"/>
                        <a:ea typeface="Times New Roman"/>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0"/>
                        </a:spcAft>
                      </a:pPr>
                      <a:r>
                        <a:rPr lang="en-US" sz="1600" dirty="0">
                          <a:effectLst/>
                          <a:latin typeface="Arial"/>
                          <a:ea typeface="Times New Roman"/>
                        </a:rPr>
                        <a:t>2 body</a:t>
                      </a:r>
                      <a:endParaRPr lang="cs-CZ" sz="1600" dirty="0">
                        <a:effectLst/>
                        <a:latin typeface="Times New Roman"/>
                        <a:ea typeface="Times New Roman"/>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6.4.3</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949075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8229600" cy="1143000"/>
          </a:xfrm>
        </p:spPr>
        <p:txBody>
          <a:bodyPr>
            <a:normAutofit/>
          </a:bodyPr>
          <a:lstStyle/>
          <a:p>
            <a:pPr algn="ctr"/>
            <a:r>
              <a:rPr lang="cs-CZ" sz="2200" dirty="0"/>
              <a:t>MONITORING A </a:t>
            </a:r>
            <a:r>
              <a:rPr lang="cs-CZ" sz="2200" dirty="0" smtClean="0"/>
              <a:t>HODNOCENÍ</a:t>
            </a:r>
            <a:endParaRPr lang="cs-CZ" sz="2200" i="1" dirty="0"/>
          </a:p>
        </p:txBody>
      </p:sp>
      <p:sp>
        <p:nvSpPr>
          <p:cNvPr id="3" name="Zástupný symbol pro obsah 2"/>
          <p:cNvSpPr>
            <a:spLocks noGrp="1"/>
          </p:cNvSpPr>
          <p:nvPr>
            <p:ph idx="1"/>
          </p:nvPr>
        </p:nvSpPr>
        <p:spPr>
          <a:xfrm>
            <a:off x="467544" y="1340768"/>
            <a:ext cx="8229600" cy="4493096"/>
          </a:xfrm>
        </p:spPr>
        <p:txBody>
          <a:bodyPr>
            <a:normAutofit/>
          </a:bodyPr>
          <a:lstStyle/>
          <a:p>
            <a:r>
              <a:rPr lang="cs-CZ" sz="2000" dirty="0" smtClean="0"/>
              <a:t>Nezbytná součinnost žadatelů, podmínky  včetně sankcí jsou upraveny v obecné i specifické části  Pravidel</a:t>
            </a:r>
          </a:p>
          <a:p>
            <a:r>
              <a:rPr lang="cs-CZ" sz="2000" dirty="0" smtClean="0"/>
              <a:t>Data pro monitoring  sbírána v rámci Žádosti o dotaci a Žádosti </a:t>
            </a:r>
            <a:br>
              <a:rPr lang="cs-CZ" sz="2000" dirty="0" smtClean="0"/>
            </a:br>
            <a:r>
              <a:rPr lang="cs-CZ" sz="2000" dirty="0" smtClean="0"/>
              <a:t>o platbu </a:t>
            </a:r>
          </a:p>
          <a:p>
            <a:r>
              <a:rPr lang="cs-CZ" sz="2000" dirty="0" smtClean="0"/>
              <a:t>Data pro hodnocení – tj. po realizaci projektu  - budou sbírána </a:t>
            </a:r>
            <a:br>
              <a:rPr lang="cs-CZ" sz="2000" dirty="0" smtClean="0"/>
            </a:br>
            <a:r>
              <a:rPr lang="cs-CZ" sz="2000" dirty="0" smtClean="0"/>
              <a:t>v tzv. Monitorovacích listech (formulář obdobný jako  specifická část Žádosti o platbu s vybranými daty pro monitoring / hodnocení</a:t>
            </a:r>
          </a:p>
          <a:p>
            <a:pPr lvl="1">
              <a:buFont typeface="Arial" panose="020B0604020202020204" pitchFamily="34" charset="0"/>
              <a:buChar char="−"/>
            </a:pPr>
            <a:r>
              <a:rPr lang="cs-CZ" sz="1800" dirty="0" smtClean="0"/>
              <a:t>zejména ekonomická data k podniku po proplacení projektu</a:t>
            </a:r>
          </a:p>
          <a:p>
            <a:pPr lvl="1">
              <a:buFont typeface="Arial" panose="020B0604020202020204" pitchFamily="34" charset="0"/>
              <a:buChar char="−"/>
            </a:pPr>
            <a:r>
              <a:rPr lang="cs-CZ" sz="1800" dirty="0" smtClean="0"/>
              <a:t>hodnocení vedlejších efektů</a:t>
            </a:r>
            <a:endParaRPr lang="cs-CZ" sz="1800" dirty="0"/>
          </a:p>
          <a:p>
            <a:r>
              <a:rPr lang="cs-CZ" sz="2000" dirty="0" smtClean="0"/>
              <a:t>Případné oslovení dotazníkovým šetřením (snaha o minimalizaci zátěže na žadatele) -  potřeba důsledně uvádět/aktualizovat </a:t>
            </a:r>
            <a:br>
              <a:rPr lang="cs-CZ" sz="2000" dirty="0" smtClean="0"/>
            </a:br>
            <a:r>
              <a:rPr lang="cs-CZ" sz="2000" dirty="0" smtClean="0"/>
              <a:t>v žádostech e-mailový (telefonický)  kontakt</a:t>
            </a:r>
            <a:endParaRPr lang="cs-CZ" sz="2000" dirty="0"/>
          </a:p>
          <a:p>
            <a:pPr marL="0" indent="0">
              <a:buNone/>
            </a:pPr>
            <a:endParaRPr lang="cs-CZ" sz="1400" b="1" dirty="0"/>
          </a:p>
        </p:txBody>
      </p:sp>
    </p:spTree>
    <p:extLst>
      <p:ext uri="{BB962C8B-B14F-4D97-AF65-F5344CB8AC3E}">
        <p14:creationId xmlns:p14="http://schemas.microsoft.com/office/powerpoint/2010/main" val="39373156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4088417291"/>
              </p:ext>
            </p:extLst>
          </p:nvPr>
        </p:nvGraphicFramePr>
        <p:xfrm>
          <a:off x="468313" y="1239838"/>
          <a:ext cx="7975600" cy="4910648"/>
        </p:xfrm>
        <a:graphic>
          <a:graphicData uri="http://schemas.openxmlformats.org/drawingml/2006/table">
            <a:tbl>
              <a:tblPr/>
              <a:tblGrid>
                <a:gridCol w="990451"/>
                <a:gridCol w="5688632"/>
                <a:gridCol w="1296517"/>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590959">
                <a:tc>
                  <a:txBody>
                    <a:bodyPr/>
                    <a:lstStyle/>
                    <a:p>
                      <a:pPr algn="ctr">
                        <a:spcAft>
                          <a:spcPts val="0"/>
                        </a:spcAft>
                        <a:tabLst>
                          <a:tab pos="427990" algn="l"/>
                        </a:tabLst>
                      </a:pPr>
                      <a:r>
                        <a:rPr lang="en-US" sz="1600" b="1" dirty="0">
                          <a:effectLst/>
                          <a:latin typeface="Arial" panose="020B0604020202020204" pitchFamily="34" charset="0"/>
                          <a:ea typeface="Times New Roman"/>
                          <a:cs typeface="Arial" panose="020B0604020202020204" pitchFamily="34" charset="0"/>
                        </a:rPr>
                        <a:t>11.</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0"/>
                        </a:spcAft>
                      </a:pPr>
                      <a:r>
                        <a:rPr lang="en-US" sz="1600" b="1" dirty="0" err="1">
                          <a:effectLst/>
                          <a:latin typeface="Arial" panose="020B0604020202020204" pitchFamily="34" charset="0"/>
                          <a:ea typeface="Times New Roman"/>
                          <a:cs typeface="Arial" panose="020B0604020202020204" pitchFamily="34" charset="0"/>
                        </a:rPr>
                        <a:t>Výše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výdajů</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kterých</a:t>
                      </a:r>
                      <a:r>
                        <a:rPr lang="en-US" sz="1600" b="1" dirty="0">
                          <a:effectLst/>
                          <a:latin typeface="Arial" panose="020B0604020202020204" pitchFamily="34" charset="0"/>
                          <a:ea typeface="Times New Roman"/>
                          <a:cs typeface="Arial" panose="020B0604020202020204" pitchFamily="34" charset="0"/>
                        </a:rPr>
                        <a:t> je </a:t>
                      </a:r>
                      <a:r>
                        <a:rPr lang="en-US" sz="1600" b="1" dirty="0" err="1">
                          <a:effectLst/>
                          <a:latin typeface="Arial" panose="020B0604020202020204" pitchFamily="34" charset="0"/>
                          <a:ea typeface="Times New Roman"/>
                          <a:cs typeface="Arial" panose="020B0604020202020204" pitchFamily="34" charset="0"/>
                        </a:rPr>
                        <a:t>stanovena</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dotace</a:t>
                      </a:r>
                      <a:r>
                        <a:rPr lang="en-US" sz="1600" b="1" dirty="0">
                          <a:effectLst/>
                          <a:latin typeface="Arial" panose="020B0604020202020204" pitchFamily="34" charset="0"/>
                          <a:ea typeface="Times New Roman"/>
                          <a:cs typeface="Arial" panose="020B0604020202020204" pitchFamily="34" charset="0"/>
                        </a:rPr>
                        <a:t>, je do 1 000 000 </a:t>
                      </a:r>
                      <a:r>
                        <a:rPr lang="en-US" sz="1600" b="1" dirty="0" err="1">
                          <a:effectLst/>
                          <a:latin typeface="Arial" panose="020B0604020202020204" pitchFamily="34" charset="0"/>
                          <a:ea typeface="Times New Roman"/>
                          <a:cs typeface="Arial" panose="020B0604020202020204" pitchFamily="34" charset="0"/>
                        </a:rPr>
                        <a:t>Kč</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včetně</a:t>
                      </a:r>
                      <a:r>
                        <a:rPr lang="en-US" sz="1600" b="1" dirty="0">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p>
                      <a:pPr algn="just">
                        <a:spcAft>
                          <a:spcPts val="0"/>
                        </a:spcAft>
                      </a:pPr>
                      <a:r>
                        <a:rPr lang="en-US" sz="1600" b="1" dirty="0">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0"/>
                        </a:spcAft>
                      </a:pPr>
                      <a:endParaRPr lang="cs-CZ" sz="1600" dirty="0" smtClean="0">
                        <a:effectLst/>
                        <a:latin typeface="Arial" panose="020B0604020202020204" pitchFamily="34" charset="0"/>
                        <a:ea typeface="Times New Roman"/>
                        <a:cs typeface="Arial" panose="020B0604020202020204" pitchFamily="34" charset="0"/>
                      </a:endParaRPr>
                    </a:p>
                    <a:p>
                      <a:pPr algn="ctr">
                        <a:spcAft>
                          <a:spcPts val="0"/>
                        </a:spcAft>
                      </a:pPr>
                      <a:r>
                        <a:rPr lang="en-US" sz="1600" dirty="0" smtClean="0">
                          <a:effectLst/>
                          <a:latin typeface="Arial" panose="020B0604020202020204" pitchFamily="34" charset="0"/>
                          <a:ea typeface="Times New Roman"/>
                          <a:cs typeface="Arial" panose="020B0604020202020204" pitchFamily="34" charset="0"/>
                        </a:rPr>
                        <a:t>3 </a:t>
                      </a:r>
                      <a:r>
                        <a:rPr lang="en-US" sz="1600" dirty="0">
                          <a:effectLst/>
                          <a:latin typeface="Arial" panose="020B0604020202020204" pitchFamily="34" charset="0"/>
                          <a:ea typeface="Times New Roman"/>
                          <a:cs typeface="Arial" panose="020B0604020202020204" pitchFamily="34" charset="0"/>
                        </a:rPr>
                        <a:t>body</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216024">
                <a:tc>
                  <a:txBody>
                    <a:bodyPr/>
                    <a:lstStyle/>
                    <a:p>
                      <a:pPr algn="ctr">
                        <a:spcAft>
                          <a:spcPts val="0"/>
                        </a:spcAft>
                        <a:tabLst>
                          <a:tab pos="379095" algn="l"/>
                          <a:tab pos="427990" algn="l"/>
                        </a:tabLst>
                      </a:pPr>
                      <a:endParaRPr lang="cs-CZ" sz="1600" b="1" dirty="0" smtClean="0">
                        <a:effectLst/>
                        <a:latin typeface="Arial" panose="020B0604020202020204" pitchFamily="34" charset="0"/>
                        <a:ea typeface="Times New Roman"/>
                        <a:cs typeface="Arial" panose="020B0604020202020204" pitchFamily="34" charset="0"/>
                      </a:endParaRPr>
                    </a:p>
                    <a:p>
                      <a:pPr algn="ctr">
                        <a:spcAft>
                          <a:spcPts val="0"/>
                        </a:spcAft>
                        <a:tabLst>
                          <a:tab pos="379095" algn="l"/>
                          <a:tab pos="427990" algn="l"/>
                        </a:tabLst>
                      </a:pPr>
                      <a:r>
                        <a:rPr lang="en-US" sz="1600" b="1" dirty="0" smtClean="0">
                          <a:effectLst/>
                          <a:latin typeface="Arial" panose="020B0604020202020204" pitchFamily="34" charset="0"/>
                          <a:ea typeface="Times New Roman"/>
                          <a:cs typeface="Arial" panose="020B0604020202020204" pitchFamily="34" charset="0"/>
                        </a:rPr>
                        <a:t>12</a:t>
                      </a:r>
                      <a:r>
                        <a:rPr lang="en-US" sz="1600" b="1"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0"/>
                        </a:spcAft>
                      </a:pPr>
                      <a:r>
                        <a:rPr lang="en-US" sz="1600" b="1" dirty="0" err="1">
                          <a:effectLst/>
                          <a:latin typeface="Arial" panose="020B0604020202020204" pitchFamily="34" charset="0"/>
                          <a:ea typeface="Times New Roman"/>
                          <a:cs typeface="Arial" panose="020B0604020202020204" pitchFamily="34" charset="0"/>
                        </a:rPr>
                        <a:t>Předmětem</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projektu</a:t>
                      </a:r>
                      <a:r>
                        <a:rPr lang="en-US" sz="1600" b="1" dirty="0">
                          <a:effectLst/>
                          <a:latin typeface="Arial" panose="020B0604020202020204" pitchFamily="34" charset="0"/>
                          <a:ea typeface="Times New Roman"/>
                          <a:cs typeface="Arial" panose="020B0604020202020204" pitchFamily="34" charset="0"/>
                        </a:rPr>
                        <a:t> je </a:t>
                      </a:r>
                      <a:r>
                        <a:rPr lang="en-US" sz="1600" b="1" dirty="0" err="1">
                          <a:effectLst/>
                          <a:latin typeface="Arial" panose="020B0604020202020204" pitchFamily="34" charset="0"/>
                          <a:ea typeface="Times New Roman"/>
                          <a:cs typeface="Arial" panose="020B0604020202020204" pitchFamily="34" charset="0"/>
                        </a:rPr>
                        <a:t>investice</a:t>
                      </a:r>
                      <a:r>
                        <a:rPr lang="en-US" sz="1600" b="1" dirty="0">
                          <a:effectLst/>
                          <a:latin typeface="Arial" panose="020B0604020202020204" pitchFamily="34" charset="0"/>
                          <a:ea typeface="Times New Roman"/>
                          <a:cs typeface="Arial" panose="020B0604020202020204" pitchFamily="34" charset="0"/>
                        </a:rPr>
                        <a:t> do </a:t>
                      </a:r>
                      <a:r>
                        <a:rPr lang="en-US" sz="1600" b="1" dirty="0" err="1">
                          <a:effectLst/>
                          <a:latin typeface="Arial" panose="020B0604020202020204" pitchFamily="34" charset="0"/>
                          <a:ea typeface="Times New Roman"/>
                          <a:cs typeface="Arial" panose="020B0604020202020204" pitchFamily="34" charset="0"/>
                        </a:rPr>
                        <a:t>technologií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nebo</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strojů</a:t>
                      </a:r>
                      <a:r>
                        <a:rPr lang="en-US" sz="1600" b="1" dirty="0">
                          <a:effectLst/>
                          <a:latin typeface="Arial" panose="020B0604020202020204" pitchFamily="34" charset="0"/>
                          <a:ea typeface="Times New Roman"/>
                          <a:cs typeface="Arial" panose="020B0604020202020204" pitchFamily="34" charset="0"/>
                        </a:rPr>
                        <a:t> a </a:t>
                      </a:r>
                      <a:r>
                        <a:rPr lang="en-US" sz="1600" b="1" dirty="0" err="1">
                          <a:effectLst/>
                          <a:latin typeface="Arial" panose="020B0604020202020204" pitchFamily="34" charset="0"/>
                          <a:ea typeface="Times New Roman"/>
                          <a:cs typeface="Arial" panose="020B0604020202020204" pitchFamily="34" charset="0"/>
                        </a:rPr>
                        <a:t>zařízení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umístěných</a:t>
                      </a:r>
                      <a:r>
                        <a:rPr lang="en-US" sz="1600" b="1" dirty="0">
                          <a:effectLst/>
                          <a:latin typeface="Arial" panose="020B0604020202020204" pitchFamily="34" charset="0"/>
                          <a:ea typeface="Times New Roman"/>
                          <a:cs typeface="Arial" panose="020B0604020202020204" pitchFamily="34" charset="0"/>
                        </a:rPr>
                        <a:t> v </a:t>
                      </a:r>
                      <a:r>
                        <a:rPr lang="en-US" sz="1600" b="1" dirty="0" err="1">
                          <a:effectLst/>
                          <a:latin typeface="Arial" panose="020B0604020202020204" pitchFamily="34" charset="0"/>
                          <a:ea typeface="Times New Roman"/>
                          <a:cs typeface="Arial" panose="020B0604020202020204" pitchFamily="34" charset="0"/>
                        </a:rPr>
                        <a:t>objektu</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vlastnictví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nebo</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spoluvlastnictví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žadatele</a:t>
                      </a:r>
                      <a:r>
                        <a:rPr lang="en-US" sz="1600" b="1" dirty="0" smtClean="0">
                          <a:effectLst/>
                          <a:latin typeface="Arial" panose="020B0604020202020204" pitchFamily="34" charset="0"/>
                          <a:ea typeface="Times New Roman"/>
                          <a:cs typeface="Arial" panose="020B0604020202020204" pitchFamily="34" charset="0"/>
                        </a:rPr>
                        <a:t>.</a:t>
                      </a:r>
                      <a:r>
                        <a:rPr lang="en-US" sz="1600" b="1" dirty="0">
                          <a:effectLst/>
                          <a:latin typeface="Arial" panose="020B0604020202020204" pitchFamily="34" charset="0"/>
                          <a:ea typeface="Times New Roman"/>
                          <a:cs typeface="Arial" panose="020B0604020202020204" pitchFamily="34" charset="0"/>
                        </a:rPr>
                        <a:t> </a:t>
                      </a:r>
                      <a:endParaRPr lang="cs-CZ" sz="1600" b="1" dirty="0" smtClean="0">
                        <a:effectLst/>
                        <a:latin typeface="Arial" panose="020B0604020202020204" pitchFamily="34" charset="0"/>
                        <a:ea typeface="Times New Roman"/>
                        <a:cs typeface="Arial" panose="020B0604020202020204" pitchFamily="34" charset="0"/>
                      </a:endParaRPr>
                    </a:p>
                    <a:p>
                      <a:pPr algn="just">
                        <a:spcAft>
                          <a:spcPts val="0"/>
                        </a:spcAft>
                      </a:pP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0"/>
                        </a:spcAft>
                      </a:pPr>
                      <a:endParaRPr lang="cs-CZ" sz="1600" dirty="0" smtClean="0">
                        <a:effectLst/>
                        <a:latin typeface="Arial" panose="020B0604020202020204" pitchFamily="34" charset="0"/>
                        <a:ea typeface="Times New Roman"/>
                        <a:cs typeface="Arial" panose="020B0604020202020204" pitchFamily="34" charset="0"/>
                      </a:endParaRPr>
                    </a:p>
                    <a:p>
                      <a:pPr algn="ctr">
                        <a:spcAft>
                          <a:spcPts val="0"/>
                        </a:spcAft>
                      </a:pPr>
                      <a:r>
                        <a:rPr lang="en-US" sz="1600" dirty="0" smtClean="0">
                          <a:effectLst/>
                          <a:latin typeface="Arial" panose="020B0604020202020204" pitchFamily="34" charset="0"/>
                          <a:ea typeface="Times New Roman"/>
                          <a:cs typeface="Arial" panose="020B0604020202020204" pitchFamily="34" charset="0"/>
                        </a:rPr>
                        <a:t>5 </a:t>
                      </a:r>
                      <a:r>
                        <a:rPr lang="en-US" sz="1600" dirty="0" err="1">
                          <a:effectLst/>
                          <a:latin typeface="Arial" panose="020B0604020202020204" pitchFamily="34" charset="0"/>
                          <a:ea typeface="Times New Roman"/>
                          <a:cs typeface="Arial" panose="020B0604020202020204" pitchFamily="34" charset="0"/>
                        </a:rPr>
                        <a:t>bodů</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93583">
                <a:tc>
                  <a:txBody>
                    <a:bodyPr/>
                    <a:lstStyle/>
                    <a:p>
                      <a:pPr marL="228600" algn="l">
                        <a:spcAft>
                          <a:spcPts val="0"/>
                        </a:spcAft>
                      </a:pPr>
                      <a:r>
                        <a:rPr lang="cs-CZ" sz="1600" b="1" dirty="0" smtClean="0">
                          <a:effectLst/>
                          <a:latin typeface="Arial" panose="020B0604020202020204" pitchFamily="34" charset="0"/>
                          <a:ea typeface="Times New Roman"/>
                          <a:cs typeface="Arial" panose="020B0604020202020204" pitchFamily="34" charset="0"/>
                        </a:rPr>
                        <a:t>  13.</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0"/>
                        </a:spcAft>
                      </a:pPr>
                      <a:r>
                        <a:rPr lang="de-DE" sz="1600" b="1" dirty="0" err="1">
                          <a:effectLst/>
                          <a:latin typeface="Arial" panose="020B0604020202020204" pitchFamily="34" charset="0"/>
                          <a:ea typeface="Times New Roman"/>
                          <a:cs typeface="Arial" panose="020B0604020202020204" pitchFamily="34" charset="0"/>
                        </a:rPr>
                        <a:t>Míra</a:t>
                      </a:r>
                      <a:r>
                        <a:rPr lang="de-DE" sz="1600" b="1" dirty="0">
                          <a:effectLst/>
                          <a:latin typeface="Arial" panose="020B0604020202020204" pitchFamily="34" charset="0"/>
                          <a:ea typeface="Times New Roman"/>
                          <a:cs typeface="Arial" panose="020B0604020202020204" pitchFamily="34" charset="0"/>
                        </a:rPr>
                        <a:t> </a:t>
                      </a:r>
                      <a:r>
                        <a:rPr lang="de-DE" sz="1600" b="1" dirty="0" err="1">
                          <a:effectLst/>
                          <a:latin typeface="Arial" panose="020B0604020202020204" pitchFamily="34" charset="0"/>
                          <a:ea typeface="Times New Roman"/>
                          <a:cs typeface="Arial" panose="020B0604020202020204" pitchFamily="34" charset="0"/>
                        </a:rPr>
                        <a:t>nezaměstnanosti</a:t>
                      </a:r>
                      <a:r>
                        <a:rPr lang="de-DE" sz="1600" b="1" dirty="0">
                          <a:effectLst/>
                          <a:latin typeface="Arial" panose="020B0604020202020204" pitchFamily="34" charset="0"/>
                          <a:ea typeface="Times New Roman"/>
                          <a:cs typeface="Arial" panose="020B0604020202020204" pitchFamily="34" charset="0"/>
                        </a:rPr>
                        <a:t> v </a:t>
                      </a:r>
                      <a:r>
                        <a:rPr lang="de-DE" sz="1600" b="1" dirty="0" err="1">
                          <a:effectLst/>
                          <a:latin typeface="Arial" panose="020B0604020202020204" pitchFamily="34" charset="0"/>
                          <a:ea typeface="Times New Roman"/>
                          <a:cs typeface="Arial" panose="020B0604020202020204" pitchFamily="34" charset="0"/>
                        </a:rPr>
                        <a:t>okrese</a:t>
                      </a:r>
                      <a:r>
                        <a:rPr lang="de-DE" sz="1600" b="1" dirty="0">
                          <a:effectLst/>
                          <a:latin typeface="Arial" panose="020B0604020202020204" pitchFamily="34" charset="0"/>
                          <a:ea typeface="Times New Roman"/>
                          <a:cs typeface="Arial" panose="020B0604020202020204" pitchFamily="34" charset="0"/>
                        </a:rPr>
                        <a:t>, </a:t>
                      </a:r>
                      <a:r>
                        <a:rPr lang="de-DE" sz="1600" b="1" dirty="0" err="1">
                          <a:effectLst/>
                          <a:latin typeface="Arial" panose="020B0604020202020204" pitchFamily="34" charset="0"/>
                          <a:ea typeface="Times New Roman"/>
                          <a:cs typeface="Arial" panose="020B0604020202020204" pitchFamily="34" charset="0"/>
                        </a:rPr>
                        <a:t>ve</a:t>
                      </a:r>
                      <a:r>
                        <a:rPr lang="de-DE" sz="1600" b="1" dirty="0">
                          <a:effectLst/>
                          <a:latin typeface="Arial" panose="020B0604020202020204" pitchFamily="34" charset="0"/>
                          <a:ea typeface="Times New Roman"/>
                          <a:cs typeface="Arial" panose="020B0604020202020204" pitchFamily="34" charset="0"/>
                        </a:rPr>
                        <a:t> </a:t>
                      </a:r>
                      <a:r>
                        <a:rPr lang="de-DE" sz="1600" b="1" dirty="0" err="1">
                          <a:effectLst/>
                          <a:latin typeface="Arial" panose="020B0604020202020204" pitchFamily="34" charset="0"/>
                          <a:ea typeface="Times New Roman"/>
                          <a:cs typeface="Arial" panose="020B0604020202020204" pitchFamily="34" charset="0"/>
                        </a:rPr>
                        <a:t>kterém</a:t>
                      </a:r>
                      <a:r>
                        <a:rPr lang="de-DE" sz="1600" b="1" dirty="0">
                          <a:effectLst/>
                          <a:latin typeface="Arial" panose="020B0604020202020204" pitchFamily="34" charset="0"/>
                          <a:ea typeface="Times New Roman"/>
                          <a:cs typeface="Arial" panose="020B0604020202020204" pitchFamily="34" charset="0"/>
                        </a:rPr>
                        <a:t> je </a:t>
                      </a:r>
                      <a:r>
                        <a:rPr lang="de-DE" sz="1600" b="1" dirty="0" err="1">
                          <a:effectLst/>
                          <a:latin typeface="Arial" panose="020B0604020202020204" pitchFamily="34" charset="0"/>
                          <a:ea typeface="Times New Roman"/>
                          <a:cs typeface="Arial" panose="020B0604020202020204" pitchFamily="34" charset="0"/>
                        </a:rPr>
                        <a:t>projekt</a:t>
                      </a:r>
                      <a:r>
                        <a:rPr lang="de-DE" sz="1600" b="1" dirty="0">
                          <a:effectLst/>
                          <a:latin typeface="Arial" panose="020B0604020202020204" pitchFamily="34" charset="0"/>
                          <a:ea typeface="Times New Roman"/>
                          <a:cs typeface="Arial" panose="020B0604020202020204" pitchFamily="34" charset="0"/>
                        </a:rPr>
                        <a:t> </a:t>
                      </a:r>
                      <a:r>
                        <a:rPr lang="de-DE" sz="1600" b="1" dirty="0" err="1" smtClean="0">
                          <a:effectLst/>
                          <a:latin typeface="Arial" panose="020B0604020202020204" pitchFamily="34" charset="0"/>
                          <a:ea typeface="Times New Roman"/>
                          <a:cs typeface="Arial" panose="020B0604020202020204" pitchFamily="34" charset="0"/>
                        </a:rPr>
                        <a:t>realizován</a:t>
                      </a:r>
                      <a:r>
                        <a:rPr lang="de-DE" sz="1600" b="1" dirty="0">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0"/>
                        </a:spcAft>
                      </a:pPr>
                      <a:r>
                        <a:rPr lang="de-DE" sz="1600" u="none" strike="noStrike" dirty="0">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216024">
                <a:tc>
                  <a:txBody>
                    <a:bodyPr/>
                    <a:lstStyle/>
                    <a:p>
                      <a:pPr algn="ctr">
                        <a:spcAft>
                          <a:spcPts val="0"/>
                        </a:spcAft>
                      </a:pPr>
                      <a:r>
                        <a:rPr lang="en-US" sz="1400" dirty="0">
                          <a:effectLst/>
                          <a:latin typeface="Arial" panose="020B0604020202020204" pitchFamily="34" charset="0"/>
                          <a:ea typeface="Times New Roman"/>
                          <a:cs typeface="Arial" panose="020B0604020202020204" pitchFamily="34" charset="0"/>
                        </a:rPr>
                        <a:t>13.1</a:t>
                      </a:r>
                      <a:endParaRPr lang="cs-CZ" sz="14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0"/>
                        </a:spcAft>
                      </a:pPr>
                      <a:r>
                        <a:rPr lang="en-US" sz="1400" dirty="0" err="1">
                          <a:effectLst/>
                          <a:latin typeface="Arial" panose="020B0604020202020204" pitchFamily="34" charset="0"/>
                          <a:ea typeface="Times New Roman"/>
                          <a:cs typeface="Arial" panose="020B0604020202020204" pitchFamily="34" charset="0"/>
                        </a:rPr>
                        <a:t>Míra</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nezaměstnanosti</a:t>
                      </a:r>
                      <a:r>
                        <a:rPr lang="en-US" sz="1400" dirty="0">
                          <a:effectLst/>
                          <a:latin typeface="Arial" panose="020B0604020202020204" pitchFamily="34" charset="0"/>
                          <a:ea typeface="Times New Roman"/>
                          <a:cs typeface="Arial" panose="020B0604020202020204" pitchFamily="34" charset="0"/>
                        </a:rPr>
                        <a:t> v </a:t>
                      </a:r>
                      <a:r>
                        <a:rPr lang="en-US" sz="1400" dirty="0" err="1">
                          <a:effectLst/>
                          <a:latin typeface="Arial" panose="020B0604020202020204" pitchFamily="34" charset="0"/>
                          <a:ea typeface="Times New Roman"/>
                          <a:cs typeface="Arial" panose="020B0604020202020204" pitchFamily="34" charset="0"/>
                        </a:rPr>
                        <a:t>okrese</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ve</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kterém</a:t>
                      </a:r>
                      <a:r>
                        <a:rPr lang="en-US" sz="1400" dirty="0">
                          <a:effectLst/>
                          <a:latin typeface="Arial" panose="020B0604020202020204" pitchFamily="34" charset="0"/>
                          <a:ea typeface="Times New Roman"/>
                          <a:cs typeface="Arial" panose="020B0604020202020204" pitchFamily="34" charset="0"/>
                        </a:rPr>
                        <a:t> je </a:t>
                      </a:r>
                      <a:r>
                        <a:rPr lang="en-US" sz="1400" dirty="0" err="1">
                          <a:effectLst/>
                          <a:latin typeface="Arial" panose="020B0604020202020204" pitchFamily="34" charset="0"/>
                          <a:ea typeface="Times New Roman"/>
                          <a:cs typeface="Arial" panose="020B0604020202020204" pitchFamily="34" charset="0"/>
                        </a:rPr>
                        <a:t>projekt</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realizován</a:t>
                      </a:r>
                      <a:r>
                        <a:rPr lang="en-US" sz="1400" dirty="0">
                          <a:effectLst/>
                          <a:latin typeface="Arial" panose="020B0604020202020204" pitchFamily="34" charset="0"/>
                          <a:ea typeface="Times New Roman"/>
                          <a:cs typeface="Arial" panose="020B0604020202020204" pitchFamily="34" charset="0"/>
                        </a:rPr>
                        <a:t>, je </a:t>
                      </a:r>
                      <a:r>
                        <a:rPr lang="en-US" sz="1400" dirty="0">
                          <a:effectLst/>
                          <a:latin typeface="Arial" panose="020B0604020202020204" pitchFamily="34" charset="0"/>
                          <a:ea typeface="GillSansMT"/>
                          <a:cs typeface="Arial" panose="020B0604020202020204" pitchFamily="34" charset="0"/>
                        </a:rPr>
                        <a:t>100,1-125 % </a:t>
                      </a:r>
                      <a:r>
                        <a:rPr lang="en-US" sz="1400" dirty="0" err="1">
                          <a:effectLst/>
                          <a:latin typeface="Arial" panose="020B0604020202020204" pitchFamily="34" charset="0"/>
                          <a:ea typeface="GillSansMT"/>
                          <a:cs typeface="Arial" panose="020B0604020202020204" pitchFamily="34" charset="0"/>
                        </a:rPr>
                        <a:t>průměrné</a:t>
                      </a:r>
                      <a:r>
                        <a:rPr lang="en-US" sz="1400" dirty="0">
                          <a:effectLst/>
                          <a:latin typeface="Arial" panose="020B0604020202020204" pitchFamily="34" charset="0"/>
                          <a:ea typeface="GillSansMT"/>
                          <a:cs typeface="Arial" panose="020B0604020202020204" pitchFamily="34" charset="0"/>
                        </a:rPr>
                        <a:t> </a:t>
                      </a:r>
                      <a:r>
                        <a:rPr lang="en-US" sz="1400" dirty="0" err="1">
                          <a:effectLst/>
                          <a:latin typeface="Arial" panose="020B0604020202020204" pitchFamily="34" charset="0"/>
                          <a:ea typeface="GillSansMT"/>
                          <a:cs typeface="Arial" panose="020B0604020202020204" pitchFamily="34" charset="0"/>
                        </a:rPr>
                        <a:t>míry</a:t>
                      </a:r>
                      <a:r>
                        <a:rPr lang="en-US" sz="1400" dirty="0">
                          <a:effectLst/>
                          <a:latin typeface="Arial" panose="020B0604020202020204" pitchFamily="34" charset="0"/>
                          <a:ea typeface="GillSansMT"/>
                          <a:cs typeface="Arial" panose="020B0604020202020204" pitchFamily="34" charset="0"/>
                        </a:rPr>
                        <a:t> </a:t>
                      </a:r>
                      <a:r>
                        <a:rPr lang="en-US" sz="1400" dirty="0" err="1">
                          <a:effectLst/>
                          <a:latin typeface="Arial" panose="020B0604020202020204" pitchFamily="34" charset="0"/>
                          <a:ea typeface="GillSansMT"/>
                          <a:cs typeface="Arial" panose="020B0604020202020204" pitchFamily="34" charset="0"/>
                        </a:rPr>
                        <a:t>nezaměstnanosti</a:t>
                      </a:r>
                      <a:r>
                        <a:rPr lang="en-US" sz="1400" dirty="0">
                          <a:effectLst/>
                          <a:latin typeface="Arial" panose="020B0604020202020204" pitchFamily="34" charset="0"/>
                          <a:ea typeface="GillSansMT"/>
                          <a:cs typeface="Arial" panose="020B0604020202020204" pitchFamily="34" charset="0"/>
                        </a:rPr>
                        <a:t> v ČR.</a:t>
                      </a:r>
                      <a:endParaRPr lang="cs-CZ" sz="14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1 bod</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337683">
                <a:tc>
                  <a:txBody>
                    <a:bodyPr/>
                    <a:lstStyle/>
                    <a:p>
                      <a:pPr algn="ctr">
                        <a:spcAft>
                          <a:spcPts val="0"/>
                        </a:spcAft>
                      </a:pPr>
                      <a:r>
                        <a:rPr lang="en-US" sz="1400">
                          <a:effectLst/>
                          <a:latin typeface="Arial" panose="020B0604020202020204" pitchFamily="34" charset="0"/>
                          <a:ea typeface="Times New Roman"/>
                          <a:cs typeface="Arial" panose="020B0604020202020204" pitchFamily="34" charset="0"/>
                        </a:rPr>
                        <a:t>13.2</a:t>
                      </a:r>
                      <a:endParaRPr lang="cs-CZ" sz="14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0"/>
                        </a:spcAft>
                      </a:pPr>
                      <a:r>
                        <a:rPr lang="en-US" sz="1400" dirty="0" err="1">
                          <a:effectLst/>
                          <a:latin typeface="Arial" panose="020B0604020202020204" pitchFamily="34" charset="0"/>
                          <a:ea typeface="Times New Roman"/>
                          <a:cs typeface="Arial" panose="020B0604020202020204" pitchFamily="34" charset="0"/>
                        </a:rPr>
                        <a:t>Míra</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nezaměstnanosti</a:t>
                      </a:r>
                      <a:r>
                        <a:rPr lang="en-US" sz="1400" dirty="0">
                          <a:effectLst/>
                          <a:latin typeface="Arial" panose="020B0604020202020204" pitchFamily="34" charset="0"/>
                          <a:ea typeface="Times New Roman"/>
                          <a:cs typeface="Arial" panose="020B0604020202020204" pitchFamily="34" charset="0"/>
                        </a:rPr>
                        <a:t> v </a:t>
                      </a:r>
                      <a:r>
                        <a:rPr lang="en-US" sz="1400" dirty="0" err="1">
                          <a:effectLst/>
                          <a:latin typeface="Arial" panose="020B0604020202020204" pitchFamily="34" charset="0"/>
                          <a:ea typeface="Times New Roman"/>
                          <a:cs typeface="Arial" panose="020B0604020202020204" pitchFamily="34" charset="0"/>
                        </a:rPr>
                        <a:t>okrese</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ve</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kterém</a:t>
                      </a:r>
                      <a:r>
                        <a:rPr lang="en-US" sz="1400" dirty="0">
                          <a:effectLst/>
                          <a:latin typeface="Arial" panose="020B0604020202020204" pitchFamily="34" charset="0"/>
                          <a:ea typeface="Times New Roman"/>
                          <a:cs typeface="Arial" panose="020B0604020202020204" pitchFamily="34" charset="0"/>
                        </a:rPr>
                        <a:t> je </a:t>
                      </a:r>
                      <a:r>
                        <a:rPr lang="en-US" sz="1400" dirty="0" err="1">
                          <a:effectLst/>
                          <a:latin typeface="Arial" panose="020B0604020202020204" pitchFamily="34" charset="0"/>
                          <a:ea typeface="Times New Roman"/>
                          <a:cs typeface="Arial" panose="020B0604020202020204" pitchFamily="34" charset="0"/>
                        </a:rPr>
                        <a:t>projekt</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realizován</a:t>
                      </a:r>
                      <a:r>
                        <a:rPr lang="en-US" sz="1400" dirty="0">
                          <a:effectLst/>
                          <a:latin typeface="Arial" panose="020B0604020202020204" pitchFamily="34" charset="0"/>
                          <a:ea typeface="Times New Roman"/>
                          <a:cs typeface="Arial" panose="020B0604020202020204" pitchFamily="34" charset="0"/>
                        </a:rPr>
                        <a:t>, je </a:t>
                      </a:r>
                      <a:r>
                        <a:rPr lang="en-US" sz="1400" dirty="0">
                          <a:effectLst/>
                          <a:latin typeface="Arial" panose="020B0604020202020204" pitchFamily="34" charset="0"/>
                          <a:ea typeface="GillSansMT"/>
                          <a:cs typeface="Arial" panose="020B0604020202020204" pitchFamily="34" charset="0"/>
                        </a:rPr>
                        <a:t>125,1-150 % </a:t>
                      </a:r>
                      <a:r>
                        <a:rPr lang="en-US" sz="1400" dirty="0" err="1">
                          <a:effectLst/>
                          <a:latin typeface="Arial" panose="020B0604020202020204" pitchFamily="34" charset="0"/>
                          <a:ea typeface="GillSansMT"/>
                          <a:cs typeface="Arial" panose="020B0604020202020204" pitchFamily="34" charset="0"/>
                        </a:rPr>
                        <a:t>průměrné</a:t>
                      </a:r>
                      <a:r>
                        <a:rPr lang="en-US" sz="1400" dirty="0">
                          <a:effectLst/>
                          <a:latin typeface="Arial" panose="020B0604020202020204" pitchFamily="34" charset="0"/>
                          <a:ea typeface="GillSansMT"/>
                          <a:cs typeface="Arial" panose="020B0604020202020204" pitchFamily="34" charset="0"/>
                        </a:rPr>
                        <a:t> </a:t>
                      </a:r>
                      <a:r>
                        <a:rPr lang="en-US" sz="1400" dirty="0" err="1">
                          <a:effectLst/>
                          <a:latin typeface="Arial" panose="020B0604020202020204" pitchFamily="34" charset="0"/>
                          <a:ea typeface="GillSansMT"/>
                          <a:cs typeface="Arial" panose="020B0604020202020204" pitchFamily="34" charset="0"/>
                        </a:rPr>
                        <a:t>míry</a:t>
                      </a:r>
                      <a:r>
                        <a:rPr lang="en-US" sz="1400" dirty="0">
                          <a:effectLst/>
                          <a:latin typeface="Arial" panose="020B0604020202020204" pitchFamily="34" charset="0"/>
                          <a:ea typeface="GillSansMT"/>
                          <a:cs typeface="Arial" panose="020B0604020202020204" pitchFamily="34" charset="0"/>
                        </a:rPr>
                        <a:t> </a:t>
                      </a:r>
                      <a:r>
                        <a:rPr lang="en-US" sz="1400" dirty="0" err="1">
                          <a:effectLst/>
                          <a:latin typeface="Arial" panose="020B0604020202020204" pitchFamily="34" charset="0"/>
                          <a:ea typeface="GillSansMT"/>
                          <a:cs typeface="Arial" panose="020B0604020202020204" pitchFamily="34" charset="0"/>
                        </a:rPr>
                        <a:t>nezaměstnanosti</a:t>
                      </a:r>
                      <a:r>
                        <a:rPr lang="en-US" sz="1400" dirty="0">
                          <a:effectLst/>
                          <a:latin typeface="Arial" panose="020B0604020202020204" pitchFamily="34" charset="0"/>
                          <a:ea typeface="GillSansMT"/>
                          <a:cs typeface="Arial" panose="020B0604020202020204" pitchFamily="34" charset="0"/>
                        </a:rPr>
                        <a:t> v ČR.</a:t>
                      </a:r>
                      <a:endParaRPr lang="cs-CZ" sz="14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0"/>
                        </a:spcAft>
                      </a:pPr>
                      <a:r>
                        <a:rPr lang="en-US" sz="1600">
                          <a:effectLst/>
                          <a:latin typeface="Arial" panose="020B0604020202020204" pitchFamily="34" charset="0"/>
                          <a:ea typeface="Times New Roman"/>
                          <a:cs typeface="Arial" panose="020B0604020202020204" pitchFamily="34" charset="0"/>
                        </a:rPr>
                        <a:t>2 body</a:t>
                      </a:r>
                      <a:endParaRPr lang="cs-CZ" sz="16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algn="ctr">
                        <a:spcAft>
                          <a:spcPts val="0"/>
                        </a:spcAft>
                      </a:pPr>
                      <a:r>
                        <a:rPr lang="en-US" sz="1400">
                          <a:effectLst/>
                          <a:latin typeface="Arial" panose="020B0604020202020204" pitchFamily="34" charset="0"/>
                          <a:ea typeface="Times New Roman"/>
                          <a:cs typeface="Arial" panose="020B0604020202020204" pitchFamily="34" charset="0"/>
                        </a:rPr>
                        <a:t>13.3</a:t>
                      </a:r>
                      <a:endParaRPr lang="cs-CZ" sz="14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0"/>
                        </a:spcAft>
                      </a:pPr>
                      <a:r>
                        <a:rPr lang="en-US" sz="1400" dirty="0" err="1">
                          <a:effectLst/>
                          <a:latin typeface="Arial" panose="020B0604020202020204" pitchFamily="34" charset="0"/>
                          <a:ea typeface="Times New Roman"/>
                          <a:cs typeface="Arial" panose="020B0604020202020204" pitchFamily="34" charset="0"/>
                        </a:rPr>
                        <a:t>Míra</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nezaměstnanosti</a:t>
                      </a:r>
                      <a:r>
                        <a:rPr lang="en-US" sz="1400" dirty="0">
                          <a:effectLst/>
                          <a:latin typeface="Arial" panose="020B0604020202020204" pitchFamily="34" charset="0"/>
                          <a:ea typeface="Times New Roman"/>
                          <a:cs typeface="Arial" panose="020B0604020202020204" pitchFamily="34" charset="0"/>
                        </a:rPr>
                        <a:t> v </a:t>
                      </a:r>
                      <a:r>
                        <a:rPr lang="en-US" sz="1400" dirty="0" err="1">
                          <a:effectLst/>
                          <a:latin typeface="Arial" panose="020B0604020202020204" pitchFamily="34" charset="0"/>
                          <a:ea typeface="Times New Roman"/>
                          <a:cs typeface="Arial" panose="020B0604020202020204" pitchFamily="34" charset="0"/>
                        </a:rPr>
                        <a:t>okrese</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ve</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kterém</a:t>
                      </a:r>
                      <a:r>
                        <a:rPr lang="en-US" sz="1400" dirty="0">
                          <a:effectLst/>
                          <a:latin typeface="Arial" panose="020B0604020202020204" pitchFamily="34" charset="0"/>
                          <a:ea typeface="Times New Roman"/>
                          <a:cs typeface="Arial" panose="020B0604020202020204" pitchFamily="34" charset="0"/>
                        </a:rPr>
                        <a:t> je </a:t>
                      </a:r>
                      <a:r>
                        <a:rPr lang="en-US" sz="1400" dirty="0" err="1">
                          <a:effectLst/>
                          <a:latin typeface="Arial" panose="020B0604020202020204" pitchFamily="34" charset="0"/>
                          <a:ea typeface="Times New Roman"/>
                          <a:cs typeface="Arial" panose="020B0604020202020204" pitchFamily="34" charset="0"/>
                        </a:rPr>
                        <a:t>projekt</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realizován</a:t>
                      </a:r>
                      <a:r>
                        <a:rPr lang="en-US" sz="1400" dirty="0">
                          <a:effectLst/>
                          <a:latin typeface="Arial" panose="020B0604020202020204" pitchFamily="34" charset="0"/>
                          <a:ea typeface="Times New Roman"/>
                          <a:cs typeface="Arial" panose="020B0604020202020204" pitchFamily="34" charset="0"/>
                        </a:rPr>
                        <a:t>, je </a:t>
                      </a:r>
                      <a:r>
                        <a:rPr lang="en-US" sz="1400" dirty="0" err="1">
                          <a:effectLst/>
                          <a:latin typeface="Arial" panose="020B0604020202020204" pitchFamily="34" charset="0"/>
                          <a:ea typeface="GillSansMT"/>
                          <a:cs typeface="Arial" panose="020B0604020202020204" pitchFamily="34" charset="0"/>
                        </a:rPr>
                        <a:t>více</a:t>
                      </a:r>
                      <a:r>
                        <a:rPr lang="en-US" sz="1400" dirty="0">
                          <a:effectLst/>
                          <a:latin typeface="Arial" panose="020B0604020202020204" pitchFamily="34" charset="0"/>
                          <a:ea typeface="GillSansMT"/>
                          <a:cs typeface="Arial" panose="020B0604020202020204" pitchFamily="34" charset="0"/>
                        </a:rPr>
                        <a:t> </a:t>
                      </a:r>
                      <a:r>
                        <a:rPr lang="en-US" sz="1400" dirty="0" err="1">
                          <a:effectLst/>
                          <a:latin typeface="Arial" panose="020B0604020202020204" pitchFamily="34" charset="0"/>
                          <a:ea typeface="GillSansMT"/>
                          <a:cs typeface="Arial" panose="020B0604020202020204" pitchFamily="34" charset="0"/>
                        </a:rPr>
                        <a:t>než</a:t>
                      </a:r>
                      <a:r>
                        <a:rPr lang="en-US" sz="1400" dirty="0">
                          <a:effectLst/>
                          <a:latin typeface="Arial" panose="020B0604020202020204" pitchFamily="34" charset="0"/>
                          <a:ea typeface="GillSansMT"/>
                          <a:cs typeface="Arial" panose="020B0604020202020204" pitchFamily="34" charset="0"/>
                        </a:rPr>
                        <a:t> 150 % </a:t>
                      </a:r>
                      <a:r>
                        <a:rPr lang="en-US" sz="1400" dirty="0" err="1">
                          <a:effectLst/>
                          <a:latin typeface="Arial" panose="020B0604020202020204" pitchFamily="34" charset="0"/>
                          <a:ea typeface="GillSansMT"/>
                          <a:cs typeface="Arial" panose="020B0604020202020204" pitchFamily="34" charset="0"/>
                        </a:rPr>
                        <a:t>průměrné</a:t>
                      </a:r>
                      <a:r>
                        <a:rPr lang="en-US" sz="1400" dirty="0">
                          <a:effectLst/>
                          <a:latin typeface="Arial" panose="020B0604020202020204" pitchFamily="34" charset="0"/>
                          <a:ea typeface="GillSansMT"/>
                          <a:cs typeface="Arial" panose="020B0604020202020204" pitchFamily="34" charset="0"/>
                        </a:rPr>
                        <a:t> </a:t>
                      </a:r>
                      <a:r>
                        <a:rPr lang="en-US" sz="1400" dirty="0" err="1">
                          <a:effectLst/>
                          <a:latin typeface="Arial" panose="020B0604020202020204" pitchFamily="34" charset="0"/>
                          <a:ea typeface="GillSansMT"/>
                          <a:cs typeface="Arial" panose="020B0604020202020204" pitchFamily="34" charset="0"/>
                        </a:rPr>
                        <a:t>míry</a:t>
                      </a:r>
                      <a:r>
                        <a:rPr lang="en-US" sz="1400" dirty="0">
                          <a:effectLst/>
                          <a:latin typeface="Arial" panose="020B0604020202020204" pitchFamily="34" charset="0"/>
                          <a:ea typeface="GillSansMT"/>
                          <a:cs typeface="Arial" panose="020B0604020202020204" pitchFamily="34" charset="0"/>
                        </a:rPr>
                        <a:t> </a:t>
                      </a:r>
                      <a:r>
                        <a:rPr lang="en-US" sz="1400" dirty="0" err="1">
                          <a:effectLst/>
                          <a:latin typeface="Arial" panose="020B0604020202020204" pitchFamily="34" charset="0"/>
                          <a:ea typeface="GillSansMT"/>
                          <a:cs typeface="Arial" panose="020B0604020202020204" pitchFamily="34" charset="0"/>
                        </a:rPr>
                        <a:t>nezaměstnanosti</a:t>
                      </a:r>
                      <a:r>
                        <a:rPr lang="en-US" sz="1400" dirty="0">
                          <a:effectLst/>
                          <a:latin typeface="Arial" panose="020B0604020202020204" pitchFamily="34" charset="0"/>
                          <a:ea typeface="GillSansMT"/>
                          <a:cs typeface="Arial" panose="020B0604020202020204" pitchFamily="34" charset="0"/>
                        </a:rPr>
                        <a:t> v ČR</a:t>
                      </a:r>
                      <a:endParaRPr lang="cs-CZ" sz="14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0"/>
                        </a:spcAft>
                      </a:pPr>
                      <a:r>
                        <a:rPr lang="en-US" sz="1600" dirty="0" smtClean="0">
                          <a:effectLst/>
                          <a:latin typeface="Arial" panose="020B0604020202020204" pitchFamily="34" charset="0"/>
                          <a:ea typeface="Times New Roman"/>
                          <a:cs typeface="Arial" panose="020B0604020202020204" pitchFamily="34" charset="0"/>
                        </a:rPr>
                        <a:t>3 </a:t>
                      </a:r>
                      <a:r>
                        <a:rPr lang="en-US" sz="1600" dirty="0">
                          <a:effectLst/>
                          <a:latin typeface="Arial" panose="020B0604020202020204" pitchFamily="34" charset="0"/>
                          <a:ea typeface="Times New Roman"/>
                          <a:cs typeface="Arial" panose="020B0604020202020204" pitchFamily="34" charset="0"/>
                        </a:rPr>
                        <a:t>body</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r h="342887">
                <a:tc>
                  <a:txBody>
                    <a:bodyPr/>
                    <a:lstStyle/>
                    <a:p>
                      <a:pPr marL="228600" algn="ctr">
                        <a:spcAft>
                          <a:spcPts val="0"/>
                        </a:spcAft>
                      </a:pPr>
                      <a:r>
                        <a:rPr lang="en-US" sz="1600" b="1" dirty="0">
                          <a:effectLst/>
                          <a:latin typeface="Arial" panose="020B0604020202020204" pitchFamily="34" charset="0"/>
                          <a:ea typeface="Times New Roman"/>
                          <a:cs typeface="Arial" panose="020B0604020202020204" pitchFamily="34" charset="0"/>
                        </a:rPr>
                        <a:t>14.</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0"/>
                        </a:spcAft>
                      </a:pPr>
                      <a:r>
                        <a:rPr lang="de-DE" sz="1600" b="1" dirty="0" err="1">
                          <a:effectLst/>
                          <a:latin typeface="Arial" panose="020B0604020202020204" pitchFamily="34" charset="0"/>
                          <a:ea typeface="Times New Roman"/>
                          <a:cs typeface="Arial" panose="020B0604020202020204" pitchFamily="34" charset="0"/>
                        </a:rPr>
                        <a:t>Vliv</a:t>
                      </a:r>
                      <a:r>
                        <a:rPr lang="de-DE" sz="1600" b="1" dirty="0">
                          <a:effectLst/>
                          <a:latin typeface="Arial" panose="020B0604020202020204" pitchFamily="34" charset="0"/>
                          <a:ea typeface="Times New Roman"/>
                          <a:cs typeface="Arial" panose="020B0604020202020204" pitchFamily="34" charset="0"/>
                        </a:rPr>
                        <a:t> </a:t>
                      </a:r>
                      <a:r>
                        <a:rPr lang="de-DE" sz="1600" b="1" dirty="0" err="1">
                          <a:effectLst/>
                          <a:latin typeface="Arial" panose="020B0604020202020204" pitchFamily="34" charset="0"/>
                          <a:ea typeface="Times New Roman"/>
                          <a:cs typeface="Arial" panose="020B0604020202020204" pitchFamily="34" charset="0"/>
                        </a:rPr>
                        <a:t>projektu</a:t>
                      </a:r>
                      <a:r>
                        <a:rPr lang="de-DE" sz="1600" b="1" dirty="0">
                          <a:effectLst/>
                          <a:latin typeface="Arial" panose="020B0604020202020204" pitchFamily="34" charset="0"/>
                          <a:ea typeface="Times New Roman"/>
                          <a:cs typeface="Arial" panose="020B0604020202020204" pitchFamily="34" charset="0"/>
                        </a:rPr>
                        <a:t> na </a:t>
                      </a:r>
                      <a:r>
                        <a:rPr lang="de-DE" sz="1600" b="1" dirty="0" err="1">
                          <a:effectLst/>
                          <a:latin typeface="Arial" panose="020B0604020202020204" pitchFamily="34" charset="0"/>
                          <a:ea typeface="Times New Roman"/>
                          <a:cs typeface="Arial" panose="020B0604020202020204" pitchFamily="34" charset="0"/>
                        </a:rPr>
                        <a:t>zaměstnanost</a:t>
                      </a:r>
                      <a:r>
                        <a:rPr lang="de-DE" sz="1600" b="1" dirty="0">
                          <a:effectLst/>
                          <a:latin typeface="Arial" panose="020B0604020202020204" pitchFamily="34" charset="0"/>
                          <a:ea typeface="Times New Roman"/>
                          <a:cs typeface="Arial" panose="020B0604020202020204" pitchFamily="34" charset="0"/>
                        </a:rPr>
                        <a:t> na </a:t>
                      </a:r>
                      <a:r>
                        <a:rPr lang="de-DE" sz="1600" b="1" dirty="0" err="1" smtClean="0">
                          <a:effectLst/>
                          <a:latin typeface="Arial" panose="020B0604020202020204" pitchFamily="34" charset="0"/>
                          <a:ea typeface="Times New Roman"/>
                          <a:cs typeface="Arial" panose="020B0604020202020204" pitchFamily="34" charset="0"/>
                        </a:rPr>
                        <a:t>venkově</a:t>
                      </a:r>
                      <a:r>
                        <a:rPr lang="de-DE" sz="1600" b="1" dirty="0">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0"/>
                        </a:spcAft>
                      </a:pPr>
                      <a:r>
                        <a:rPr lang="de-DE" sz="1600" dirty="0">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216024">
                <a:tc>
                  <a:txBody>
                    <a:bodyPr/>
                    <a:lstStyle/>
                    <a:p>
                      <a:pPr marL="228600" algn="ctr">
                        <a:spcAft>
                          <a:spcPts val="0"/>
                        </a:spcAft>
                      </a:pPr>
                      <a:r>
                        <a:rPr lang="de-DE" sz="1400" b="1">
                          <a:effectLst/>
                          <a:latin typeface="Arial" panose="020B0604020202020204" pitchFamily="34" charset="0"/>
                          <a:ea typeface="Times New Roman"/>
                          <a:cs typeface="Arial" panose="020B0604020202020204" pitchFamily="34" charset="0"/>
                        </a:rPr>
                        <a:t> </a:t>
                      </a:r>
                      <a:endParaRPr lang="cs-CZ" sz="14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0"/>
                        </a:spcAft>
                      </a:pPr>
                      <a:r>
                        <a:rPr lang="de-DE" sz="1600" dirty="0" smtClean="0">
                          <a:effectLst/>
                          <a:latin typeface="Arial" panose="020B0604020202020204" pitchFamily="34" charset="0"/>
                          <a:ea typeface="Times New Roman"/>
                          <a:cs typeface="Arial" panose="020B0604020202020204" pitchFamily="34" charset="0"/>
                        </a:rPr>
                        <a:t>Projekt </a:t>
                      </a:r>
                      <a:r>
                        <a:rPr lang="de-DE" sz="1600" dirty="0" err="1" smtClean="0">
                          <a:effectLst/>
                          <a:latin typeface="Arial" panose="020B0604020202020204" pitchFamily="34" charset="0"/>
                          <a:ea typeface="Times New Roman"/>
                          <a:cs typeface="Arial" panose="020B0604020202020204" pitchFamily="34" charset="0"/>
                        </a:rPr>
                        <a:t>vytváří</a:t>
                      </a:r>
                      <a:r>
                        <a:rPr lang="de-DE" sz="1600" dirty="0" smtClean="0">
                          <a:effectLst/>
                          <a:latin typeface="Arial" panose="020B0604020202020204" pitchFamily="34" charset="0"/>
                          <a:ea typeface="Times New Roman"/>
                          <a:cs typeface="Arial" panose="020B0604020202020204" pitchFamily="34" charset="0"/>
                        </a:rPr>
                        <a:t> </a:t>
                      </a:r>
                      <a:r>
                        <a:rPr lang="de-DE" sz="1600" dirty="0" err="1" smtClean="0">
                          <a:effectLst/>
                          <a:latin typeface="Arial" panose="020B0604020202020204" pitchFamily="34" charset="0"/>
                          <a:ea typeface="Times New Roman"/>
                          <a:cs typeface="Arial" panose="020B0604020202020204" pitchFamily="34" charset="0"/>
                        </a:rPr>
                        <a:t>alespoň</a:t>
                      </a:r>
                      <a:r>
                        <a:rPr lang="de-DE" sz="1600" dirty="0" smtClean="0">
                          <a:effectLst/>
                          <a:latin typeface="Arial" panose="020B0604020202020204" pitchFamily="34" charset="0"/>
                          <a:ea typeface="Times New Roman"/>
                          <a:cs typeface="Arial" panose="020B0604020202020204" pitchFamily="34" charset="0"/>
                        </a:rPr>
                        <a:t> 1 </a:t>
                      </a:r>
                      <a:r>
                        <a:rPr lang="de-DE" sz="1600" dirty="0" err="1" smtClean="0">
                          <a:effectLst/>
                          <a:latin typeface="Arial" panose="020B0604020202020204" pitchFamily="34" charset="0"/>
                          <a:ea typeface="Times New Roman"/>
                          <a:cs typeface="Arial" panose="020B0604020202020204" pitchFamily="34" charset="0"/>
                        </a:rPr>
                        <a:t>pracovní</a:t>
                      </a:r>
                      <a:r>
                        <a:rPr lang="de-DE" sz="1600" dirty="0" smtClean="0">
                          <a:effectLst/>
                          <a:latin typeface="Arial" panose="020B0604020202020204" pitchFamily="34" charset="0"/>
                          <a:ea typeface="Times New Roman"/>
                          <a:cs typeface="Arial" panose="020B0604020202020204" pitchFamily="34" charset="0"/>
                        </a:rPr>
                        <a:t> </a:t>
                      </a:r>
                      <a:r>
                        <a:rPr lang="de-DE" sz="1600" dirty="0" err="1" smtClean="0">
                          <a:effectLst/>
                          <a:latin typeface="Arial" panose="020B0604020202020204" pitchFamily="34" charset="0"/>
                          <a:ea typeface="Times New Roman"/>
                          <a:cs typeface="Arial" panose="020B0604020202020204" pitchFamily="34" charset="0"/>
                        </a:rPr>
                        <a:t>místo</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8 </a:t>
                      </a:r>
                      <a:r>
                        <a:rPr lang="en-US" sz="1600" dirty="0" err="1">
                          <a:effectLst/>
                          <a:latin typeface="Arial" panose="020B0604020202020204" pitchFamily="34" charset="0"/>
                          <a:ea typeface="Times New Roman"/>
                          <a:cs typeface="Arial" panose="020B0604020202020204" pitchFamily="34" charset="0"/>
                        </a:rPr>
                        <a:t>bodů</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6.4.3</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1808023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26988"/>
            <a:ext cx="1624012" cy="663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4" name="Group 4"/>
          <p:cNvGraphicFramePr>
            <a:graphicFrameLocks noGrp="1"/>
          </p:cNvGraphicFramePr>
          <p:nvPr>
            <p:extLst>
              <p:ext uri="{D42A27DB-BD31-4B8C-83A1-F6EECF244321}">
                <p14:modId xmlns:p14="http://schemas.microsoft.com/office/powerpoint/2010/main" val="2570180682"/>
              </p:ext>
            </p:extLst>
          </p:nvPr>
        </p:nvGraphicFramePr>
        <p:xfrm>
          <a:off x="512763" y="1253483"/>
          <a:ext cx="7975600" cy="4925928"/>
        </p:xfrm>
        <a:graphic>
          <a:graphicData uri="http://schemas.openxmlformats.org/drawingml/2006/table">
            <a:tbl>
              <a:tblPr/>
              <a:tblGrid>
                <a:gridCol w="990451"/>
                <a:gridCol w="5688632"/>
                <a:gridCol w="1296517"/>
              </a:tblGrid>
              <a:tr h="849201">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Pořadí</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15" marB="45715"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99CC00"/>
                    </a:solidFill>
                  </a:tcPr>
                </a:tc>
              </a:tr>
              <a:tr h="374935">
                <a:tc>
                  <a:txBody>
                    <a:bodyPr/>
                    <a:lstStyle/>
                    <a:p>
                      <a:pPr marL="228600" algn="ctr">
                        <a:spcAft>
                          <a:spcPts val="0"/>
                        </a:spcAft>
                      </a:pPr>
                      <a:r>
                        <a:rPr lang="en-US" sz="1600" b="1" dirty="0">
                          <a:effectLst/>
                          <a:latin typeface="Arial" panose="020B0604020202020204" pitchFamily="34" charset="0"/>
                          <a:ea typeface="Times New Roman"/>
                          <a:cs typeface="Arial" panose="020B0604020202020204" pitchFamily="34" charset="0"/>
                        </a:rPr>
                        <a:t>15.</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0"/>
                        </a:spcAft>
                      </a:pPr>
                      <a:r>
                        <a:rPr lang="en-US" sz="1600" b="1" dirty="0" err="1">
                          <a:effectLst/>
                          <a:latin typeface="Arial" panose="020B0604020202020204" pitchFamily="34" charset="0"/>
                          <a:ea typeface="Times New Roman"/>
                          <a:cs typeface="Arial" panose="020B0604020202020204" pitchFamily="34" charset="0"/>
                        </a:rPr>
                        <a:t>Velikost</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obce</a:t>
                      </a:r>
                      <a:r>
                        <a:rPr lang="en-US" sz="1600" b="1" dirty="0">
                          <a:effectLst/>
                          <a:latin typeface="Arial" panose="020B0604020202020204" pitchFamily="34" charset="0"/>
                          <a:ea typeface="Times New Roman"/>
                          <a:cs typeface="Arial" panose="020B0604020202020204" pitchFamily="34" charset="0"/>
                        </a:rPr>
                        <a:t> v </a:t>
                      </a:r>
                      <a:r>
                        <a:rPr lang="en-US" sz="1600" b="1" dirty="0" err="1">
                          <a:effectLst/>
                          <a:latin typeface="Arial" panose="020B0604020202020204" pitchFamily="34" charset="0"/>
                          <a:ea typeface="Times New Roman"/>
                          <a:cs typeface="Arial" panose="020B0604020202020204" pitchFamily="34" charset="0"/>
                        </a:rPr>
                        <a:t>místě</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realizace</a:t>
                      </a:r>
                      <a:r>
                        <a:rPr lang="en-US" sz="1600" b="1" dirty="0">
                          <a:effectLst/>
                          <a:latin typeface="Arial" panose="020B0604020202020204" pitchFamily="34" charset="0"/>
                          <a:ea typeface="Times New Roman"/>
                          <a:cs typeface="Arial" panose="020B0604020202020204" pitchFamily="34" charset="0"/>
                        </a:rPr>
                        <a:t> </a:t>
                      </a:r>
                      <a:r>
                        <a:rPr lang="en-US" sz="1600" b="1" dirty="0" err="1" smtClean="0">
                          <a:effectLst/>
                          <a:latin typeface="Arial" panose="020B0604020202020204" pitchFamily="34" charset="0"/>
                          <a:ea typeface="Times New Roman"/>
                          <a:cs typeface="Arial" panose="020B0604020202020204" pitchFamily="34" charset="0"/>
                        </a:rPr>
                        <a:t>projektu</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0"/>
                        </a:spcAft>
                      </a:pPr>
                      <a:r>
                        <a:rPr lang="en-US" sz="1600" u="none" strike="noStrike" dirty="0">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216024">
                <a:tc>
                  <a:txBody>
                    <a:bodyPr/>
                    <a:lstStyle/>
                    <a:p>
                      <a:pPr algn="ctr">
                        <a:spcAft>
                          <a:spcPts val="0"/>
                        </a:spcAft>
                      </a:pPr>
                      <a:r>
                        <a:rPr lang="en-US" sz="1400" dirty="0">
                          <a:effectLst/>
                          <a:latin typeface="Arial" panose="020B0604020202020204" pitchFamily="34" charset="0"/>
                          <a:ea typeface="Times New Roman"/>
                          <a:cs typeface="Arial" panose="020B0604020202020204" pitchFamily="34" charset="0"/>
                        </a:rPr>
                        <a:t>15.1</a:t>
                      </a:r>
                      <a:endParaRPr lang="cs-CZ" sz="14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0"/>
                        </a:spcAft>
                      </a:pPr>
                      <a:r>
                        <a:rPr lang="de-DE" sz="1400" dirty="0" err="1">
                          <a:effectLst/>
                          <a:latin typeface="Arial" panose="020B0604020202020204" pitchFamily="34" charset="0"/>
                          <a:ea typeface="Times New Roman"/>
                          <a:cs typeface="Arial" panose="020B0604020202020204" pitchFamily="34" charset="0"/>
                        </a:rPr>
                        <a:t>Obec</a:t>
                      </a:r>
                      <a:r>
                        <a:rPr lang="de-DE" sz="1400" dirty="0">
                          <a:effectLst/>
                          <a:latin typeface="Arial" panose="020B0604020202020204" pitchFamily="34" charset="0"/>
                          <a:ea typeface="Times New Roman"/>
                          <a:cs typeface="Arial" panose="020B0604020202020204" pitchFamily="34" charset="0"/>
                        </a:rPr>
                        <a:t>, na </a:t>
                      </a:r>
                      <a:r>
                        <a:rPr lang="de-DE" sz="1400" dirty="0" err="1">
                          <a:effectLst/>
                          <a:latin typeface="Arial" panose="020B0604020202020204" pitchFamily="34" charset="0"/>
                          <a:ea typeface="Times New Roman"/>
                          <a:cs typeface="Arial" panose="020B0604020202020204" pitchFamily="34" charset="0"/>
                        </a:rPr>
                        <a:t>území</a:t>
                      </a:r>
                      <a:r>
                        <a:rPr lang="de-DE" sz="1400" dirty="0">
                          <a:effectLst/>
                          <a:latin typeface="Arial" panose="020B0604020202020204" pitchFamily="34" charset="0"/>
                          <a:ea typeface="Times New Roman"/>
                          <a:cs typeface="Arial" panose="020B0604020202020204" pitchFamily="34" charset="0"/>
                        </a:rPr>
                        <a:t> </a:t>
                      </a:r>
                      <a:r>
                        <a:rPr lang="de-DE" sz="1400" dirty="0" err="1">
                          <a:effectLst/>
                          <a:latin typeface="Arial" panose="020B0604020202020204" pitchFamily="34" charset="0"/>
                          <a:ea typeface="Times New Roman"/>
                          <a:cs typeface="Arial" panose="020B0604020202020204" pitchFamily="34" charset="0"/>
                        </a:rPr>
                        <a:t>které</a:t>
                      </a:r>
                      <a:r>
                        <a:rPr lang="de-DE" sz="1400" dirty="0">
                          <a:effectLst/>
                          <a:latin typeface="Arial" panose="020B0604020202020204" pitchFamily="34" charset="0"/>
                          <a:ea typeface="Times New Roman"/>
                          <a:cs typeface="Arial" panose="020B0604020202020204" pitchFamily="34" charset="0"/>
                        </a:rPr>
                        <a:t> je </a:t>
                      </a:r>
                      <a:r>
                        <a:rPr lang="de-DE" sz="1400" dirty="0" err="1">
                          <a:effectLst/>
                          <a:latin typeface="Arial" panose="020B0604020202020204" pitchFamily="34" charset="0"/>
                          <a:ea typeface="Times New Roman"/>
                          <a:cs typeface="Arial" panose="020B0604020202020204" pitchFamily="34" charset="0"/>
                        </a:rPr>
                        <a:t>projekt</a:t>
                      </a:r>
                      <a:r>
                        <a:rPr lang="de-DE" sz="1400" dirty="0">
                          <a:effectLst/>
                          <a:latin typeface="Arial" panose="020B0604020202020204" pitchFamily="34" charset="0"/>
                          <a:ea typeface="Times New Roman"/>
                          <a:cs typeface="Arial" panose="020B0604020202020204" pitchFamily="34" charset="0"/>
                        </a:rPr>
                        <a:t> </a:t>
                      </a:r>
                      <a:r>
                        <a:rPr lang="de-DE" sz="1400" dirty="0" err="1">
                          <a:effectLst/>
                          <a:latin typeface="Arial" panose="020B0604020202020204" pitchFamily="34" charset="0"/>
                          <a:ea typeface="Times New Roman"/>
                          <a:cs typeface="Arial" panose="020B0604020202020204" pitchFamily="34" charset="0"/>
                        </a:rPr>
                        <a:t>realizován</a:t>
                      </a:r>
                      <a:r>
                        <a:rPr lang="de-DE" sz="1400" dirty="0">
                          <a:effectLst/>
                          <a:latin typeface="Arial" panose="020B0604020202020204" pitchFamily="34" charset="0"/>
                          <a:ea typeface="Times New Roman"/>
                          <a:cs typeface="Arial" panose="020B0604020202020204" pitchFamily="34" charset="0"/>
                        </a:rPr>
                        <a:t>, </a:t>
                      </a:r>
                      <a:r>
                        <a:rPr lang="de-DE" sz="1400" dirty="0" err="1">
                          <a:effectLst/>
                          <a:latin typeface="Arial" panose="020B0604020202020204" pitchFamily="34" charset="0"/>
                          <a:ea typeface="Times New Roman"/>
                          <a:cs typeface="Arial" panose="020B0604020202020204" pitchFamily="34" charset="0"/>
                        </a:rPr>
                        <a:t>má</a:t>
                      </a:r>
                      <a:r>
                        <a:rPr lang="de-DE" sz="1400" dirty="0">
                          <a:effectLst/>
                          <a:latin typeface="Arial" panose="020B0604020202020204" pitchFamily="34" charset="0"/>
                          <a:ea typeface="Times New Roman"/>
                          <a:cs typeface="Arial" panose="020B0604020202020204" pitchFamily="34" charset="0"/>
                        </a:rPr>
                        <a:t> 1001 – 1500 </a:t>
                      </a:r>
                      <a:r>
                        <a:rPr lang="de-DE" sz="1400" dirty="0" err="1">
                          <a:effectLst/>
                          <a:latin typeface="Arial" panose="020B0604020202020204" pitchFamily="34" charset="0"/>
                          <a:ea typeface="Times New Roman"/>
                          <a:cs typeface="Arial" panose="020B0604020202020204" pitchFamily="34" charset="0"/>
                        </a:rPr>
                        <a:t>obyvatel</a:t>
                      </a:r>
                      <a:endParaRPr lang="cs-CZ" sz="14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1 bod</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288032">
                <a:tc>
                  <a:txBody>
                    <a:bodyPr/>
                    <a:lstStyle/>
                    <a:p>
                      <a:pPr algn="ctr">
                        <a:spcAft>
                          <a:spcPts val="0"/>
                        </a:spcAft>
                      </a:pPr>
                      <a:r>
                        <a:rPr lang="en-US" sz="1400" dirty="0">
                          <a:effectLst/>
                          <a:latin typeface="Arial" panose="020B0604020202020204" pitchFamily="34" charset="0"/>
                          <a:ea typeface="Times New Roman"/>
                          <a:cs typeface="Arial" panose="020B0604020202020204" pitchFamily="34" charset="0"/>
                        </a:rPr>
                        <a:t>15.2</a:t>
                      </a:r>
                      <a:endParaRPr lang="cs-CZ" sz="14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just">
                        <a:spcAft>
                          <a:spcPts val="0"/>
                        </a:spcAft>
                      </a:pPr>
                      <a:r>
                        <a:rPr lang="de-DE" sz="1400" dirty="0" err="1">
                          <a:effectLst/>
                          <a:latin typeface="Arial" panose="020B0604020202020204" pitchFamily="34" charset="0"/>
                          <a:ea typeface="Times New Roman"/>
                          <a:cs typeface="Arial" panose="020B0604020202020204" pitchFamily="34" charset="0"/>
                        </a:rPr>
                        <a:t>Obec</a:t>
                      </a:r>
                      <a:r>
                        <a:rPr lang="de-DE" sz="1400" dirty="0">
                          <a:effectLst/>
                          <a:latin typeface="Arial" panose="020B0604020202020204" pitchFamily="34" charset="0"/>
                          <a:ea typeface="Times New Roman"/>
                          <a:cs typeface="Arial" panose="020B0604020202020204" pitchFamily="34" charset="0"/>
                        </a:rPr>
                        <a:t>, na </a:t>
                      </a:r>
                      <a:r>
                        <a:rPr lang="de-DE" sz="1400" dirty="0" err="1">
                          <a:effectLst/>
                          <a:latin typeface="Arial" panose="020B0604020202020204" pitchFamily="34" charset="0"/>
                          <a:ea typeface="Times New Roman"/>
                          <a:cs typeface="Arial" panose="020B0604020202020204" pitchFamily="34" charset="0"/>
                        </a:rPr>
                        <a:t>území</a:t>
                      </a:r>
                      <a:r>
                        <a:rPr lang="de-DE" sz="1400" dirty="0">
                          <a:effectLst/>
                          <a:latin typeface="Arial" panose="020B0604020202020204" pitchFamily="34" charset="0"/>
                          <a:ea typeface="Times New Roman"/>
                          <a:cs typeface="Arial" panose="020B0604020202020204" pitchFamily="34" charset="0"/>
                        </a:rPr>
                        <a:t> </a:t>
                      </a:r>
                      <a:r>
                        <a:rPr lang="de-DE" sz="1400" dirty="0" err="1">
                          <a:effectLst/>
                          <a:latin typeface="Arial" panose="020B0604020202020204" pitchFamily="34" charset="0"/>
                          <a:ea typeface="Times New Roman"/>
                          <a:cs typeface="Arial" panose="020B0604020202020204" pitchFamily="34" charset="0"/>
                        </a:rPr>
                        <a:t>které</a:t>
                      </a:r>
                      <a:r>
                        <a:rPr lang="de-DE" sz="1400" dirty="0">
                          <a:effectLst/>
                          <a:latin typeface="Arial" panose="020B0604020202020204" pitchFamily="34" charset="0"/>
                          <a:ea typeface="Times New Roman"/>
                          <a:cs typeface="Arial" panose="020B0604020202020204" pitchFamily="34" charset="0"/>
                        </a:rPr>
                        <a:t> je </a:t>
                      </a:r>
                      <a:r>
                        <a:rPr lang="de-DE" sz="1400" dirty="0" err="1">
                          <a:effectLst/>
                          <a:latin typeface="Arial" panose="020B0604020202020204" pitchFamily="34" charset="0"/>
                          <a:ea typeface="Times New Roman"/>
                          <a:cs typeface="Arial" panose="020B0604020202020204" pitchFamily="34" charset="0"/>
                        </a:rPr>
                        <a:t>projekt</a:t>
                      </a:r>
                      <a:r>
                        <a:rPr lang="de-DE" sz="1400" dirty="0">
                          <a:effectLst/>
                          <a:latin typeface="Arial" panose="020B0604020202020204" pitchFamily="34" charset="0"/>
                          <a:ea typeface="Times New Roman"/>
                          <a:cs typeface="Arial" panose="020B0604020202020204" pitchFamily="34" charset="0"/>
                        </a:rPr>
                        <a:t> </a:t>
                      </a:r>
                      <a:r>
                        <a:rPr lang="de-DE" sz="1400" dirty="0" err="1">
                          <a:effectLst/>
                          <a:latin typeface="Arial" panose="020B0604020202020204" pitchFamily="34" charset="0"/>
                          <a:ea typeface="Times New Roman"/>
                          <a:cs typeface="Arial" panose="020B0604020202020204" pitchFamily="34" charset="0"/>
                        </a:rPr>
                        <a:t>realizován</a:t>
                      </a:r>
                      <a:r>
                        <a:rPr lang="de-DE" sz="1400" dirty="0">
                          <a:effectLst/>
                          <a:latin typeface="Arial" panose="020B0604020202020204" pitchFamily="34" charset="0"/>
                          <a:ea typeface="Times New Roman"/>
                          <a:cs typeface="Arial" panose="020B0604020202020204" pitchFamily="34" charset="0"/>
                        </a:rPr>
                        <a:t>, </a:t>
                      </a:r>
                      <a:r>
                        <a:rPr lang="de-DE" sz="1400" dirty="0" err="1">
                          <a:effectLst/>
                          <a:latin typeface="Arial" panose="020B0604020202020204" pitchFamily="34" charset="0"/>
                          <a:ea typeface="Times New Roman"/>
                          <a:cs typeface="Arial" panose="020B0604020202020204" pitchFamily="34" charset="0"/>
                        </a:rPr>
                        <a:t>má</a:t>
                      </a:r>
                      <a:r>
                        <a:rPr lang="de-DE" sz="1400" dirty="0">
                          <a:effectLst/>
                          <a:latin typeface="Arial" panose="020B0604020202020204" pitchFamily="34" charset="0"/>
                          <a:ea typeface="Times New Roman"/>
                          <a:cs typeface="Arial" panose="020B0604020202020204" pitchFamily="34" charset="0"/>
                        </a:rPr>
                        <a:t> 501 – 1000 </a:t>
                      </a:r>
                      <a:r>
                        <a:rPr lang="de-DE" sz="1400" dirty="0" err="1">
                          <a:effectLst/>
                          <a:latin typeface="Arial" panose="020B0604020202020204" pitchFamily="34" charset="0"/>
                          <a:ea typeface="Times New Roman"/>
                          <a:cs typeface="Arial" panose="020B0604020202020204" pitchFamily="34" charset="0"/>
                        </a:rPr>
                        <a:t>obyvatel</a:t>
                      </a:r>
                      <a:endParaRPr lang="cs-CZ" sz="14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2 body</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216024">
                <a:tc>
                  <a:txBody>
                    <a:bodyPr/>
                    <a:lstStyle/>
                    <a:p>
                      <a:pPr algn="ctr">
                        <a:spcAft>
                          <a:spcPts val="0"/>
                        </a:spcAft>
                      </a:pPr>
                      <a:r>
                        <a:rPr lang="en-US" sz="1400">
                          <a:effectLst/>
                          <a:latin typeface="Arial" panose="020B0604020202020204" pitchFamily="34" charset="0"/>
                          <a:ea typeface="Times New Roman"/>
                          <a:cs typeface="Arial" panose="020B0604020202020204" pitchFamily="34" charset="0"/>
                        </a:rPr>
                        <a:t>15.3</a:t>
                      </a:r>
                      <a:endParaRPr lang="cs-CZ" sz="140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just">
                        <a:spcAft>
                          <a:spcPts val="0"/>
                        </a:spcAft>
                      </a:pPr>
                      <a:r>
                        <a:rPr lang="en-US" sz="1400" dirty="0" err="1">
                          <a:effectLst/>
                          <a:latin typeface="Arial" panose="020B0604020202020204" pitchFamily="34" charset="0"/>
                          <a:ea typeface="Times New Roman"/>
                          <a:cs typeface="Arial" panose="020B0604020202020204" pitchFamily="34" charset="0"/>
                        </a:rPr>
                        <a:t>Obec</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na</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území</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které</a:t>
                      </a:r>
                      <a:r>
                        <a:rPr lang="en-US" sz="1400" dirty="0">
                          <a:effectLst/>
                          <a:latin typeface="Arial" panose="020B0604020202020204" pitchFamily="34" charset="0"/>
                          <a:ea typeface="Times New Roman"/>
                          <a:cs typeface="Arial" panose="020B0604020202020204" pitchFamily="34" charset="0"/>
                        </a:rPr>
                        <a:t> je </a:t>
                      </a:r>
                      <a:r>
                        <a:rPr lang="en-US" sz="1400" dirty="0" err="1">
                          <a:effectLst/>
                          <a:latin typeface="Arial" panose="020B0604020202020204" pitchFamily="34" charset="0"/>
                          <a:ea typeface="Times New Roman"/>
                          <a:cs typeface="Arial" panose="020B0604020202020204" pitchFamily="34" charset="0"/>
                        </a:rPr>
                        <a:t>projekt</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realizován</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má</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méně</a:t>
                      </a: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než</a:t>
                      </a:r>
                      <a:r>
                        <a:rPr lang="en-US" sz="1400" dirty="0">
                          <a:effectLst/>
                          <a:latin typeface="Arial" panose="020B0604020202020204" pitchFamily="34" charset="0"/>
                          <a:ea typeface="Times New Roman"/>
                          <a:cs typeface="Arial" panose="020B0604020202020204" pitchFamily="34" charset="0"/>
                        </a:rPr>
                        <a:t> 501 </a:t>
                      </a:r>
                      <a:r>
                        <a:rPr lang="en-US" sz="1400" dirty="0" err="1">
                          <a:effectLst/>
                          <a:latin typeface="Arial" panose="020B0604020202020204" pitchFamily="34" charset="0"/>
                          <a:ea typeface="Times New Roman"/>
                          <a:cs typeface="Arial" panose="020B0604020202020204" pitchFamily="34" charset="0"/>
                        </a:rPr>
                        <a:t>obyvatel</a:t>
                      </a:r>
                      <a:endParaRPr lang="cs-CZ" sz="14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3 body</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6E7"/>
                    </a:solidFill>
                  </a:tcPr>
                </a:tc>
              </a:tr>
              <a:tr h="542521">
                <a:tc>
                  <a:txBody>
                    <a:bodyPr/>
                    <a:lstStyle/>
                    <a:p>
                      <a:pPr marL="228600" algn="ctr">
                        <a:spcAft>
                          <a:spcPts val="0"/>
                        </a:spcAft>
                      </a:pPr>
                      <a:endParaRPr lang="cs-CZ" sz="1600" b="1" dirty="0" smtClean="0">
                        <a:effectLst/>
                        <a:latin typeface="Arial" panose="020B0604020202020204" pitchFamily="34" charset="0"/>
                        <a:ea typeface="Times New Roman"/>
                        <a:cs typeface="Arial" panose="020B0604020202020204" pitchFamily="34" charset="0"/>
                      </a:endParaRPr>
                    </a:p>
                    <a:p>
                      <a:pPr marL="228600" algn="ctr">
                        <a:spcAft>
                          <a:spcPts val="0"/>
                        </a:spcAft>
                      </a:pPr>
                      <a:r>
                        <a:rPr lang="en-US" sz="1600" b="1" dirty="0" smtClean="0">
                          <a:effectLst/>
                          <a:latin typeface="Arial" panose="020B0604020202020204" pitchFamily="34" charset="0"/>
                          <a:ea typeface="Times New Roman"/>
                          <a:cs typeface="Arial" panose="020B0604020202020204" pitchFamily="34" charset="0"/>
                        </a:rPr>
                        <a:t>16</a:t>
                      </a:r>
                      <a:r>
                        <a:rPr lang="en-US" sz="1600" b="1"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0"/>
                        </a:spcAft>
                      </a:pPr>
                      <a:r>
                        <a:rPr lang="de-DE" sz="1600" b="1" dirty="0">
                          <a:effectLst/>
                          <a:latin typeface="Arial" panose="020B0604020202020204" pitchFamily="34" charset="0"/>
                          <a:ea typeface="Times New Roman"/>
                          <a:cs typeface="Arial" panose="020B0604020202020204" pitchFamily="34" charset="0"/>
                        </a:rPr>
                        <a:t>Projekt je </a:t>
                      </a:r>
                      <a:r>
                        <a:rPr lang="de-DE" sz="1600" b="1" dirty="0" err="1">
                          <a:effectLst/>
                          <a:latin typeface="Arial" panose="020B0604020202020204" pitchFamily="34" charset="0"/>
                          <a:ea typeface="Times New Roman"/>
                          <a:cs typeface="Arial" panose="020B0604020202020204" pitchFamily="34" charset="0"/>
                        </a:rPr>
                        <a:t>realizován</a:t>
                      </a:r>
                      <a:r>
                        <a:rPr lang="de-DE" sz="1600" b="1" dirty="0">
                          <a:effectLst/>
                          <a:latin typeface="Arial" panose="020B0604020202020204" pitchFamily="34" charset="0"/>
                          <a:ea typeface="Times New Roman"/>
                          <a:cs typeface="Arial" panose="020B0604020202020204" pitchFamily="34" charset="0"/>
                        </a:rPr>
                        <a:t> v </a:t>
                      </a:r>
                      <a:r>
                        <a:rPr lang="de-DE" sz="1600" b="1" dirty="0" err="1">
                          <a:effectLst/>
                          <a:latin typeface="Arial" panose="020B0604020202020204" pitchFamily="34" charset="0"/>
                          <a:ea typeface="Times New Roman"/>
                          <a:cs typeface="Arial" panose="020B0604020202020204" pitchFamily="34" charset="0"/>
                        </a:rPr>
                        <a:t>Ústeckém</a:t>
                      </a:r>
                      <a:r>
                        <a:rPr lang="de-DE" sz="1600" b="1" dirty="0">
                          <a:effectLst/>
                          <a:latin typeface="Arial" panose="020B0604020202020204" pitchFamily="34" charset="0"/>
                          <a:ea typeface="Times New Roman"/>
                          <a:cs typeface="Arial" panose="020B0604020202020204" pitchFamily="34" charset="0"/>
                        </a:rPr>
                        <a:t> </a:t>
                      </a:r>
                      <a:r>
                        <a:rPr lang="de-DE" sz="1600" b="1" dirty="0" err="1">
                          <a:effectLst/>
                          <a:latin typeface="Arial" panose="020B0604020202020204" pitchFamily="34" charset="0"/>
                          <a:ea typeface="Times New Roman"/>
                          <a:cs typeface="Arial" panose="020B0604020202020204" pitchFamily="34" charset="0"/>
                        </a:rPr>
                        <a:t>nebo</a:t>
                      </a:r>
                      <a:r>
                        <a:rPr lang="de-DE" sz="1600" b="1" dirty="0">
                          <a:effectLst/>
                          <a:latin typeface="Arial" panose="020B0604020202020204" pitchFamily="34" charset="0"/>
                          <a:ea typeface="Times New Roman"/>
                          <a:cs typeface="Arial" panose="020B0604020202020204" pitchFamily="34" charset="0"/>
                        </a:rPr>
                        <a:t> </a:t>
                      </a:r>
                      <a:r>
                        <a:rPr lang="de-DE" sz="1600" b="1" dirty="0" err="1">
                          <a:effectLst/>
                          <a:latin typeface="Arial" panose="020B0604020202020204" pitchFamily="34" charset="0"/>
                          <a:ea typeface="Times New Roman"/>
                          <a:cs typeface="Arial" panose="020B0604020202020204" pitchFamily="34" charset="0"/>
                        </a:rPr>
                        <a:t>Moravskoslezském</a:t>
                      </a:r>
                      <a:r>
                        <a:rPr lang="de-DE" sz="1600" b="1" dirty="0">
                          <a:effectLst/>
                          <a:latin typeface="Arial" panose="020B0604020202020204" pitchFamily="34" charset="0"/>
                          <a:ea typeface="Times New Roman"/>
                          <a:cs typeface="Arial" panose="020B0604020202020204" pitchFamily="34" charset="0"/>
                        </a:rPr>
                        <a:t> </a:t>
                      </a:r>
                      <a:r>
                        <a:rPr lang="de-DE" sz="1600" b="1" dirty="0" err="1">
                          <a:effectLst/>
                          <a:latin typeface="Arial" panose="020B0604020202020204" pitchFamily="34" charset="0"/>
                          <a:ea typeface="Times New Roman"/>
                          <a:cs typeface="Arial" panose="020B0604020202020204" pitchFamily="34" charset="0"/>
                        </a:rPr>
                        <a:t>kraji</a:t>
                      </a:r>
                      <a:r>
                        <a:rPr lang="de-DE" sz="1600" b="1" dirty="0">
                          <a:effectLst/>
                          <a:latin typeface="Arial" panose="020B0604020202020204" pitchFamily="34" charset="0"/>
                          <a:ea typeface="Times New Roman"/>
                          <a:cs typeface="Arial" panose="020B0604020202020204" pitchFamily="34" charset="0"/>
                        </a:rPr>
                        <a:t> (NUTS 3</a:t>
                      </a:r>
                      <a:r>
                        <a:rPr lang="de-DE" sz="1600" b="1" dirty="0" smtClean="0">
                          <a:effectLst/>
                          <a:latin typeface="Arial" panose="020B0604020202020204" pitchFamily="34" charset="0"/>
                          <a:ea typeface="Times New Roman"/>
                          <a:cs typeface="Arial" panose="020B0604020202020204" pitchFamily="34" charset="0"/>
                        </a:rPr>
                        <a:t>)</a:t>
                      </a:r>
                      <a:r>
                        <a:rPr lang="de-DE" sz="1600" b="1" dirty="0">
                          <a:effectLst/>
                          <a:latin typeface="Arial" panose="020B0604020202020204" pitchFamily="34" charset="0"/>
                          <a:ea typeface="Times New Roman"/>
                          <a:cs typeface="Arial" panose="020B0604020202020204" pitchFamily="34" charset="0"/>
                        </a:rPr>
                        <a:t> </a:t>
                      </a:r>
                      <a:endParaRPr lang="cs-CZ" sz="1600" b="1" dirty="0" smtClean="0">
                        <a:effectLst/>
                        <a:latin typeface="Arial" panose="020B0604020202020204" pitchFamily="34" charset="0"/>
                        <a:ea typeface="Times New Roman"/>
                        <a:cs typeface="Arial" panose="020B0604020202020204" pitchFamily="34" charset="0"/>
                      </a:endParaRPr>
                    </a:p>
                    <a:p>
                      <a:pPr algn="just">
                        <a:spcAft>
                          <a:spcPts val="0"/>
                        </a:spcAft>
                      </a:pP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0"/>
                        </a:spcAft>
                      </a:pPr>
                      <a:endParaRPr lang="cs-CZ" sz="1600" dirty="0" smtClean="0">
                        <a:effectLst/>
                        <a:latin typeface="Arial" panose="020B0604020202020204" pitchFamily="34" charset="0"/>
                        <a:ea typeface="Times New Roman"/>
                        <a:cs typeface="Arial" panose="020B0604020202020204" pitchFamily="34" charset="0"/>
                      </a:endParaRPr>
                    </a:p>
                    <a:p>
                      <a:pPr algn="ctr">
                        <a:spcAft>
                          <a:spcPts val="0"/>
                        </a:spcAft>
                      </a:pPr>
                      <a:r>
                        <a:rPr lang="en-US" sz="1600" dirty="0" smtClean="0">
                          <a:effectLst/>
                          <a:latin typeface="Arial" panose="020B0604020202020204" pitchFamily="34" charset="0"/>
                          <a:ea typeface="Times New Roman"/>
                          <a:cs typeface="Arial" panose="020B0604020202020204" pitchFamily="34" charset="0"/>
                        </a:rPr>
                        <a:t>1 </a:t>
                      </a:r>
                      <a:r>
                        <a:rPr lang="en-US" sz="1600" dirty="0">
                          <a:effectLst/>
                          <a:latin typeface="Arial" panose="020B0604020202020204" pitchFamily="34" charset="0"/>
                          <a:ea typeface="Times New Roman"/>
                          <a:cs typeface="Arial" panose="020B0604020202020204" pitchFamily="34" charset="0"/>
                        </a:rPr>
                        <a:t>bod</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r h="337683">
                <a:tc>
                  <a:txBody>
                    <a:bodyPr/>
                    <a:lstStyle/>
                    <a:p>
                      <a:pPr marL="228600" algn="ctr">
                        <a:spcAft>
                          <a:spcPts val="0"/>
                        </a:spcAft>
                      </a:pPr>
                      <a:endParaRPr lang="cs-CZ" sz="1600" b="1" dirty="0" smtClean="0">
                        <a:effectLst/>
                        <a:latin typeface="Arial" panose="020B0604020202020204" pitchFamily="34" charset="0"/>
                        <a:ea typeface="Times New Roman"/>
                        <a:cs typeface="Arial" panose="020B0604020202020204" pitchFamily="34" charset="0"/>
                      </a:endParaRPr>
                    </a:p>
                    <a:p>
                      <a:pPr marL="228600" algn="ctr">
                        <a:spcAft>
                          <a:spcPts val="0"/>
                        </a:spcAft>
                      </a:pPr>
                      <a:r>
                        <a:rPr lang="en-US" sz="1600" b="1" dirty="0" smtClean="0">
                          <a:effectLst/>
                          <a:latin typeface="Arial" panose="020B0604020202020204" pitchFamily="34" charset="0"/>
                          <a:ea typeface="Times New Roman"/>
                          <a:cs typeface="Arial" panose="020B0604020202020204" pitchFamily="34" charset="0"/>
                        </a:rPr>
                        <a:t>17</a:t>
                      </a:r>
                      <a:r>
                        <a:rPr lang="en-US" sz="1600" b="1"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just">
                        <a:spcAft>
                          <a:spcPts val="0"/>
                        </a:spcAft>
                      </a:pPr>
                      <a:r>
                        <a:rPr lang="en-US" sz="1600" b="1" dirty="0" err="1" smtClean="0">
                          <a:effectLst/>
                          <a:latin typeface="Arial" panose="020B0604020202020204" pitchFamily="34" charset="0"/>
                          <a:ea typeface="Times New Roman"/>
                          <a:cs typeface="Arial" panose="020B0604020202020204" pitchFamily="34" charset="0"/>
                        </a:rPr>
                        <a:t>Žadatel</a:t>
                      </a:r>
                      <a:r>
                        <a:rPr lang="en-US" sz="1600" b="1" dirty="0" smtClean="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bude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realizací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projektu</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poprvé</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diverzifikovat</a:t>
                      </a:r>
                      <a:r>
                        <a:rPr lang="en-US" sz="1600" b="1" dirty="0">
                          <a:effectLst/>
                          <a:latin typeface="Arial" panose="020B0604020202020204" pitchFamily="34" charset="0"/>
                          <a:ea typeface="Times New Roman"/>
                          <a:cs typeface="Arial" panose="020B0604020202020204" pitchFamily="34" charset="0"/>
                        </a:rPr>
                        <a:t> do </a:t>
                      </a:r>
                      <a:r>
                        <a:rPr lang="en-US" sz="1600" b="1" dirty="0" err="1">
                          <a:effectLst/>
                          <a:latin typeface="Arial" panose="020B0604020202020204" pitchFamily="34" charset="0"/>
                          <a:ea typeface="Times New Roman"/>
                          <a:cs typeface="Arial" panose="020B0604020202020204" pitchFamily="34" charset="0"/>
                        </a:rPr>
                        <a:t>nezemědělské</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činnosti</a:t>
                      </a:r>
                      <a:r>
                        <a:rPr lang="en-US" sz="1600" b="1"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p>
                      <a:pPr algn="just">
                        <a:spcAft>
                          <a:spcPts val="0"/>
                        </a:spcAft>
                      </a:pPr>
                      <a:r>
                        <a:rPr lang="en-US" sz="1600" b="1" dirty="0">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0"/>
                        </a:spcAft>
                      </a:pPr>
                      <a:endParaRPr lang="cs-CZ" sz="1600" dirty="0" smtClean="0">
                        <a:effectLst/>
                        <a:latin typeface="Arial" panose="020B0604020202020204" pitchFamily="34" charset="0"/>
                        <a:ea typeface="Times New Roman"/>
                        <a:cs typeface="Arial" panose="020B0604020202020204" pitchFamily="34" charset="0"/>
                      </a:endParaRPr>
                    </a:p>
                    <a:p>
                      <a:pPr algn="ctr">
                        <a:spcAft>
                          <a:spcPts val="0"/>
                        </a:spcAft>
                      </a:pPr>
                      <a:r>
                        <a:rPr lang="en-US" sz="1600" dirty="0" smtClean="0">
                          <a:effectLst/>
                          <a:latin typeface="Arial" panose="020B0604020202020204" pitchFamily="34" charset="0"/>
                          <a:ea typeface="Times New Roman"/>
                          <a:cs typeface="Arial" panose="020B0604020202020204" pitchFamily="34" charset="0"/>
                        </a:rPr>
                        <a:t>3 </a:t>
                      </a:r>
                      <a:r>
                        <a:rPr lang="en-US" sz="1600" dirty="0">
                          <a:effectLst/>
                          <a:latin typeface="Arial" panose="020B0604020202020204" pitchFamily="34" charset="0"/>
                          <a:ea typeface="Times New Roman"/>
                          <a:cs typeface="Arial" panose="020B0604020202020204" pitchFamily="34" charset="0"/>
                        </a:rPr>
                        <a:t>body</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r h="342887">
                <a:tc>
                  <a:txBody>
                    <a:bodyPr/>
                    <a:lstStyle/>
                    <a:p>
                      <a:pPr marL="228600" algn="ctr">
                        <a:spcAft>
                          <a:spcPts val="0"/>
                        </a:spcAft>
                      </a:pPr>
                      <a:endParaRPr lang="cs-CZ" sz="1600" b="1" dirty="0" smtClean="0">
                        <a:effectLst/>
                        <a:latin typeface="Arial" panose="020B0604020202020204" pitchFamily="34" charset="0"/>
                        <a:ea typeface="Times New Roman"/>
                        <a:cs typeface="Arial" panose="020B0604020202020204" pitchFamily="34" charset="0"/>
                      </a:endParaRPr>
                    </a:p>
                    <a:p>
                      <a:pPr marL="228600" algn="ctr">
                        <a:spcAft>
                          <a:spcPts val="0"/>
                        </a:spcAft>
                      </a:pPr>
                      <a:endParaRPr lang="cs-CZ" sz="1600" b="1" dirty="0" smtClean="0">
                        <a:effectLst/>
                        <a:latin typeface="Arial" panose="020B0604020202020204" pitchFamily="34" charset="0"/>
                        <a:ea typeface="Times New Roman"/>
                        <a:cs typeface="Arial" panose="020B0604020202020204" pitchFamily="34" charset="0"/>
                      </a:endParaRPr>
                    </a:p>
                    <a:p>
                      <a:pPr marL="228600" algn="ctr">
                        <a:spcAft>
                          <a:spcPts val="0"/>
                        </a:spcAft>
                      </a:pPr>
                      <a:r>
                        <a:rPr lang="en-US" sz="1600" b="1" dirty="0" smtClean="0">
                          <a:effectLst/>
                          <a:latin typeface="Arial" panose="020B0604020202020204" pitchFamily="34" charset="0"/>
                          <a:ea typeface="Times New Roman"/>
                          <a:cs typeface="Arial" panose="020B0604020202020204" pitchFamily="34" charset="0"/>
                        </a:rPr>
                        <a:t>18</a:t>
                      </a:r>
                      <a:r>
                        <a:rPr lang="en-US" sz="1600" b="1"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just">
                        <a:spcAft>
                          <a:spcPts val="0"/>
                        </a:spcAft>
                      </a:pPr>
                      <a:r>
                        <a:rPr lang="en-US" sz="1600" b="1" dirty="0" err="1" smtClean="0">
                          <a:effectLst/>
                          <a:latin typeface="Arial" panose="020B0604020202020204" pitchFamily="34" charset="0"/>
                          <a:ea typeface="Times New Roman"/>
                          <a:cs typeface="Arial" panose="020B0604020202020204" pitchFamily="34" charset="0"/>
                        </a:rPr>
                        <a:t>Žadatel</a:t>
                      </a:r>
                      <a:r>
                        <a:rPr lang="en-US" sz="1600" b="1" dirty="0" smtClean="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vykazuje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více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jak</a:t>
                      </a:r>
                      <a:r>
                        <a:rPr lang="en-US" sz="1600" b="1" dirty="0">
                          <a:effectLst/>
                          <a:latin typeface="Arial" panose="020B0604020202020204" pitchFamily="34" charset="0"/>
                          <a:ea typeface="Times New Roman"/>
                          <a:cs typeface="Arial" panose="020B0604020202020204" pitchFamily="34" charset="0"/>
                        </a:rPr>
                        <a:t> 50 % </a:t>
                      </a:r>
                      <a:r>
                        <a:rPr lang="en-US" sz="1600" b="1" dirty="0" err="1">
                          <a:effectLst/>
                          <a:latin typeface="Arial" panose="020B0604020202020204" pitchFamily="34" charset="0"/>
                          <a:ea typeface="Times New Roman"/>
                          <a:cs typeface="Arial" panose="020B0604020202020204" pitchFamily="34" charset="0"/>
                        </a:rPr>
                        <a:t>příjmů</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zemědělské</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prvovýroby</a:t>
                      </a:r>
                      <a:r>
                        <a:rPr lang="en-US" sz="1600" b="1" dirty="0">
                          <a:effectLst/>
                          <a:latin typeface="Arial" panose="020B0604020202020204" pitchFamily="34" charset="0"/>
                          <a:ea typeface="Times New Roman"/>
                          <a:cs typeface="Arial" panose="020B0604020202020204" pitchFamily="34" charset="0"/>
                        </a:rPr>
                        <a:t> v </a:t>
                      </a:r>
                      <a:r>
                        <a:rPr lang="en-US" sz="1600" b="1" dirty="0" err="1">
                          <a:effectLst/>
                          <a:latin typeface="Arial" panose="020B0604020202020204" pitchFamily="34" charset="0"/>
                          <a:ea typeface="Times New Roman"/>
                          <a:cs typeface="Arial" panose="020B0604020202020204" pitchFamily="34" charset="0"/>
                        </a:rPr>
                        <a:t>poměru</a:t>
                      </a:r>
                      <a:r>
                        <a:rPr lang="en-US" sz="1600" b="1" dirty="0">
                          <a:effectLst/>
                          <a:latin typeface="Arial" panose="020B0604020202020204" pitchFamily="34" charset="0"/>
                          <a:ea typeface="Times New Roman"/>
                          <a:cs typeface="Arial" panose="020B0604020202020204" pitchFamily="34" charset="0"/>
                        </a:rPr>
                        <a:t> k </a:t>
                      </a:r>
                      <a:r>
                        <a:rPr lang="en-US" sz="1600" b="1" dirty="0" err="1">
                          <a:effectLst/>
                          <a:latin typeface="Arial" panose="020B0604020202020204" pitchFamily="34" charset="0"/>
                          <a:ea typeface="Times New Roman"/>
                          <a:cs typeface="Arial" panose="020B0604020202020204" pitchFamily="34" charset="0"/>
                        </a:rPr>
                        <a:t>celkovým</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příjmům</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za</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poslední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účetně</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uzavřené</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období</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nebo</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chová</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více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jak</a:t>
                      </a:r>
                      <a:r>
                        <a:rPr lang="en-US" sz="1600" b="1" dirty="0">
                          <a:effectLst/>
                          <a:latin typeface="Arial" panose="020B0604020202020204" pitchFamily="34" charset="0"/>
                          <a:ea typeface="Times New Roman"/>
                          <a:cs typeface="Arial" panose="020B0604020202020204" pitchFamily="34" charset="0"/>
                        </a:rPr>
                        <a:t> 0,5 VDJ </a:t>
                      </a:r>
                      <a:r>
                        <a:rPr lang="en-US" sz="1600" b="1" dirty="0" err="1">
                          <a:effectLst/>
                          <a:latin typeface="Arial" panose="020B0604020202020204" pitchFamily="34" charset="0"/>
                          <a:ea typeface="Times New Roman"/>
                          <a:cs typeface="Arial" panose="020B0604020202020204" pitchFamily="34" charset="0"/>
                        </a:rPr>
                        <a:t>na</a:t>
                      </a:r>
                      <a:r>
                        <a:rPr lang="en-US" sz="1600" b="1" dirty="0">
                          <a:effectLst/>
                          <a:latin typeface="Arial" panose="020B0604020202020204" pitchFamily="34" charset="0"/>
                          <a:ea typeface="Times New Roman"/>
                          <a:cs typeface="Arial" panose="020B0604020202020204" pitchFamily="34" charset="0"/>
                        </a:rPr>
                        <a:t> 1 ha </a:t>
                      </a:r>
                      <a:r>
                        <a:rPr lang="en-US" sz="1600" b="1" dirty="0" err="1">
                          <a:effectLst/>
                          <a:latin typeface="Arial" panose="020B0604020202020204" pitchFamily="34" charset="0"/>
                          <a:ea typeface="Times New Roman"/>
                          <a:cs typeface="Arial" panose="020B0604020202020204" pitchFamily="34" charset="0"/>
                        </a:rPr>
                        <a:t>obhospodařované</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zemědělské</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půdy</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nebo</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hospodaří</a:t>
                      </a:r>
                      <a:r>
                        <a:rPr lang="en-US" sz="1600" b="1" dirty="0">
                          <a:effectLst/>
                          <a:latin typeface="Arial" panose="020B0604020202020204" pitchFamily="34" charset="0"/>
                          <a:ea typeface="Times New Roman"/>
                          <a:cs typeface="Arial" panose="020B0604020202020204" pitchFamily="34" charset="0"/>
                        </a:rPr>
                        <a:t> v lese s </a:t>
                      </a:r>
                      <a:r>
                        <a:rPr lang="en-US" sz="1600" b="1" dirty="0" err="1">
                          <a:effectLst/>
                          <a:latin typeface="Arial" panose="020B0604020202020204" pitchFamily="34" charset="0"/>
                          <a:ea typeface="Times New Roman"/>
                          <a:cs typeface="Arial" panose="020B0604020202020204" pitchFamily="34" charset="0"/>
                        </a:rPr>
                        <a:t>výměrou</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více</a:t>
                      </a:r>
                      <a:r>
                        <a:rPr lang="en-US" sz="1600" b="1" dirty="0">
                          <a:effectLst/>
                          <a:latin typeface="Arial" panose="020B0604020202020204" pitchFamily="34" charset="0"/>
                          <a:ea typeface="Times New Roman"/>
                          <a:cs typeface="Arial" panose="020B0604020202020204" pitchFamily="34" charset="0"/>
                        </a:rPr>
                        <a:t> </a:t>
                      </a:r>
                      <a:r>
                        <a:rPr lang="en-US" sz="1600" b="1" dirty="0" err="1">
                          <a:effectLst/>
                          <a:latin typeface="Arial" panose="020B0604020202020204" pitchFamily="34" charset="0"/>
                          <a:ea typeface="Times New Roman"/>
                          <a:cs typeface="Arial" panose="020B0604020202020204" pitchFamily="34" charset="0"/>
                        </a:rPr>
                        <a:t>jak</a:t>
                      </a:r>
                      <a:r>
                        <a:rPr lang="en-US" sz="1600" b="1" dirty="0">
                          <a:effectLst/>
                          <a:latin typeface="Arial" panose="020B0604020202020204" pitchFamily="34" charset="0"/>
                          <a:ea typeface="Times New Roman"/>
                          <a:cs typeface="Arial" panose="020B0604020202020204" pitchFamily="34" charset="0"/>
                        </a:rPr>
                        <a:t> 5 ha.</a:t>
                      </a:r>
                      <a:endParaRPr lang="cs-CZ" sz="1600" dirty="0">
                        <a:effectLst/>
                        <a:latin typeface="Arial" panose="020B0604020202020204" pitchFamily="34" charset="0"/>
                        <a:ea typeface="Times New Roman"/>
                        <a:cs typeface="Arial" panose="020B0604020202020204" pitchFamily="34" charset="0"/>
                      </a:endParaRPr>
                    </a:p>
                    <a:p>
                      <a:pPr algn="just">
                        <a:spcAft>
                          <a:spcPts val="0"/>
                        </a:spcAft>
                      </a:pPr>
                      <a:r>
                        <a:rPr lang="en-US" sz="1600" dirty="0">
                          <a:effectLst/>
                          <a:latin typeface="Arial" panose="020B0604020202020204" pitchFamily="34" charset="0"/>
                          <a:ea typeface="Times New Roman"/>
                          <a:cs typeface="Arial" panose="020B0604020202020204" pitchFamily="34" charset="0"/>
                        </a:rPr>
                        <a:t> </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a:spcAft>
                          <a:spcPts val="0"/>
                        </a:spcAft>
                      </a:pPr>
                      <a:endParaRPr lang="cs-CZ" sz="1600" dirty="0" smtClean="0">
                        <a:effectLst/>
                        <a:latin typeface="Arial" panose="020B0604020202020204" pitchFamily="34" charset="0"/>
                        <a:ea typeface="Times New Roman"/>
                        <a:cs typeface="Arial" panose="020B0604020202020204" pitchFamily="34" charset="0"/>
                      </a:endParaRPr>
                    </a:p>
                    <a:p>
                      <a:pPr algn="ctr">
                        <a:spcAft>
                          <a:spcPts val="0"/>
                        </a:spcAft>
                      </a:pPr>
                      <a:endParaRPr lang="cs-CZ" sz="1600" dirty="0" smtClean="0">
                        <a:effectLst/>
                        <a:latin typeface="Arial" panose="020B0604020202020204" pitchFamily="34" charset="0"/>
                        <a:ea typeface="Times New Roman"/>
                        <a:cs typeface="Arial" panose="020B0604020202020204" pitchFamily="34" charset="0"/>
                      </a:endParaRPr>
                    </a:p>
                    <a:p>
                      <a:pPr algn="ctr">
                        <a:spcAft>
                          <a:spcPts val="0"/>
                        </a:spcAft>
                      </a:pPr>
                      <a:r>
                        <a:rPr lang="en-US" sz="1600" dirty="0" smtClean="0">
                          <a:effectLst/>
                          <a:latin typeface="Arial" panose="020B0604020202020204" pitchFamily="34" charset="0"/>
                          <a:ea typeface="Times New Roman"/>
                          <a:cs typeface="Arial" panose="020B0604020202020204" pitchFamily="34" charset="0"/>
                        </a:rPr>
                        <a:t>5 </a:t>
                      </a:r>
                      <a:r>
                        <a:rPr lang="en-US" sz="1600" dirty="0" err="1">
                          <a:effectLst/>
                          <a:latin typeface="Arial" panose="020B0604020202020204" pitchFamily="34" charset="0"/>
                          <a:ea typeface="Times New Roman"/>
                          <a:cs typeface="Arial" panose="020B0604020202020204" pitchFamily="34" charset="0"/>
                        </a:rPr>
                        <a:t>bodů</a:t>
                      </a:r>
                      <a:endParaRPr lang="cs-CZ" sz="1600" dirty="0">
                        <a:effectLst/>
                        <a:latin typeface="Arial" panose="020B0604020202020204" pitchFamily="34" charset="0"/>
                        <a:ea typeface="Times New Roman"/>
                        <a:cs typeface="Arial" panose="020B0604020202020204" pitchFamily="34" charset="0"/>
                      </a:endParaRPr>
                    </a:p>
                  </a:txBody>
                  <a:tcPr marL="44450" marR="44450" marT="0" marB="0">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r>
            </a:tbl>
          </a:graphicData>
        </a:graphic>
      </p:graphicFrame>
      <p:sp>
        <p:nvSpPr>
          <p:cNvPr id="26654"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FontTx/>
              <a:buNone/>
            </a:pPr>
            <a:r>
              <a:rPr lang="cs-CZ" altLang="en-US" sz="2000" b="1" dirty="0" smtClean="0">
                <a:solidFill>
                  <a:srgbClr val="B2BC00"/>
                </a:solidFill>
                <a:latin typeface="Arial" pitchFamily="34" charset="0"/>
                <a:ea typeface="+mj-ea"/>
                <a:cs typeface="Arial" pitchFamily="34" charset="0"/>
              </a:rPr>
              <a:t>Preferenční kritéria v operaci 6.4.3</a:t>
            </a:r>
            <a:endParaRPr lang="cs-CZ" altLang="en-US" sz="2000" b="1" dirty="0">
              <a:solidFill>
                <a:srgbClr val="B2BC00"/>
              </a:solidFill>
              <a:latin typeface="Arial" pitchFamily="34" charset="0"/>
              <a:ea typeface="+mj-ea"/>
              <a:cs typeface="Arial" pitchFamily="34" charset="0"/>
            </a:endParaRPr>
          </a:p>
        </p:txBody>
      </p:sp>
    </p:spTree>
    <p:extLst>
      <p:ext uri="{BB962C8B-B14F-4D97-AF65-F5344CB8AC3E}">
        <p14:creationId xmlns:p14="http://schemas.microsoft.com/office/powerpoint/2010/main" val="165531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gn="ctr">
              <a:buNone/>
            </a:pPr>
            <a:endParaRPr lang="cs-CZ" sz="2000" dirty="0" smtClean="0"/>
          </a:p>
          <a:p>
            <a:pPr marL="0" indent="0" algn="ctr">
              <a:buNone/>
            </a:pPr>
            <a:r>
              <a:rPr lang="cs-CZ" sz="2000" dirty="0" smtClean="0"/>
              <a:t>gestor: Ing. Alexandra Brzezná</a:t>
            </a:r>
          </a:p>
          <a:p>
            <a:pPr marL="0" indent="0" algn="ctr">
              <a:buNone/>
            </a:pPr>
            <a:r>
              <a:rPr lang="cs-CZ" sz="2000" dirty="0" smtClean="0"/>
              <a:t>e-mail: </a:t>
            </a:r>
            <a:r>
              <a:rPr lang="cs-CZ" sz="2000" dirty="0" smtClean="0">
                <a:hlinkClick r:id="rId2"/>
              </a:rPr>
              <a:t>alexandra.brzezna@mze.cz</a:t>
            </a:r>
            <a:r>
              <a:rPr lang="cs-CZ" sz="2000" dirty="0" smtClean="0"/>
              <a:t> </a:t>
            </a:r>
          </a:p>
          <a:p>
            <a:pPr marL="0" indent="0" algn="ctr">
              <a:buNone/>
            </a:pPr>
            <a:r>
              <a:rPr lang="cs-CZ" sz="2000" dirty="0" smtClean="0"/>
              <a:t>tel.: 221 812 599</a:t>
            </a:r>
          </a:p>
          <a:p>
            <a:pPr marL="0" indent="0" algn="ctr">
              <a:buNone/>
            </a:pPr>
            <a:endParaRPr lang="cs-CZ" sz="2000" dirty="0"/>
          </a:p>
        </p:txBody>
      </p:sp>
    </p:spTree>
    <p:extLst>
      <p:ext uri="{BB962C8B-B14F-4D97-AF65-F5344CB8AC3E}">
        <p14:creationId xmlns:p14="http://schemas.microsoft.com/office/powerpoint/2010/main" val="37194089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484785"/>
            <a:ext cx="7772400" cy="1080120"/>
          </a:xfrm>
        </p:spPr>
        <p:txBody>
          <a:bodyPr>
            <a:normAutofit fontScale="90000"/>
          </a:bodyPr>
          <a:lstStyle/>
          <a:p>
            <a:r>
              <a:rPr lang="cs-CZ" sz="2000" b="1" dirty="0"/>
              <a:t> </a:t>
            </a:r>
            <a:r>
              <a:rPr lang="cs-CZ" sz="2000" b="1" dirty="0" smtClean="0"/>
              <a:t/>
            </a:r>
            <a:br>
              <a:rPr lang="cs-CZ" sz="2000" b="1" dirty="0" smtClean="0"/>
            </a:br>
            <a:r>
              <a:rPr lang="cs-CZ" sz="2000" b="1" dirty="0" smtClean="0"/>
              <a:t/>
            </a:r>
            <a:br>
              <a:rPr lang="cs-CZ" sz="2000" b="1" dirty="0" smtClean="0"/>
            </a:br>
            <a:r>
              <a:rPr lang="cs-CZ" sz="3100" dirty="0"/>
              <a:t/>
            </a:r>
            <a:br>
              <a:rPr lang="cs-CZ" sz="3100" dirty="0"/>
            </a:br>
            <a:r>
              <a:rPr lang="cs-CZ" sz="3100" b="1" dirty="0"/>
              <a:t> </a:t>
            </a:r>
            <a:r>
              <a:rPr lang="cs-CZ" sz="3100" dirty="0"/>
              <a:t/>
            </a:r>
            <a:br>
              <a:rPr lang="cs-CZ" sz="3100" dirty="0"/>
            </a:br>
            <a:r>
              <a:rPr lang="cs-CZ" sz="2000" dirty="0" smtClean="0"/>
              <a:t/>
            </a:r>
            <a:br>
              <a:rPr lang="cs-CZ" sz="2000" dirty="0" smtClean="0"/>
            </a:br>
            <a:endParaRPr lang="cs-CZ" sz="2000" dirty="0"/>
          </a:p>
        </p:txBody>
      </p:sp>
      <p:sp>
        <p:nvSpPr>
          <p:cNvPr id="6" name="Zástupný symbol pro obsah 2"/>
          <p:cNvSpPr txBox="1">
            <a:spLocks/>
          </p:cNvSpPr>
          <p:nvPr/>
        </p:nvSpPr>
        <p:spPr>
          <a:xfrm>
            <a:off x="827584" y="1772816"/>
            <a:ext cx="7488832" cy="3888432"/>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lang="cs-CZ" sz="2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lang="cs-CZ" sz="20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rgbClr val="B2BC00"/>
              </a:buClr>
              <a:buFont typeface="Arial" pitchFamily="34" charset="0"/>
              <a:buNone/>
              <a:defRPr lang="cs-CZ"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Clr>
                <a:srgbClr val="B2BC00"/>
              </a:buClr>
              <a:buFont typeface="Arial" pitchFamily="34" charset="0"/>
              <a:buNone/>
              <a:defRPr lang="cs-CZ"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Clr>
                <a:srgbClr val="B2BC00"/>
              </a:buClr>
              <a:buFont typeface="Arial" pitchFamily="34" charset="0"/>
              <a:buNone/>
              <a:defRPr lang="cs-CZ"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cs-CZ" sz="3800" dirty="0" smtClean="0">
              <a:solidFill>
                <a:schemeClr val="tx1"/>
              </a:solidFill>
            </a:endParaRPr>
          </a:p>
          <a:p>
            <a:pPr algn="ctr"/>
            <a:r>
              <a:rPr lang="cs-CZ" sz="3500" b="1" dirty="0">
                <a:solidFill>
                  <a:srgbClr val="B2BC00"/>
                </a:solidFill>
                <a:ea typeface="+mj-ea"/>
              </a:rPr>
              <a:t>Operace </a:t>
            </a:r>
            <a:r>
              <a:rPr lang="cs-CZ" sz="3500" b="1" dirty="0" smtClean="0">
                <a:solidFill>
                  <a:srgbClr val="B2BC00"/>
                </a:solidFill>
                <a:ea typeface="+mj-ea"/>
              </a:rPr>
              <a:t>8.6.2 Technické vybavení dřevozpracujících provozoven</a:t>
            </a:r>
            <a:endParaRPr lang="cs-CZ" sz="3500" b="1" dirty="0">
              <a:solidFill>
                <a:srgbClr val="B2BC00"/>
              </a:solidFill>
              <a:ea typeface="+mj-ea"/>
            </a:endParaRPr>
          </a:p>
          <a:p>
            <a:pPr algn="ctr"/>
            <a:endParaRPr lang="cs-CZ" sz="3800" dirty="0" smtClean="0">
              <a:solidFill>
                <a:schemeClr val="tx1"/>
              </a:solidFill>
            </a:endParaRPr>
          </a:p>
          <a:p>
            <a:pPr algn="ctr"/>
            <a:r>
              <a:rPr lang="cs-CZ" sz="3000" b="1" dirty="0">
                <a:solidFill>
                  <a:schemeClr val="tx1"/>
                </a:solidFill>
              </a:rPr>
              <a:t>Rozpočet: </a:t>
            </a:r>
            <a:r>
              <a:rPr lang="cs-CZ" sz="3000" b="1" dirty="0" smtClean="0">
                <a:solidFill>
                  <a:schemeClr val="tx1"/>
                </a:solidFill>
              </a:rPr>
              <a:t>31,9 </a:t>
            </a:r>
            <a:r>
              <a:rPr lang="cs-CZ" sz="3000" b="1" dirty="0">
                <a:solidFill>
                  <a:schemeClr val="tx1"/>
                </a:solidFill>
              </a:rPr>
              <a:t>mil. Kč</a:t>
            </a:r>
            <a:endParaRPr lang="cs-CZ" sz="3000" b="1" dirty="0" smtClean="0">
              <a:solidFill>
                <a:schemeClr val="tx1"/>
              </a:solidFill>
            </a:endParaRPr>
          </a:p>
          <a:p>
            <a:pPr algn="just"/>
            <a:endParaRPr lang="cs-CZ" sz="1600" dirty="0" smtClean="0">
              <a:solidFill>
                <a:schemeClr val="tx1"/>
              </a:solidFill>
            </a:endParaRPr>
          </a:p>
          <a:p>
            <a:pPr algn="just"/>
            <a:endParaRPr lang="cs-CZ" sz="1600" dirty="0" smtClean="0">
              <a:solidFill>
                <a:schemeClr val="tx1"/>
              </a:solidFill>
            </a:endParaRPr>
          </a:p>
          <a:p>
            <a:pPr algn="just"/>
            <a:r>
              <a:rPr lang="cs-CZ" sz="1600" dirty="0" smtClean="0">
                <a:solidFill>
                  <a:schemeClr val="tx1"/>
                </a:solidFill>
              </a:rPr>
              <a:t> </a:t>
            </a:r>
          </a:p>
          <a:p>
            <a:pPr algn="just"/>
            <a:endParaRPr lang="cs-CZ" sz="1800" dirty="0" smtClean="0">
              <a:solidFill>
                <a:schemeClr val="tx1"/>
              </a:solidFill>
            </a:endParaRPr>
          </a:p>
          <a:p>
            <a:pPr algn="just"/>
            <a:endParaRPr lang="cs-CZ" sz="1800" dirty="0" smtClean="0">
              <a:solidFill>
                <a:schemeClr val="tx1"/>
              </a:solidFill>
            </a:endParaRPr>
          </a:p>
          <a:p>
            <a:pPr algn="just"/>
            <a:endParaRPr lang="cs-CZ" sz="1400" dirty="0" smtClean="0">
              <a:solidFill>
                <a:schemeClr val="tx1"/>
              </a:solidFill>
            </a:endParaRPr>
          </a:p>
        </p:txBody>
      </p:sp>
    </p:spTree>
    <p:extLst>
      <p:ext uri="{BB962C8B-B14F-4D97-AF65-F5344CB8AC3E}">
        <p14:creationId xmlns:p14="http://schemas.microsoft.com/office/powerpoint/2010/main" val="9125711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20080"/>
          </a:xfrm>
        </p:spPr>
        <p:txBody>
          <a:bodyPr vert="horz" lIns="91440" tIns="45720" rIns="91440" bIns="45720" rtlCol="0" anchor="ctr">
            <a:noAutofit/>
          </a:bodyPr>
          <a:lstStyle/>
          <a:p>
            <a:pPr algn="ctr"/>
            <a:r>
              <a:rPr lang="cs-CZ" sz="2400" dirty="0"/>
              <a:t>Operace 8.6.2</a:t>
            </a:r>
            <a:br>
              <a:rPr lang="cs-CZ" sz="2400" dirty="0"/>
            </a:br>
            <a:r>
              <a:rPr lang="cs-CZ" sz="2400" dirty="0"/>
              <a:t>Definice žadatele/příjemce dotace</a:t>
            </a:r>
          </a:p>
        </p:txBody>
      </p:sp>
      <p:sp>
        <p:nvSpPr>
          <p:cNvPr id="3" name="Zástupný symbol pro obsah 2"/>
          <p:cNvSpPr>
            <a:spLocks noGrp="1"/>
          </p:cNvSpPr>
          <p:nvPr>
            <p:ph idx="1"/>
          </p:nvPr>
        </p:nvSpPr>
        <p:spPr>
          <a:xfrm>
            <a:off x="457200" y="908720"/>
            <a:ext cx="8229600" cy="5688632"/>
          </a:xfrm>
        </p:spPr>
        <p:txBody>
          <a:bodyPr>
            <a:normAutofit/>
          </a:bodyPr>
          <a:lstStyle/>
          <a:p>
            <a:r>
              <a:rPr lang="cs-CZ" sz="2000" dirty="0"/>
              <a:t>Fyzické nebo právnické osoby podnikající v lesnictví nebo souvisejícím odvětví, které splňují definici mikro nebo malého </a:t>
            </a:r>
            <a:r>
              <a:rPr lang="cs-CZ" sz="2000" dirty="0" smtClean="0"/>
              <a:t>podniku</a:t>
            </a:r>
          </a:p>
          <a:p>
            <a:r>
              <a:rPr lang="cs-CZ" sz="2000" dirty="0"/>
              <a:t>Obce a právnické osoby založené nebo zřízené obcemi, dobrovolné svazky </a:t>
            </a:r>
            <a:r>
              <a:rPr lang="cs-CZ" sz="2000" dirty="0" smtClean="0"/>
              <a:t>obcí</a:t>
            </a:r>
            <a:endParaRPr lang="cs-CZ" sz="2000" dirty="0"/>
          </a:p>
          <a:p>
            <a:pPr marL="0" indent="0">
              <a:buNone/>
            </a:pPr>
            <a:endParaRPr lang="cs-CZ" sz="2400" dirty="0"/>
          </a:p>
          <a:p>
            <a:pPr marL="0" lvl="0" indent="0" algn="ctr">
              <a:buNone/>
            </a:pPr>
            <a:r>
              <a:rPr lang="cs-CZ" sz="2400" b="1" dirty="0">
                <a:solidFill>
                  <a:srgbClr val="B2BC00"/>
                </a:solidFill>
              </a:rPr>
              <a:t>Druh a výše dotace</a:t>
            </a:r>
          </a:p>
          <a:p>
            <a:pPr algn="just"/>
            <a:r>
              <a:rPr lang="cs-CZ" sz="2000" b="1" dirty="0" smtClean="0"/>
              <a:t>50 </a:t>
            </a:r>
            <a:r>
              <a:rPr lang="cs-CZ" sz="2000" b="1" dirty="0"/>
              <a:t>%</a:t>
            </a:r>
            <a:r>
              <a:rPr lang="cs-CZ" sz="2000" dirty="0"/>
              <a:t> způsobilých výdajů, ze kterých je stanovena dotace  </a:t>
            </a:r>
          </a:p>
          <a:p>
            <a:pPr marL="285750" indent="-285750" algn="just"/>
            <a:r>
              <a:rPr lang="cs-CZ" sz="2000" dirty="0"/>
              <a:t>Částka výdajů, ze kterých je stanovena dotace, na jeden projekt činí minimálně  </a:t>
            </a:r>
            <a:r>
              <a:rPr lang="cs-CZ" sz="2000" b="1" dirty="0" smtClean="0"/>
              <a:t>10 </a:t>
            </a:r>
            <a:r>
              <a:rPr lang="cs-CZ" sz="2000" b="1" dirty="0"/>
              <a:t>000 Kč</a:t>
            </a:r>
            <a:r>
              <a:rPr lang="cs-CZ" sz="2000" dirty="0"/>
              <a:t> a maximálně </a:t>
            </a:r>
            <a:r>
              <a:rPr lang="cs-CZ" sz="2000" b="1" dirty="0" smtClean="0"/>
              <a:t>5 </a:t>
            </a:r>
            <a:r>
              <a:rPr lang="cs-CZ" sz="2000" b="1" dirty="0"/>
              <a:t>000 000 Kč</a:t>
            </a:r>
            <a:r>
              <a:rPr lang="cs-CZ" sz="2000" dirty="0"/>
              <a:t>.</a:t>
            </a:r>
          </a:p>
          <a:p>
            <a:pPr marL="285750" indent="-285750" algn="just"/>
            <a:endParaRPr lang="cs-CZ" sz="2000" dirty="0"/>
          </a:p>
          <a:p>
            <a:pPr marL="285750" indent="-285750" algn="just"/>
            <a:r>
              <a:rPr lang="cs-CZ" sz="2000" dirty="0"/>
              <a:t>Podpora se poskytuje v souladu s čl. </a:t>
            </a:r>
            <a:r>
              <a:rPr lang="cs-CZ" sz="2000" dirty="0" smtClean="0"/>
              <a:t>41 nařízení Komise (EU) č. 702/2014</a:t>
            </a:r>
            <a:endParaRPr lang="cs-CZ" sz="2000" dirty="0"/>
          </a:p>
          <a:p>
            <a:endParaRPr lang="cs-CZ" dirty="0"/>
          </a:p>
        </p:txBody>
      </p:sp>
    </p:spTree>
    <p:extLst>
      <p:ext uri="{BB962C8B-B14F-4D97-AF65-F5344CB8AC3E}">
        <p14:creationId xmlns:p14="http://schemas.microsoft.com/office/powerpoint/2010/main" val="39644795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012974"/>
          </a:xfrm>
        </p:spPr>
        <p:txBody>
          <a:bodyPr>
            <a:normAutofit/>
          </a:bodyPr>
          <a:lstStyle/>
          <a:p>
            <a:pPr algn="ctr"/>
            <a:r>
              <a:rPr lang="cs-CZ" sz="2400" dirty="0"/>
              <a:t>Operace </a:t>
            </a:r>
            <a:r>
              <a:rPr lang="cs-CZ" sz="2400" dirty="0" smtClean="0"/>
              <a:t>8.6.2</a:t>
            </a:r>
            <a:r>
              <a:rPr lang="cs-CZ" sz="2400" dirty="0"/>
              <a:t/>
            </a:r>
            <a:br>
              <a:rPr lang="cs-CZ" sz="2400" dirty="0"/>
            </a:br>
            <a:r>
              <a:rPr lang="cs-CZ" sz="2400" dirty="0" smtClean="0"/>
              <a:t>Způsobilé výdaje</a:t>
            </a:r>
            <a:endParaRPr lang="cs-CZ" sz="2400" dirty="0"/>
          </a:p>
        </p:txBody>
      </p:sp>
      <p:sp>
        <p:nvSpPr>
          <p:cNvPr id="6" name="Zástupný symbol pro obsah 5"/>
          <p:cNvSpPr>
            <a:spLocks noGrp="1"/>
          </p:cNvSpPr>
          <p:nvPr>
            <p:ph idx="1"/>
          </p:nvPr>
        </p:nvSpPr>
        <p:spPr>
          <a:xfrm>
            <a:off x="457200" y="1412777"/>
            <a:ext cx="8229600" cy="5112568"/>
          </a:xfrm>
        </p:spPr>
        <p:txBody>
          <a:bodyPr>
            <a:normAutofit/>
          </a:bodyPr>
          <a:lstStyle/>
          <a:p>
            <a:pPr lvl="0"/>
            <a:r>
              <a:rPr lang="cs-CZ" sz="2400" dirty="0"/>
              <a:t>stroje, technologie, zařízení a související stavební úpravy v rámci strojního vybavení pilnic a/nebo pro sušení a </a:t>
            </a:r>
            <a:r>
              <a:rPr lang="cs-CZ" sz="2400"/>
              <a:t>impregnování </a:t>
            </a:r>
            <a:r>
              <a:rPr lang="cs-CZ" sz="2400" smtClean="0"/>
              <a:t>masivního dřeva</a:t>
            </a:r>
            <a:endParaRPr lang="cs-CZ" sz="2400" dirty="0"/>
          </a:p>
          <a:p>
            <a:pPr lvl="0"/>
            <a:r>
              <a:rPr lang="cs-CZ" sz="2400" dirty="0"/>
              <a:t>nákup pozemků maximálně do částky odpovídající 10 % způsobilých výdajů, ze kterých je stanovena dotace</a:t>
            </a:r>
          </a:p>
          <a:p>
            <a:pPr lvl="0"/>
            <a:endParaRPr lang="cs-CZ" sz="2000" b="1" dirty="0" smtClean="0"/>
          </a:p>
        </p:txBody>
      </p:sp>
    </p:spTree>
    <p:extLst>
      <p:ext uri="{BB962C8B-B14F-4D97-AF65-F5344CB8AC3E}">
        <p14:creationId xmlns:p14="http://schemas.microsoft.com/office/powerpoint/2010/main" val="11612727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864096"/>
          </a:xfrm>
        </p:spPr>
        <p:txBody>
          <a:bodyPr>
            <a:normAutofit/>
          </a:bodyPr>
          <a:lstStyle/>
          <a:p>
            <a:pPr algn="ctr"/>
            <a:r>
              <a:rPr lang="cs-CZ" sz="2400" dirty="0" smtClean="0"/>
              <a:t>Operace 8.6.2</a:t>
            </a:r>
            <a:r>
              <a:rPr lang="cs-CZ" sz="2400" dirty="0"/>
              <a:t/>
            </a:r>
            <a:br>
              <a:rPr lang="cs-CZ" sz="2400" dirty="0"/>
            </a:br>
            <a:r>
              <a:rPr lang="cs-CZ" sz="2200" dirty="0" smtClean="0"/>
              <a:t>Kritéria přijatelnosti </a:t>
            </a:r>
            <a:endParaRPr lang="cs-CZ" sz="2200" dirty="0"/>
          </a:p>
        </p:txBody>
      </p:sp>
      <p:sp>
        <p:nvSpPr>
          <p:cNvPr id="3" name="Zástupný symbol pro obsah 2"/>
          <p:cNvSpPr>
            <a:spLocks noGrp="1"/>
          </p:cNvSpPr>
          <p:nvPr>
            <p:ph idx="1"/>
          </p:nvPr>
        </p:nvSpPr>
        <p:spPr>
          <a:xfrm>
            <a:off x="467544" y="1052736"/>
            <a:ext cx="8229600" cy="5328592"/>
          </a:xfrm>
        </p:spPr>
        <p:txBody>
          <a:bodyPr>
            <a:normAutofit lnSpcReduction="10000"/>
          </a:bodyPr>
          <a:lstStyle/>
          <a:p>
            <a:pPr lvl="0" algn="just"/>
            <a:r>
              <a:rPr lang="cs-CZ" sz="2000" dirty="0"/>
              <a:t>Projekt lze realizovat </a:t>
            </a:r>
            <a:r>
              <a:rPr lang="cs-CZ" sz="2000" b="1" dirty="0"/>
              <a:t>na území </a:t>
            </a:r>
            <a:r>
              <a:rPr lang="cs-CZ" sz="2000" b="1" dirty="0" smtClean="0"/>
              <a:t>celé ČR </a:t>
            </a:r>
            <a:r>
              <a:rPr lang="cs-CZ" sz="2000" dirty="0"/>
              <a:t>s výjimkou </a:t>
            </a:r>
            <a:r>
              <a:rPr lang="cs-CZ" sz="2000" dirty="0" smtClean="0"/>
              <a:t>hl</a:t>
            </a:r>
            <a:r>
              <a:rPr lang="cs-CZ" sz="2000" dirty="0"/>
              <a:t>. </a:t>
            </a:r>
            <a:r>
              <a:rPr lang="cs-CZ" sz="2000" dirty="0" smtClean="0"/>
              <a:t>města Prahy</a:t>
            </a:r>
          </a:p>
          <a:p>
            <a:pPr algn="just"/>
            <a:r>
              <a:rPr lang="cs-CZ" sz="2000" dirty="0" smtClean="0"/>
              <a:t>Podpora je podmíněna kladným zhodnocením projektu s vyhodnocením aspektů </a:t>
            </a:r>
            <a:r>
              <a:rPr lang="cs-CZ" sz="2000" b="1" dirty="0" smtClean="0"/>
              <a:t>účelnosti</a:t>
            </a:r>
            <a:r>
              <a:rPr lang="cs-CZ" sz="2000" dirty="0" smtClean="0"/>
              <a:t>, </a:t>
            </a:r>
            <a:r>
              <a:rPr lang="cs-CZ" sz="2000" b="1" dirty="0" smtClean="0"/>
              <a:t>potřebnosti</a:t>
            </a:r>
            <a:r>
              <a:rPr lang="cs-CZ" sz="2000" dirty="0" smtClean="0"/>
              <a:t>, </a:t>
            </a:r>
            <a:r>
              <a:rPr lang="cs-CZ" sz="2000" b="1" dirty="0" smtClean="0"/>
              <a:t>efektivnosti</a:t>
            </a:r>
            <a:r>
              <a:rPr lang="cs-CZ" sz="2000" dirty="0" smtClean="0"/>
              <a:t>, </a:t>
            </a:r>
            <a:r>
              <a:rPr lang="cs-CZ" sz="2000" b="1" dirty="0" smtClean="0"/>
              <a:t>hospodárnosti</a:t>
            </a:r>
            <a:r>
              <a:rPr lang="cs-CZ" sz="2000" dirty="0" smtClean="0"/>
              <a:t> a </a:t>
            </a:r>
            <a:r>
              <a:rPr lang="cs-CZ" sz="2000" b="1" dirty="0" smtClean="0"/>
              <a:t>proveditelnosti</a:t>
            </a:r>
          </a:p>
          <a:p>
            <a:pPr lvl="0" algn="just"/>
            <a:r>
              <a:rPr lang="cs-CZ" sz="2000" dirty="0" smtClean="0"/>
              <a:t>V </a:t>
            </a:r>
            <a:r>
              <a:rPr lang="cs-CZ" sz="2000" dirty="0"/>
              <a:t>případě podpory investic do zvyšování hodnoty lesnických produktů jsou investice související s použitím dřeva jako suroviny nebo zdroje energie omezeny na všechny </a:t>
            </a:r>
            <a:r>
              <a:rPr lang="cs-CZ" sz="2000" b="1" dirty="0"/>
              <a:t>pracovní operace před průmyslovým zpracováním</a:t>
            </a:r>
            <a:r>
              <a:rPr lang="cs-CZ" sz="2000" dirty="0"/>
              <a:t>. Za průmyslové zpracování se nepovažuje mechanické zpracování dřeva na různé polotovary (např. výroba řeziva a jeho základní opracování) a dále sušení a impregnace masivního dřeva</a:t>
            </a:r>
            <a:endParaRPr lang="cs-CZ" sz="2000" dirty="0" smtClean="0"/>
          </a:p>
          <a:p>
            <a:pPr lvl="0" algn="just"/>
            <a:r>
              <a:rPr lang="cs-CZ" sz="2000" dirty="0" smtClean="0"/>
              <a:t>Žadatel </a:t>
            </a:r>
            <a:r>
              <a:rPr lang="cs-CZ" sz="2000" dirty="0"/>
              <a:t>splnil podmínku </a:t>
            </a:r>
            <a:r>
              <a:rPr lang="cs-CZ" sz="2000" b="1" dirty="0"/>
              <a:t>finančního zdraví </a:t>
            </a:r>
            <a:r>
              <a:rPr lang="cs-CZ" sz="2000" dirty="0" smtClean="0"/>
              <a:t>u projektů, jejichž </a:t>
            </a:r>
            <a:r>
              <a:rPr lang="cs-CZ" sz="2000" dirty="0"/>
              <a:t>způsobilé výdaje, ze kterých je stanovena dotace, přesahují 1 mil. Kč.</a:t>
            </a:r>
            <a:r>
              <a:rPr lang="cs-CZ" sz="2000" dirty="0" smtClean="0"/>
              <a:t>(definice </a:t>
            </a:r>
            <a:r>
              <a:rPr lang="cs-CZ" sz="2000" dirty="0"/>
              <a:t>a výpočet jsou uvedeny na internetových stránkách </a:t>
            </a:r>
            <a:r>
              <a:rPr lang="cs-CZ" sz="2000" u="sng" dirty="0">
                <a:hlinkClick r:id="rId2"/>
              </a:rPr>
              <a:t>www.eagri.cz/prv</a:t>
            </a:r>
            <a:r>
              <a:rPr lang="cs-CZ" sz="2000" dirty="0"/>
              <a:t> a </a:t>
            </a:r>
            <a:r>
              <a:rPr lang="cs-CZ" sz="2000" u="sng" dirty="0">
                <a:hlinkClick r:id="rId3"/>
              </a:rPr>
              <a:t>www.szif.cz</a:t>
            </a:r>
            <a:r>
              <a:rPr lang="cs-CZ" sz="2000" dirty="0" smtClean="0"/>
              <a:t>)</a:t>
            </a:r>
          </a:p>
          <a:p>
            <a:pPr lvl="0" algn="just"/>
            <a:r>
              <a:rPr lang="cs-CZ" sz="2000" dirty="0"/>
              <a:t>Pro podporu je způsobilá provozovna s </a:t>
            </a:r>
            <a:r>
              <a:rPr lang="cs-CZ" sz="2000" b="1" dirty="0"/>
              <a:t>průměrným ročním pořezem do 10 000 m</a:t>
            </a:r>
            <a:r>
              <a:rPr lang="cs-CZ" sz="2000" b="1" baseline="30000" dirty="0"/>
              <a:t>3</a:t>
            </a:r>
            <a:r>
              <a:rPr lang="cs-CZ" sz="2000" b="1" dirty="0"/>
              <a:t> </a:t>
            </a:r>
            <a:r>
              <a:rPr lang="cs-CZ" sz="2000" dirty="0"/>
              <a:t>včetně</a:t>
            </a:r>
          </a:p>
          <a:p>
            <a:pPr lvl="0"/>
            <a:endParaRPr lang="cs-CZ" sz="2000" dirty="0"/>
          </a:p>
          <a:p>
            <a:pPr lvl="0"/>
            <a:endParaRPr lang="cs-CZ" sz="1800" dirty="0"/>
          </a:p>
          <a:p>
            <a:pPr lvl="0"/>
            <a:endParaRPr lang="cs-CZ" sz="1600" dirty="0" smtClean="0"/>
          </a:p>
          <a:p>
            <a:pPr lvl="0"/>
            <a:endParaRPr lang="cs-CZ" sz="1600" dirty="0"/>
          </a:p>
          <a:p>
            <a:pPr marL="0" indent="0">
              <a:buNone/>
            </a:pPr>
            <a:endParaRPr lang="cs-CZ" dirty="0"/>
          </a:p>
        </p:txBody>
      </p:sp>
    </p:spTree>
    <p:extLst>
      <p:ext uri="{BB962C8B-B14F-4D97-AF65-F5344CB8AC3E}">
        <p14:creationId xmlns:p14="http://schemas.microsoft.com/office/powerpoint/2010/main" val="12670440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864096"/>
          </a:xfrm>
        </p:spPr>
        <p:txBody>
          <a:bodyPr>
            <a:normAutofit/>
          </a:bodyPr>
          <a:lstStyle/>
          <a:p>
            <a:pPr algn="ctr"/>
            <a:r>
              <a:rPr lang="cs-CZ" sz="2400" dirty="0" smtClean="0"/>
              <a:t>Operace 8.6.2</a:t>
            </a:r>
            <a:r>
              <a:rPr lang="cs-CZ" sz="2400" dirty="0"/>
              <a:t/>
            </a:r>
            <a:br>
              <a:rPr lang="cs-CZ" sz="2400" dirty="0"/>
            </a:br>
            <a:r>
              <a:rPr lang="cs-CZ" sz="2200" dirty="0" smtClean="0"/>
              <a:t>Další podmínky</a:t>
            </a:r>
            <a:endParaRPr lang="cs-CZ" sz="2200" dirty="0"/>
          </a:p>
        </p:txBody>
      </p:sp>
      <p:sp>
        <p:nvSpPr>
          <p:cNvPr id="3" name="Zástupný symbol pro obsah 2"/>
          <p:cNvSpPr>
            <a:spLocks noGrp="1"/>
          </p:cNvSpPr>
          <p:nvPr>
            <p:ph idx="1"/>
          </p:nvPr>
        </p:nvSpPr>
        <p:spPr>
          <a:xfrm>
            <a:off x="457200" y="908720"/>
            <a:ext cx="8229600" cy="5688632"/>
          </a:xfrm>
        </p:spPr>
        <p:txBody>
          <a:bodyPr>
            <a:normAutofit/>
          </a:bodyPr>
          <a:lstStyle/>
          <a:p>
            <a:pPr lvl="0" algn="just"/>
            <a:r>
              <a:rPr lang="cs-CZ" sz="2000" b="1" dirty="0" smtClean="0"/>
              <a:t>Lhůta vázanosti projektu na účel trvá 5 let </a:t>
            </a:r>
            <a:r>
              <a:rPr lang="cs-CZ" sz="2000" dirty="0" smtClean="0"/>
              <a:t>od data převedení dotace na účet příjemce dotace</a:t>
            </a:r>
          </a:p>
          <a:p>
            <a:pPr lvl="0" algn="just"/>
            <a:r>
              <a:rPr lang="cs-CZ" sz="2000" dirty="0" smtClean="0"/>
              <a:t>Žádost obdrží </a:t>
            </a:r>
            <a:r>
              <a:rPr lang="cs-CZ" sz="2000" dirty="0"/>
              <a:t>v rámci preferenčních kritérií </a:t>
            </a:r>
            <a:r>
              <a:rPr lang="cs-CZ" sz="2000" b="1" dirty="0"/>
              <a:t>minimálně </a:t>
            </a:r>
            <a:r>
              <a:rPr lang="cs-CZ" sz="2000" b="1" dirty="0" smtClean="0"/>
              <a:t>15 bodů</a:t>
            </a:r>
          </a:p>
          <a:p>
            <a:pPr lvl="0" algn="just"/>
            <a:r>
              <a:rPr lang="en-US" sz="2000" dirty="0"/>
              <a:t>Žadatel/příjemce dotace, který není obcí, právnickou osobou založenou nebo zřízenou obcí nebo není dobrovolným svazkem obcí, musí splňovat definici </a:t>
            </a:r>
            <a:r>
              <a:rPr lang="en-US" sz="2000" b="1" dirty="0"/>
              <a:t>mikro nebo malého podniku</a:t>
            </a:r>
            <a:r>
              <a:rPr lang="en-US" sz="2000" dirty="0"/>
              <a:t> až </a:t>
            </a:r>
            <a:r>
              <a:rPr lang="en-US" sz="2000" b="1" dirty="0"/>
              <a:t>do data podpisu Dohody </a:t>
            </a:r>
            <a:r>
              <a:rPr lang="en-US" sz="2000" dirty="0"/>
              <a:t>o </a:t>
            </a:r>
            <a:r>
              <a:rPr lang="en-US" sz="2000" dirty="0" err="1"/>
              <a:t>poskytnutí</a:t>
            </a:r>
            <a:r>
              <a:rPr lang="en-US" sz="2000" dirty="0"/>
              <a:t> </a:t>
            </a:r>
            <a:r>
              <a:rPr lang="en-US" sz="2000" dirty="0" err="1" smtClean="0"/>
              <a:t>dotace</a:t>
            </a:r>
            <a:endParaRPr lang="cs-CZ" sz="2000" dirty="0" smtClean="0"/>
          </a:p>
          <a:p>
            <a:pPr lvl="0" algn="just"/>
            <a:r>
              <a:rPr lang="en-US" sz="2000" dirty="0"/>
              <a:t>V případě stavebních prací a v případě nákupu nemovitosti jsou způsobilé pouze výdaje </a:t>
            </a:r>
            <a:r>
              <a:rPr lang="en-US" sz="2000" b="1" dirty="0"/>
              <a:t>přímo související s pořízeným strojem, technologií či zařízením</a:t>
            </a:r>
            <a:endParaRPr lang="cs-CZ" sz="2000" b="1" dirty="0" smtClean="0"/>
          </a:p>
          <a:p>
            <a:pPr lvl="0" algn="just"/>
            <a:r>
              <a:rPr lang="cs-CZ" sz="2000" dirty="0"/>
              <a:t>Podpora musí </a:t>
            </a:r>
            <a:r>
              <a:rPr lang="cs-CZ" sz="2000" dirty="0" smtClean="0"/>
              <a:t>mít </a:t>
            </a:r>
            <a:r>
              <a:rPr lang="cs-CZ" sz="2000" b="1" dirty="0" smtClean="0"/>
              <a:t>motivační účinek </a:t>
            </a:r>
          </a:p>
          <a:p>
            <a:pPr lvl="0" algn="just"/>
            <a:r>
              <a:rPr lang="cs-CZ" sz="2000" dirty="0"/>
              <a:t>Dotace nebude vyplacena ve prospěch žadatele/příjemce dotace, vůči němuž je </a:t>
            </a:r>
            <a:r>
              <a:rPr lang="cs-CZ" sz="2000" b="1" dirty="0"/>
              <a:t>vystaven inkasní příkaz </a:t>
            </a:r>
            <a:endParaRPr lang="cs-CZ" sz="2000" b="1" dirty="0" smtClean="0"/>
          </a:p>
          <a:p>
            <a:pPr lvl="0" algn="just"/>
            <a:r>
              <a:rPr lang="cs-CZ" sz="2000" dirty="0" smtClean="0"/>
              <a:t>Žadatel/příjemce dotace nesmí být </a:t>
            </a:r>
            <a:r>
              <a:rPr lang="cs-CZ" sz="2000" b="1" dirty="0" smtClean="0"/>
              <a:t>podnikem v obtížích</a:t>
            </a:r>
          </a:p>
          <a:p>
            <a:pPr marL="0" lvl="0" indent="0" algn="just">
              <a:buNone/>
            </a:pPr>
            <a:endParaRPr lang="cs-CZ" sz="2000" b="1" dirty="0" smtClean="0"/>
          </a:p>
          <a:p>
            <a:pPr lvl="0"/>
            <a:endParaRPr lang="cs-CZ" sz="2000" dirty="0" smtClean="0"/>
          </a:p>
          <a:p>
            <a:pPr lvl="0"/>
            <a:endParaRPr lang="cs-CZ" sz="2000" dirty="0"/>
          </a:p>
          <a:p>
            <a:pPr lvl="0"/>
            <a:endParaRPr lang="cs-CZ" sz="2000" dirty="0" smtClean="0"/>
          </a:p>
          <a:p>
            <a:pPr lvl="0"/>
            <a:endParaRPr lang="cs-CZ" sz="1800" dirty="0"/>
          </a:p>
          <a:p>
            <a:pPr lvl="0"/>
            <a:endParaRPr lang="cs-CZ" sz="1600" dirty="0" smtClean="0"/>
          </a:p>
          <a:p>
            <a:pPr lvl="0"/>
            <a:endParaRPr lang="cs-CZ" sz="1600" dirty="0"/>
          </a:p>
          <a:p>
            <a:pPr marL="0" indent="0">
              <a:buNone/>
            </a:pPr>
            <a:endParaRPr lang="cs-CZ" dirty="0"/>
          </a:p>
        </p:txBody>
      </p:sp>
    </p:spTree>
    <p:extLst>
      <p:ext uri="{BB962C8B-B14F-4D97-AF65-F5344CB8AC3E}">
        <p14:creationId xmlns:p14="http://schemas.microsoft.com/office/powerpoint/2010/main" val="36217488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648072"/>
          </a:xfrm>
        </p:spPr>
        <p:txBody>
          <a:bodyPr>
            <a:normAutofit/>
          </a:bodyPr>
          <a:lstStyle/>
          <a:p>
            <a:pPr algn="ctr"/>
            <a:r>
              <a:rPr lang="cs-CZ" sz="2400" dirty="0" smtClean="0"/>
              <a:t>Operace 8.6.2 – Preferenční kritéria</a:t>
            </a:r>
            <a:endParaRPr lang="cs-CZ" sz="2400" dirty="0"/>
          </a:p>
        </p:txBody>
      </p:sp>
      <p:graphicFrame>
        <p:nvGraphicFramePr>
          <p:cNvPr id="4" name="Tabulka 3"/>
          <p:cNvGraphicFramePr>
            <a:graphicFrameLocks noGrp="1"/>
          </p:cNvGraphicFramePr>
          <p:nvPr>
            <p:extLst>
              <p:ext uri="{D42A27DB-BD31-4B8C-83A1-F6EECF244321}">
                <p14:modId xmlns:p14="http://schemas.microsoft.com/office/powerpoint/2010/main" val="3010708220"/>
              </p:ext>
            </p:extLst>
          </p:nvPr>
        </p:nvGraphicFramePr>
        <p:xfrm>
          <a:off x="323528" y="786407"/>
          <a:ext cx="8568953" cy="5664525"/>
        </p:xfrm>
        <a:graphic>
          <a:graphicData uri="http://schemas.openxmlformats.org/drawingml/2006/table">
            <a:tbl>
              <a:tblPr firstRow="1" bandRow="1">
                <a:tableStyleId>{F5AB1C69-6EDB-4FF4-983F-18BD219EF322}</a:tableStyleId>
              </a:tblPr>
              <a:tblGrid>
                <a:gridCol w="1179214"/>
                <a:gridCol w="5949578"/>
                <a:gridCol w="1440161"/>
              </a:tblGrid>
              <a:tr h="603406">
                <a:tc>
                  <a:txBody>
                    <a:bodyPr/>
                    <a:lstStyle/>
                    <a:p>
                      <a:pPr algn="ctr"/>
                      <a:r>
                        <a:rPr lang="cs-CZ" sz="1600" dirty="0" smtClean="0">
                          <a:latin typeface="Arial" panose="020B0604020202020204" pitchFamily="34" charset="0"/>
                          <a:cs typeface="Arial" panose="020B0604020202020204" pitchFamily="34" charset="0"/>
                        </a:rPr>
                        <a:t>Pořadí</a:t>
                      </a:r>
                      <a:endParaRPr lang="cs-CZ" sz="1600" dirty="0">
                        <a:latin typeface="Arial" panose="020B0604020202020204" pitchFamily="34" charset="0"/>
                        <a:cs typeface="Arial" panose="020B0604020202020204" pitchFamily="34" charset="0"/>
                      </a:endParaRPr>
                    </a:p>
                  </a:txBody>
                  <a:tcPr marL="91454" marR="91454" marT="45740" marB="45740" anchor="ctr"/>
                </a:tc>
                <a:tc>
                  <a:txBody>
                    <a:bodyPr/>
                    <a:lstStyle/>
                    <a:p>
                      <a:pPr algn="ctr"/>
                      <a:r>
                        <a:rPr lang="cs-CZ" sz="1600" dirty="0" smtClean="0">
                          <a:latin typeface="Arial" panose="020B0604020202020204" pitchFamily="34" charset="0"/>
                          <a:cs typeface="Arial" panose="020B0604020202020204" pitchFamily="34" charset="0"/>
                        </a:rPr>
                        <a:t>Kritérium</a:t>
                      </a:r>
                      <a:endParaRPr lang="cs-CZ" sz="1600" dirty="0">
                        <a:latin typeface="Arial" panose="020B0604020202020204" pitchFamily="34" charset="0"/>
                        <a:cs typeface="Arial" panose="020B0604020202020204" pitchFamily="34" charset="0"/>
                      </a:endParaRPr>
                    </a:p>
                  </a:txBody>
                  <a:tcPr marL="91454" marR="91454" marT="45740" marB="45740" anchor="ctr"/>
                </a:tc>
                <a:tc>
                  <a:txBody>
                    <a:bodyPr/>
                    <a:lstStyle/>
                    <a:p>
                      <a:pPr algn="ctr"/>
                      <a:r>
                        <a:rPr lang="cs-CZ" sz="1600" dirty="0" smtClean="0">
                          <a:latin typeface="Arial" panose="020B0604020202020204" pitchFamily="34" charset="0"/>
                          <a:cs typeface="Arial" panose="020B0604020202020204" pitchFamily="34" charset="0"/>
                        </a:rPr>
                        <a:t>Možný bodový zisk</a:t>
                      </a:r>
                      <a:endParaRPr lang="cs-CZ" sz="1600" dirty="0">
                        <a:latin typeface="Arial" panose="020B0604020202020204" pitchFamily="34" charset="0"/>
                        <a:cs typeface="Arial" panose="020B0604020202020204" pitchFamily="34" charset="0"/>
                      </a:endParaRPr>
                    </a:p>
                  </a:txBody>
                  <a:tcPr marL="91454" marR="91454" marT="45740" marB="45740" anchor="ctr"/>
                </a:tc>
              </a:tr>
              <a:tr h="1463123">
                <a:tc>
                  <a:txBody>
                    <a:bodyPr/>
                    <a:lstStyle/>
                    <a:p>
                      <a:pPr algn="ctr"/>
                      <a:r>
                        <a:rPr lang="cs-CZ" sz="1600" dirty="0" smtClean="0">
                          <a:latin typeface="Arial" panose="020B0604020202020204" pitchFamily="34" charset="0"/>
                          <a:cs typeface="Arial" panose="020B0604020202020204" pitchFamily="34" charset="0"/>
                        </a:rPr>
                        <a:t>1.</a:t>
                      </a:r>
                      <a:endParaRPr lang="cs-CZ" sz="1600" dirty="0">
                        <a:latin typeface="Arial" panose="020B0604020202020204" pitchFamily="34" charset="0"/>
                        <a:cs typeface="Arial" panose="020B0604020202020204" pitchFamily="34" charset="0"/>
                      </a:endParaRPr>
                    </a:p>
                  </a:txBody>
                  <a:tcPr anchor="ctr"/>
                </a:tc>
                <a:tc>
                  <a:txBody>
                    <a:bodyPr/>
                    <a:lstStyle/>
                    <a:p>
                      <a:pPr algn="just"/>
                      <a:r>
                        <a:rPr lang="cs-CZ" sz="1600" b="0" kern="1200" dirty="0" smtClean="0">
                          <a:solidFill>
                            <a:schemeClr val="dk1"/>
                          </a:solidFill>
                          <a:effectLst/>
                          <a:latin typeface="Arial" panose="020B0604020202020204" pitchFamily="34" charset="0"/>
                          <a:ea typeface="+mn-ea"/>
                          <a:cs typeface="Arial" panose="020B0604020202020204" pitchFamily="34" charset="0"/>
                        </a:rPr>
                        <a:t>Předmětem projektu je novostavba, rekonstrukce či oprava stavby/staveb v hodnotě minimálně </a:t>
                      </a:r>
                      <a:r>
                        <a:rPr lang="cs-CZ" sz="1600" b="1" kern="1200" dirty="0" smtClean="0">
                          <a:solidFill>
                            <a:schemeClr val="dk1"/>
                          </a:solidFill>
                          <a:effectLst/>
                          <a:latin typeface="Arial" panose="020B0604020202020204" pitchFamily="34" charset="0"/>
                          <a:ea typeface="+mn-ea"/>
                          <a:cs typeface="Arial" panose="020B0604020202020204" pitchFamily="34" charset="0"/>
                        </a:rPr>
                        <a:t>20 %</a:t>
                      </a:r>
                      <a:r>
                        <a:rPr lang="cs-CZ" sz="1600" b="0" kern="1200" dirty="0" smtClean="0">
                          <a:solidFill>
                            <a:schemeClr val="dk1"/>
                          </a:solidFill>
                          <a:effectLst/>
                          <a:latin typeface="Arial" panose="020B0604020202020204" pitchFamily="34" charset="0"/>
                          <a:ea typeface="+mn-ea"/>
                          <a:cs typeface="Arial" panose="020B0604020202020204" pitchFamily="34" charset="0"/>
                        </a:rPr>
                        <a:t> výdajů, ze kterých je stanovena dotace, a zároveň </a:t>
                      </a:r>
                      <a:r>
                        <a:rPr lang="cs-CZ" sz="1600" b="1" kern="1200" dirty="0" smtClean="0">
                          <a:solidFill>
                            <a:schemeClr val="dk1"/>
                          </a:solidFill>
                          <a:effectLst/>
                          <a:latin typeface="Arial" panose="020B0604020202020204" pitchFamily="34" charset="0"/>
                          <a:ea typeface="+mn-ea"/>
                          <a:cs typeface="Arial" panose="020B0604020202020204" pitchFamily="34" charset="0"/>
                        </a:rPr>
                        <a:t>nedošlo/nedojde</a:t>
                      </a:r>
                      <a:r>
                        <a:rPr lang="cs-CZ" sz="1600" b="0" kern="1200" dirty="0" smtClean="0">
                          <a:solidFill>
                            <a:schemeClr val="dk1"/>
                          </a:solidFill>
                          <a:effectLst/>
                          <a:latin typeface="Arial" panose="020B0604020202020204" pitchFamily="34" charset="0"/>
                          <a:ea typeface="+mn-ea"/>
                          <a:cs typeface="Arial" panose="020B0604020202020204" pitchFamily="34" charset="0"/>
                        </a:rPr>
                        <a:t> v souvislosti s projektem </a:t>
                      </a:r>
                      <a:r>
                        <a:rPr lang="cs-CZ" sz="1600" b="1" kern="1200" dirty="0" smtClean="0">
                          <a:solidFill>
                            <a:schemeClr val="dk1"/>
                          </a:solidFill>
                          <a:effectLst/>
                          <a:latin typeface="Arial" panose="020B0604020202020204" pitchFamily="34" charset="0"/>
                          <a:ea typeface="+mn-ea"/>
                          <a:cs typeface="Arial" panose="020B0604020202020204" pitchFamily="34" charset="0"/>
                        </a:rPr>
                        <a:t>k odnětí pozemků dotčených touto stavbou/stavbami ze zemědělského půdního fondu nebo plnění funkcí lesa</a:t>
                      </a:r>
                      <a:endParaRPr lang="cs-CZ" sz="1600" b="1" dirty="0">
                        <a:latin typeface="Arial" panose="020B0604020202020204" pitchFamily="34" charset="0"/>
                        <a:cs typeface="Arial" panose="020B0604020202020204" pitchFamily="34" charset="0"/>
                      </a:endParaRPr>
                    </a:p>
                  </a:txBody>
                  <a:tcPr/>
                </a:tc>
                <a:tc>
                  <a:txBody>
                    <a:bodyPr/>
                    <a:lstStyle/>
                    <a:p>
                      <a:pPr algn="ctr"/>
                      <a:r>
                        <a:rPr lang="cs-CZ" sz="1600" b="1" dirty="0" smtClean="0">
                          <a:latin typeface="Arial" panose="020B0604020202020204" pitchFamily="34" charset="0"/>
                          <a:cs typeface="Arial" panose="020B0604020202020204" pitchFamily="34" charset="0"/>
                        </a:rPr>
                        <a:t>5</a:t>
                      </a:r>
                      <a:endParaRPr lang="cs-CZ" sz="1600" b="1" dirty="0">
                        <a:latin typeface="Arial" panose="020B0604020202020204" pitchFamily="34" charset="0"/>
                        <a:cs typeface="Arial" panose="020B0604020202020204" pitchFamily="34" charset="0"/>
                      </a:endParaRPr>
                    </a:p>
                  </a:txBody>
                  <a:tcPr anchor="ctr"/>
                </a:tc>
              </a:tr>
              <a:tr h="412699">
                <a:tc>
                  <a:txBody>
                    <a:bodyPr/>
                    <a:lstStyle/>
                    <a:p>
                      <a:pPr algn="ctr">
                        <a:spcAft>
                          <a:spcPts val="0"/>
                        </a:spcAft>
                      </a:pPr>
                      <a:r>
                        <a:rPr lang="cs-CZ" sz="1600" b="0">
                          <a:effectLst/>
                          <a:latin typeface="Arial" panose="020B0604020202020204" pitchFamily="34" charset="0"/>
                          <a:ea typeface="Times New Roman"/>
                          <a:cs typeface="Arial" panose="020B0604020202020204" pitchFamily="34" charset="0"/>
                        </a:rPr>
                        <a:t>2.</a:t>
                      </a:r>
                    </a:p>
                  </a:txBody>
                  <a:tcPr marL="44450" marR="44450" marT="0" marB="0" anchor="ctr"/>
                </a:tc>
                <a:tc>
                  <a:txBody>
                    <a:bodyPr/>
                    <a:lstStyle/>
                    <a:p>
                      <a:pPr algn="just">
                        <a:spcAft>
                          <a:spcPts val="0"/>
                        </a:spcAft>
                      </a:pPr>
                      <a:r>
                        <a:rPr lang="cs-CZ" sz="1600" b="1" kern="1200" dirty="0" smtClean="0">
                          <a:solidFill>
                            <a:schemeClr val="dk1"/>
                          </a:solidFill>
                          <a:effectLst/>
                          <a:latin typeface="Arial" panose="020B0604020202020204" pitchFamily="34" charset="0"/>
                          <a:ea typeface="+mn-ea"/>
                          <a:cs typeface="Arial" panose="020B0604020202020204" pitchFamily="34" charset="0"/>
                        </a:rPr>
                        <a:t>Míra nezaměstnanosti v okrese</a:t>
                      </a:r>
                      <a:r>
                        <a:rPr lang="cs-CZ" sz="1600" b="0" kern="1200" dirty="0" smtClean="0">
                          <a:solidFill>
                            <a:schemeClr val="dk1"/>
                          </a:solidFill>
                          <a:effectLst/>
                          <a:latin typeface="Arial" panose="020B0604020202020204" pitchFamily="34" charset="0"/>
                          <a:ea typeface="+mn-ea"/>
                          <a:cs typeface="Arial" panose="020B0604020202020204" pitchFamily="34" charset="0"/>
                        </a:rPr>
                        <a:t>, ve kterém je projekt realizován je:</a:t>
                      </a:r>
                      <a:endParaRPr lang="cs-CZ" sz="1600" b="0"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nchor="ctr"/>
                </a:tc>
                <a:tc>
                  <a:txBody>
                    <a:bodyPr/>
                    <a:lstStyle/>
                    <a:p>
                      <a:pPr algn="ctr">
                        <a:spcAft>
                          <a:spcPts val="0"/>
                        </a:spcAft>
                      </a:pP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332964">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2.1.</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600" b="1" kern="1200" dirty="0" smtClean="0">
                          <a:solidFill>
                            <a:schemeClr val="dk1"/>
                          </a:solidFill>
                          <a:effectLst/>
                          <a:latin typeface="Arial" panose="020B0604020202020204" pitchFamily="34" charset="0"/>
                          <a:ea typeface="+mn-ea"/>
                          <a:cs typeface="Arial" panose="020B0604020202020204" pitchFamily="34" charset="0"/>
                        </a:rPr>
                        <a:t>100,1-125 %</a:t>
                      </a:r>
                      <a:r>
                        <a:rPr lang="cs-CZ" sz="1600" b="0" kern="1200" dirty="0" smtClean="0">
                          <a:solidFill>
                            <a:schemeClr val="dk1"/>
                          </a:solidFill>
                          <a:effectLst/>
                          <a:latin typeface="Arial" panose="020B0604020202020204" pitchFamily="34" charset="0"/>
                          <a:ea typeface="+mn-ea"/>
                          <a:cs typeface="Arial" panose="020B0604020202020204" pitchFamily="34" charset="0"/>
                        </a:rPr>
                        <a:t> průměrné míry nezaměstnanosti v ČR</a:t>
                      </a:r>
                      <a:endParaRPr lang="cs-CZ" sz="1600" b="0"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1</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280804">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2.2.</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600" b="1" kern="1200" dirty="0" smtClean="0">
                          <a:solidFill>
                            <a:schemeClr val="dk1"/>
                          </a:solidFill>
                          <a:effectLst/>
                          <a:latin typeface="Arial" panose="020B0604020202020204" pitchFamily="34" charset="0"/>
                          <a:ea typeface="+mn-ea"/>
                          <a:cs typeface="Arial" panose="020B0604020202020204" pitchFamily="34" charset="0"/>
                        </a:rPr>
                        <a:t>125,1-150 % </a:t>
                      </a:r>
                      <a:r>
                        <a:rPr lang="cs-CZ" sz="1600" b="0" kern="1200" dirty="0" smtClean="0">
                          <a:solidFill>
                            <a:schemeClr val="dk1"/>
                          </a:solidFill>
                          <a:effectLst/>
                          <a:latin typeface="Arial" panose="020B0604020202020204" pitchFamily="34" charset="0"/>
                          <a:ea typeface="+mn-ea"/>
                          <a:cs typeface="Arial" panose="020B0604020202020204" pitchFamily="34" charset="0"/>
                        </a:rPr>
                        <a:t>průměrné míry nezaměstnanosti v ČR</a:t>
                      </a:r>
                      <a:endParaRPr lang="cs-CZ" sz="1600" b="0"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2</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280804">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2.3.</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600" b="1" kern="1200" dirty="0" smtClean="0">
                          <a:solidFill>
                            <a:schemeClr val="dk1"/>
                          </a:solidFill>
                          <a:effectLst/>
                          <a:latin typeface="Arial" panose="020B0604020202020204" pitchFamily="34" charset="0"/>
                          <a:ea typeface="+mn-ea"/>
                          <a:cs typeface="Arial" panose="020B0604020202020204" pitchFamily="34" charset="0"/>
                        </a:rPr>
                        <a:t>více než 150 % </a:t>
                      </a:r>
                      <a:r>
                        <a:rPr lang="cs-CZ" sz="1600" b="0" kern="1200" dirty="0" smtClean="0">
                          <a:solidFill>
                            <a:schemeClr val="dk1"/>
                          </a:solidFill>
                          <a:effectLst/>
                          <a:latin typeface="Arial" panose="020B0604020202020204" pitchFamily="34" charset="0"/>
                          <a:ea typeface="+mn-ea"/>
                          <a:cs typeface="Arial" panose="020B0604020202020204" pitchFamily="34" charset="0"/>
                        </a:rPr>
                        <a:t>průměrné míry nezaměstnanosti v ČR</a:t>
                      </a: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3</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713163">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3.</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600" b="0" kern="1200" dirty="0" smtClean="0">
                          <a:solidFill>
                            <a:schemeClr val="dk1"/>
                          </a:solidFill>
                          <a:effectLst/>
                          <a:latin typeface="Arial" panose="020B0604020202020204" pitchFamily="34" charset="0"/>
                          <a:ea typeface="+mn-ea"/>
                          <a:cs typeface="Arial" panose="020B0604020202020204" pitchFamily="34" charset="0"/>
                        </a:rPr>
                        <a:t>Projekt má </a:t>
                      </a:r>
                      <a:r>
                        <a:rPr lang="cs-CZ" sz="1600" b="1" kern="1200" dirty="0" smtClean="0">
                          <a:solidFill>
                            <a:schemeClr val="dk1"/>
                          </a:solidFill>
                          <a:effectLst/>
                          <a:latin typeface="Arial" panose="020B0604020202020204" pitchFamily="34" charset="0"/>
                          <a:ea typeface="+mn-ea"/>
                          <a:cs typeface="Arial" panose="020B0604020202020204" pitchFamily="34" charset="0"/>
                        </a:rPr>
                        <a:t>komplexní charakter </a:t>
                      </a:r>
                      <a:r>
                        <a:rPr lang="cs-CZ" sz="1600" b="0" kern="1200" dirty="0" smtClean="0">
                          <a:solidFill>
                            <a:schemeClr val="dk1"/>
                          </a:solidFill>
                          <a:effectLst/>
                          <a:latin typeface="Arial" panose="020B0604020202020204" pitchFamily="34" charset="0"/>
                          <a:ea typeface="+mn-ea"/>
                          <a:cs typeface="Arial" panose="020B0604020202020204" pitchFamily="34" charset="0"/>
                        </a:rPr>
                        <a:t>(předmětem projektu je investice do strojního vybavení pilnic a zároveň investice do zařízení pro sušení nebo impregnování masivního dřeva).</a:t>
                      </a:r>
                      <a:endParaRPr lang="cs-CZ" sz="1600" b="0"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339852">
                <a:tc>
                  <a:txBody>
                    <a:bodyPr/>
                    <a:lstStyle/>
                    <a:p>
                      <a:pPr algn="ctr">
                        <a:spcAft>
                          <a:spcPts val="0"/>
                        </a:spcAft>
                      </a:pPr>
                      <a:r>
                        <a:rPr lang="cs-CZ" sz="1600" b="0" dirty="0">
                          <a:effectLst/>
                          <a:latin typeface="Arial" panose="020B0604020202020204" pitchFamily="34" charset="0"/>
                          <a:ea typeface="Times New Roman"/>
                          <a:cs typeface="Arial" panose="020B0604020202020204" pitchFamily="34" charset="0"/>
                        </a:rPr>
                        <a:t>4.</a:t>
                      </a:r>
                    </a:p>
                  </a:txBody>
                  <a:tcPr marL="44450" marR="44450" marT="0" marB="0" anchor="ctr"/>
                </a:tc>
                <a:tc>
                  <a:txBody>
                    <a:bodyPr/>
                    <a:lstStyle/>
                    <a:p>
                      <a:pPr algn="just">
                        <a:spcAft>
                          <a:spcPts val="0"/>
                        </a:spcAft>
                        <a:tabLst>
                          <a:tab pos="449580" algn="l"/>
                        </a:tabLst>
                      </a:pPr>
                      <a:r>
                        <a:rPr lang="cs-CZ" sz="1600" b="1" dirty="0" smtClean="0">
                          <a:effectLst/>
                          <a:latin typeface="Arial" panose="020B0604020202020204" pitchFamily="34" charset="0"/>
                          <a:ea typeface="Times New Roman"/>
                          <a:cs typeface="Arial" panose="020B0604020202020204" pitchFamily="34" charset="0"/>
                        </a:rPr>
                        <a:t>Projekt vytvoří pracovní místo/místa</a:t>
                      </a:r>
                      <a:r>
                        <a:rPr lang="cs-CZ" sz="1600" b="1" baseline="0" dirty="0" smtClean="0">
                          <a:effectLst/>
                          <a:latin typeface="Arial" panose="020B0604020202020204" pitchFamily="34" charset="0"/>
                          <a:ea typeface="Times New Roman"/>
                          <a:cs typeface="Arial" panose="020B0604020202020204" pitchFamily="34" charset="0"/>
                        </a:rPr>
                        <a:t> (1/2/3 a více)</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10/15/25</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491407">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5.</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just">
                        <a:spcAft>
                          <a:spcPts val="0"/>
                        </a:spcAft>
                        <a:tabLst>
                          <a:tab pos="449580" algn="l"/>
                        </a:tabLst>
                      </a:pPr>
                      <a:r>
                        <a:rPr lang="cs-CZ" sz="1600" b="0" dirty="0" smtClean="0">
                          <a:effectLst/>
                          <a:latin typeface="Arial" panose="020B0604020202020204" pitchFamily="34" charset="0"/>
                          <a:ea typeface="Times New Roman"/>
                          <a:cs typeface="Arial" panose="020B0604020202020204" pitchFamily="34" charset="0"/>
                        </a:rPr>
                        <a:t>Obec, na území které je projekt</a:t>
                      </a:r>
                      <a:r>
                        <a:rPr lang="cs-CZ" sz="1600" b="0" baseline="0" dirty="0" smtClean="0">
                          <a:effectLst/>
                          <a:latin typeface="Arial" panose="020B0604020202020204" pitchFamily="34" charset="0"/>
                          <a:ea typeface="Times New Roman"/>
                          <a:cs typeface="Arial" panose="020B0604020202020204" pitchFamily="34" charset="0"/>
                        </a:rPr>
                        <a:t> realizován má </a:t>
                      </a:r>
                      <a:r>
                        <a:rPr lang="cs-CZ" sz="1600" b="1" baseline="0" dirty="0" smtClean="0">
                          <a:effectLst/>
                          <a:latin typeface="Arial" panose="020B0604020202020204" pitchFamily="34" charset="0"/>
                          <a:ea typeface="Times New Roman"/>
                          <a:cs typeface="Arial" panose="020B0604020202020204" pitchFamily="34" charset="0"/>
                        </a:rPr>
                        <a:t>méně než 501 obyvatel/ 501-1000 obyvatel</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8/4</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r h="561608">
                <a:tc>
                  <a:txBody>
                    <a:bodyPr/>
                    <a:lstStyle/>
                    <a:p>
                      <a:pPr algn="ctr">
                        <a:spcAft>
                          <a:spcPts val="0"/>
                        </a:spcAft>
                      </a:pPr>
                      <a:r>
                        <a:rPr lang="cs-CZ" sz="1600" b="0" dirty="0" smtClean="0">
                          <a:effectLst/>
                          <a:latin typeface="Arial" panose="020B0604020202020204" pitchFamily="34" charset="0"/>
                          <a:ea typeface="Times New Roman"/>
                          <a:cs typeface="Arial" panose="020B0604020202020204" pitchFamily="34" charset="0"/>
                        </a:rPr>
                        <a:t>6.</a:t>
                      </a:r>
                      <a:endParaRPr lang="cs-CZ" sz="1600" b="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just">
                        <a:spcAft>
                          <a:spcPts val="0"/>
                        </a:spcAft>
                        <a:tabLst>
                          <a:tab pos="449580" algn="l"/>
                        </a:tabLst>
                      </a:pPr>
                      <a:r>
                        <a:rPr lang="cs-CZ" sz="1600" b="0" dirty="0" smtClean="0">
                          <a:effectLst/>
                          <a:latin typeface="Arial" panose="020B0604020202020204" pitchFamily="34" charset="0"/>
                          <a:ea typeface="Times New Roman"/>
                          <a:cs typeface="Arial" panose="020B0604020202020204" pitchFamily="34" charset="0"/>
                        </a:rPr>
                        <a:t>Projekt je realizován v </a:t>
                      </a:r>
                      <a:r>
                        <a:rPr lang="cs-CZ" sz="1600" b="1" dirty="0" smtClean="0">
                          <a:effectLst/>
                          <a:latin typeface="Arial" panose="020B0604020202020204" pitchFamily="34" charset="0"/>
                          <a:ea typeface="Times New Roman"/>
                          <a:cs typeface="Arial" panose="020B0604020202020204" pitchFamily="34" charset="0"/>
                        </a:rPr>
                        <a:t>hospodářsky</a:t>
                      </a:r>
                      <a:r>
                        <a:rPr lang="cs-CZ" sz="1600" b="1" baseline="0" dirty="0" smtClean="0">
                          <a:effectLst/>
                          <a:latin typeface="Arial" panose="020B0604020202020204" pitchFamily="34" charset="0"/>
                          <a:ea typeface="Times New Roman"/>
                          <a:cs typeface="Arial" panose="020B0604020202020204" pitchFamily="34" charset="0"/>
                        </a:rPr>
                        <a:t> problémových regionech</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algn="ctr">
                        <a:spcAft>
                          <a:spcPts val="0"/>
                        </a:spcAft>
                      </a:pPr>
                      <a:r>
                        <a:rPr lang="cs-CZ" sz="1600" b="1" dirty="0" smtClean="0">
                          <a:effectLst/>
                          <a:latin typeface="Arial" panose="020B0604020202020204" pitchFamily="34" charset="0"/>
                          <a:ea typeface="Times New Roman"/>
                          <a:cs typeface="Arial" panose="020B0604020202020204" pitchFamily="34" charset="0"/>
                        </a:rPr>
                        <a:t>3</a:t>
                      </a:r>
                      <a:endParaRPr lang="cs-CZ" sz="1600" b="1" dirty="0">
                        <a:effectLst/>
                        <a:latin typeface="Arial" panose="020B0604020202020204" pitchFamily="34" charset="0"/>
                        <a:ea typeface="Times New Roman"/>
                        <a:cs typeface="Arial" panose="020B0604020202020204" pitchFamily="34" charset="0"/>
                      </a:endParaRPr>
                    </a:p>
                  </a:txBody>
                  <a:tcPr marL="44450" marR="44450" marT="0" marB="0" anchor="ctr"/>
                </a:tc>
              </a:tr>
            </a:tbl>
          </a:graphicData>
        </a:graphic>
      </p:graphicFrame>
    </p:spTree>
    <p:extLst>
      <p:ext uri="{BB962C8B-B14F-4D97-AF65-F5344CB8AC3E}">
        <p14:creationId xmlns:p14="http://schemas.microsoft.com/office/powerpoint/2010/main" val="33578023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124744"/>
            <a:ext cx="8229600" cy="3672409"/>
          </a:xfrm>
        </p:spPr>
        <p:txBody>
          <a:bodyPr>
            <a:normAutofit/>
          </a:bodyPr>
          <a:lstStyle/>
          <a:p>
            <a:pPr marL="0" indent="0" algn="ctr">
              <a:buNone/>
            </a:pPr>
            <a:endParaRPr lang="cs-CZ" sz="4000" dirty="0" smtClean="0"/>
          </a:p>
          <a:p>
            <a:pPr marL="0" indent="0" algn="ctr">
              <a:buNone/>
            </a:pPr>
            <a:r>
              <a:rPr lang="cs-CZ" sz="2000" dirty="0" smtClean="0"/>
              <a:t>Gestor: Ing. Kristýna Konopásková</a:t>
            </a:r>
          </a:p>
          <a:p>
            <a:pPr marL="0" indent="0" algn="ctr">
              <a:buNone/>
            </a:pPr>
            <a:r>
              <a:rPr lang="cs-CZ" sz="2000" dirty="0" smtClean="0"/>
              <a:t>Email: </a:t>
            </a:r>
            <a:r>
              <a:rPr lang="cs-CZ" sz="2000" dirty="0" smtClean="0">
                <a:hlinkClick r:id="rId2"/>
              </a:rPr>
              <a:t>kristyna.konopaskova@mze.cz</a:t>
            </a:r>
            <a:endParaRPr lang="cs-CZ" sz="2000" dirty="0" smtClean="0"/>
          </a:p>
          <a:p>
            <a:pPr marL="0" indent="0" algn="ctr">
              <a:buNone/>
            </a:pPr>
            <a:r>
              <a:rPr lang="cs-CZ" sz="2000" dirty="0" smtClean="0"/>
              <a:t>Tel. 221 812 773</a:t>
            </a:r>
            <a:endParaRPr lang="cs-CZ" sz="2000" dirty="0"/>
          </a:p>
        </p:txBody>
      </p:sp>
    </p:spTree>
    <p:extLst>
      <p:ext uri="{BB962C8B-B14F-4D97-AF65-F5344CB8AC3E}">
        <p14:creationId xmlns:p14="http://schemas.microsoft.com/office/powerpoint/2010/main" val="915647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8229600" cy="1143000"/>
          </a:xfrm>
        </p:spPr>
        <p:txBody>
          <a:bodyPr>
            <a:normAutofit/>
          </a:bodyPr>
          <a:lstStyle/>
          <a:p>
            <a:pPr algn="ctr"/>
            <a:endParaRPr lang="cs-CZ" sz="2200" i="1"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894329881"/>
              </p:ext>
            </p:extLst>
          </p:nvPr>
        </p:nvGraphicFramePr>
        <p:xfrm>
          <a:off x="0" y="0"/>
          <a:ext cx="9144000" cy="6857995"/>
        </p:xfrm>
        <a:graphic>
          <a:graphicData uri="http://schemas.openxmlformats.org/drawingml/2006/table">
            <a:tbl>
              <a:tblPr firstRow="1" bandRow="1">
                <a:tableStyleId>{5C22544A-7EE6-4342-B048-85BDC9FD1C3A}</a:tableStyleId>
              </a:tblPr>
              <a:tblGrid>
                <a:gridCol w="7119937"/>
                <a:gridCol w="2024063"/>
              </a:tblGrid>
              <a:tr h="436092">
                <a:tc>
                  <a:txBody>
                    <a:bodyPr/>
                    <a:lstStyle/>
                    <a:p>
                      <a:r>
                        <a:rPr lang="cs-CZ" dirty="0" smtClean="0"/>
                        <a:t>OPERACE SPOUŠTĚNÉ</a:t>
                      </a:r>
                      <a:r>
                        <a:rPr lang="cs-CZ" baseline="0" dirty="0" smtClean="0"/>
                        <a:t> VE 2. KOLE</a:t>
                      </a:r>
                      <a:endParaRPr lang="cs-CZ" dirty="0"/>
                    </a:p>
                  </a:txBody>
                  <a:tcPr/>
                </a:tc>
                <a:tc>
                  <a:txBody>
                    <a:bodyPr/>
                    <a:lstStyle/>
                    <a:p>
                      <a:r>
                        <a:rPr lang="cs-CZ" dirty="0" smtClean="0"/>
                        <a:t>ALOKACE (Kč)</a:t>
                      </a:r>
                      <a:endParaRPr lang="cs-CZ" dirty="0"/>
                    </a:p>
                  </a:txBody>
                  <a:tcPr/>
                </a:tc>
              </a:tr>
              <a:tr h="436092">
                <a:tc>
                  <a:txBody>
                    <a:bodyPr/>
                    <a:lstStyle/>
                    <a:p>
                      <a:r>
                        <a:rPr lang="cs-CZ" b="1" dirty="0" smtClean="0"/>
                        <a:t>1.1.1 Vzdělávací akce</a:t>
                      </a:r>
                      <a:endParaRPr lang="cs-CZ" b="1" dirty="0"/>
                    </a:p>
                  </a:txBody>
                  <a:tcPr/>
                </a:tc>
                <a:tc>
                  <a:txBody>
                    <a:bodyPr/>
                    <a:lstStyle/>
                    <a:p>
                      <a:pPr algn="r"/>
                      <a:r>
                        <a:rPr lang="cs-CZ" b="1" dirty="0" smtClean="0"/>
                        <a:t>57 750 000</a:t>
                      </a:r>
                      <a:endParaRPr lang="cs-CZ" b="1" dirty="0"/>
                    </a:p>
                  </a:txBody>
                  <a:tcPr/>
                </a:tc>
              </a:tr>
              <a:tr h="436092">
                <a:tc>
                  <a:txBody>
                    <a:bodyPr/>
                    <a:lstStyle/>
                    <a:p>
                      <a:r>
                        <a:rPr lang="cs-CZ" b="1" dirty="0" smtClean="0"/>
                        <a:t>1.2.1 Informační akce</a:t>
                      </a:r>
                      <a:endParaRPr lang="cs-CZ" b="1" dirty="0"/>
                    </a:p>
                  </a:txBody>
                  <a:tcPr/>
                </a:tc>
                <a:tc>
                  <a:txBody>
                    <a:bodyPr/>
                    <a:lstStyle/>
                    <a:p>
                      <a:pPr algn="r"/>
                      <a:r>
                        <a:rPr lang="cs-CZ" b="1" dirty="0" smtClean="0"/>
                        <a:t>38 500 000</a:t>
                      </a:r>
                      <a:endParaRPr lang="cs-CZ" b="1" dirty="0"/>
                    </a:p>
                  </a:txBody>
                  <a:tcPr/>
                </a:tc>
              </a:tr>
              <a:tr h="436092">
                <a:tc>
                  <a:txBody>
                    <a:bodyPr/>
                    <a:lstStyle/>
                    <a:p>
                      <a:r>
                        <a:rPr lang="cs-CZ" b="1" dirty="0" smtClean="0"/>
                        <a:t>6.1.1</a:t>
                      </a:r>
                      <a:r>
                        <a:rPr lang="cs-CZ" b="1" baseline="0" dirty="0" smtClean="0"/>
                        <a:t> Zahájení činnosti mladých zemědělců</a:t>
                      </a:r>
                      <a:endParaRPr lang="cs-CZ" b="1" dirty="0"/>
                    </a:p>
                  </a:txBody>
                  <a:tcPr/>
                </a:tc>
                <a:tc>
                  <a:txBody>
                    <a:bodyPr/>
                    <a:lstStyle/>
                    <a:p>
                      <a:pPr algn="r"/>
                      <a:r>
                        <a:rPr lang="cs-CZ" b="1" dirty="0" smtClean="0"/>
                        <a:t>337 500 000</a:t>
                      </a:r>
                      <a:endParaRPr lang="cs-CZ" b="1" dirty="0"/>
                    </a:p>
                  </a:txBody>
                  <a:tcPr/>
                </a:tc>
              </a:tr>
              <a:tr h="436092">
                <a:tc>
                  <a:txBody>
                    <a:bodyPr/>
                    <a:lstStyle/>
                    <a:p>
                      <a:r>
                        <a:rPr lang="cs-CZ" b="1" dirty="0" smtClean="0"/>
                        <a:t>6.4.1</a:t>
                      </a:r>
                      <a:r>
                        <a:rPr lang="cs-CZ" b="1" baseline="0" dirty="0" smtClean="0"/>
                        <a:t> Investice do nezemědělských činností</a:t>
                      </a:r>
                      <a:endParaRPr lang="cs-CZ" b="1" dirty="0"/>
                    </a:p>
                  </a:txBody>
                  <a:tcPr/>
                </a:tc>
                <a:tc>
                  <a:txBody>
                    <a:bodyPr/>
                    <a:lstStyle/>
                    <a:p>
                      <a:pPr algn="r"/>
                      <a:r>
                        <a:rPr lang="cs-CZ" b="1" dirty="0" smtClean="0"/>
                        <a:t>693 900 000</a:t>
                      </a:r>
                      <a:endParaRPr lang="cs-CZ" b="1" dirty="0"/>
                    </a:p>
                  </a:txBody>
                  <a:tcPr/>
                </a:tc>
              </a:tr>
              <a:tr h="436092">
                <a:tc>
                  <a:txBody>
                    <a:bodyPr/>
                    <a:lstStyle/>
                    <a:p>
                      <a:r>
                        <a:rPr lang="cs-CZ" b="1" dirty="0" smtClean="0"/>
                        <a:t>6.4.2 Podpora agroturistiky</a:t>
                      </a:r>
                      <a:endParaRPr lang="cs-CZ" b="1" dirty="0"/>
                    </a:p>
                  </a:txBody>
                  <a:tcPr/>
                </a:tc>
                <a:tc>
                  <a:txBody>
                    <a:bodyPr/>
                    <a:lstStyle/>
                    <a:p>
                      <a:pPr algn="r"/>
                      <a:r>
                        <a:rPr lang="cs-CZ" b="1" dirty="0" smtClean="0"/>
                        <a:t>353 100 000</a:t>
                      </a:r>
                      <a:endParaRPr lang="cs-CZ" b="1" dirty="0"/>
                    </a:p>
                  </a:txBody>
                  <a:tcPr/>
                </a:tc>
              </a:tr>
              <a:tr h="436092">
                <a:tc>
                  <a:txBody>
                    <a:bodyPr/>
                    <a:lstStyle/>
                    <a:p>
                      <a:r>
                        <a:rPr lang="cs-CZ" b="1" dirty="0" smtClean="0"/>
                        <a:t>6.4.3 Investice na podporu energie z obnovitelných</a:t>
                      </a:r>
                      <a:r>
                        <a:rPr lang="cs-CZ" b="1" baseline="0" dirty="0" smtClean="0"/>
                        <a:t> zdrojů</a:t>
                      </a:r>
                      <a:endParaRPr lang="cs-CZ" b="1" dirty="0"/>
                    </a:p>
                  </a:txBody>
                  <a:tcPr/>
                </a:tc>
                <a:tc>
                  <a:txBody>
                    <a:bodyPr/>
                    <a:lstStyle/>
                    <a:p>
                      <a:pPr algn="r"/>
                      <a:r>
                        <a:rPr lang="cs-CZ" sz="1800" b="1" kern="1200" dirty="0" smtClean="0">
                          <a:solidFill>
                            <a:schemeClr val="dk1"/>
                          </a:solidFill>
                          <a:effectLst/>
                          <a:latin typeface="+mn-lt"/>
                          <a:ea typeface="+mn-ea"/>
                          <a:cs typeface="+mn-cs"/>
                        </a:rPr>
                        <a:t>20 000 000 </a:t>
                      </a:r>
                      <a:endParaRPr lang="cs-CZ" b="1" dirty="0"/>
                    </a:p>
                  </a:txBody>
                  <a:tcPr/>
                </a:tc>
              </a:tr>
              <a:tr h="436092">
                <a:tc>
                  <a:txBody>
                    <a:bodyPr/>
                    <a:lstStyle/>
                    <a:p>
                      <a:r>
                        <a:rPr lang="cs-CZ" dirty="0" smtClean="0"/>
                        <a:t>8.3.1 Zavádění</a:t>
                      </a:r>
                      <a:r>
                        <a:rPr lang="cs-CZ" baseline="0" dirty="0" smtClean="0"/>
                        <a:t> preventivních opatření v lesích</a:t>
                      </a:r>
                      <a:endParaRPr lang="cs-CZ" dirty="0"/>
                    </a:p>
                  </a:txBody>
                  <a:tcPr/>
                </a:tc>
                <a:tc>
                  <a:txBody>
                    <a:bodyPr/>
                    <a:lstStyle/>
                    <a:p>
                      <a:pPr algn="r"/>
                      <a:r>
                        <a:rPr lang="cs-CZ" dirty="0" smtClean="0"/>
                        <a:t>43 700 000</a:t>
                      </a:r>
                      <a:endParaRPr lang="cs-CZ" dirty="0"/>
                    </a:p>
                  </a:txBody>
                  <a:tcPr/>
                </a:tc>
              </a:tr>
              <a:tr h="436092">
                <a:tc>
                  <a:txBody>
                    <a:bodyPr/>
                    <a:lstStyle/>
                    <a:p>
                      <a:r>
                        <a:rPr lang="cs-CZ" dirty="0" smtClean="0"/>
                        <a:t>8.4.1 Obnova lesních porostů po kalamitách</a:t>
                      </a:r>
                      <a:endParaRPr lang="cs-CZ" dirty="0"/>
                    </a:p>
                  </a:txBody>
                  <a:tcPr/>
                </a:tc>
                <a:tc>
                  <a:txBody>
                    <a:bodyPr/>
                    <a:lstStyle/>
                    <a:p>
                      <a:pPr algn="r"/>
                      <a:r>
                        <a:rPr lang="cs-CZ" dirty="0" smtClean="0"/>
                        <a:t>126 000 000</a:t>
                      </a:r>
                      <a:endParaRPr lang="cs-CZ" dirty="0"/>
                    </a:p>
                  </a:txBody>
                  <a:tcPr/>
                </a:tc>
              </a:tr>
              <a:tr h="436092">
                <a:tc>
                  <a:txBody>
                    <a:bodyPr/>
                    <a:lstStyle/>
                    <a:p>
                      <a:r>
                        <a:rPr lang="cs-CZ" dirty="0" smtClean="0"/>
                        <a:t>8.4.2 Odstraňování</a:t>
                      </a:r>
                      <a:r>
                        <a:rPr lang="cs-CZ" baseline="0" dirty="0" smtClean="0"/>
                        <a:t> škod způsobených povodněmi</a:t>
                      </a:r>
                      <a:endParaRPr lang="cs-CZ" dirty="0"/>
                    </a:p>
                  </a:txBody>
                  <a:tcPr/>
                </a:tc>
                <a:tc>
                  <a:txBody>
                    <a:bodyPr/>
                    <a:lstStyle/>
                    <a:p>
                      <a:pPr algn="r"/>
                      <a:r>
                        <a:rPr lang="cs-CZ" dirty="0" smtClean="0"/>
                        <a:t>31 500 000</a:t>
                      </a:r>
                      <a:endParaRPr lang="cs-CZ" dirty="0"/>
                    </a:p>
                  </a:txBody>
                  <a:tcPr/>
                </a:tc>
              </a:tr>
              <a:tr h="436092">
                <a:tc>
                  <a:txBody>
                    <a:bodyPr/>
                    <a:lstStyle/>
                    <a:p>
                      <a:r>
                        <a:rPr lang="cs-CZ" dirty="0" smtClean="0"/>
                        <a:t>8.5.1 Investice do ochrany melioračních a zpevňujících dřevin</a:t>
                      </a:r>
                      <a:endParaRPr lang="cs-CZ" dirty="0"/>
                    </a:p>
                  </a:txBody>
                  <a:tcPr/>
                </a:tc>
                <a:tc>
                  <a:txBody>
                    <a:bodyPr/>
                    <a:lstStyle/>
                    <a:p>
                      <a:pPr algn="r"/>
                      <a:r>
                        <a:rPr lang="cs-CZ" dirty="0" smtClean="0"/>
                        <a:t>84 000 000</a:t>
                      </a:r>
                      <a:endParaRPr lang="cs-CZ" dirty="0"/>
                    </a:p>
                  </a:txBody>
                  <a:tcPr/>
                </a:tc>
              </a:tr>
              <a:tr h="436092">
                <a:tc>
                  <a:txBody>
                    <a:bodyPr/>
                    <a:lstStyle/>
                    <a:p>
                      <a:r>
                        <a:rPr lang="cs-CZ" dirty="0" smtClean="0"/>
                        <a:t>8.5.2 Neproduktivní investice v lesích</a:t>
                      </a:r>
                      <a:endParaRPr lang="cs-CZ" dirty="0"/>
                    </a:p>
                  </a:txBody>
                  <a:tcPr/>
                </a:tc>
                <a:tc>
                  <a:txBody>
                    <a:bodyPr/>
                    <a:lstStyle/>
                    <a:p>
                      <a:pPr algn="r"/>
                      <a:r>
                        <a:rPr lang="cs-CZ" dirty="0" smtClean="0"/>
                        <a:t>56 000 000</a:t>
                      </a:r>
                      <a:endParaRPr lang="cs-CZ" dirty="0"/>
                    </a:p>
                  </a:txBody>
                  <a:tcPr/>
                </a:tc>
              </a:tr>
              <a:tr h="436092">
                <a:tc>
                  <a:txBody>
                    <a:bodyPr/>
                    <a:lstStyle/>
                    <a:p>
                      <a:r>
                        <a:rPr lang="cs-CZ" dirty="0" smtClean="0"/>
                        <a:t>8.5.3 Přeměna porostů náhradních</a:t>
                      </a:r>
                      <a:r>
                        <a:rPr lang="cs-CZ" baseline="0" dirty="0" smtClean="0"/>
                        <a:t> dřevin</a:t>
                      </a:r>
                      <a:endParaRPr lang="cs-CZ" dirty="0"/>
                    </a:p>
                  </a:txBody>
                  <a:tcPr/>
                </a:tc>
                <a:tc>
                  <a:txBody>
                    <a:bodyPr/>
                    <a:lstStyle/>
                    <a:p>
                      <a:pPr algn="r"/>
                      <a:r>
                        <a:rPr lang="cs-CZ" dirty="0" smtClean="0"/>
                        <a:t>220 000 000</a:t>
                      </a:r>
                      <a:endParaRPr lang="cs-CZ" dirty="0"/>
                    </a:p>
                  </a:txBody>
                  <a:tcPr/>
                </a:tc>
              </a:tr>
              <a:tr h="436092">
                <a:tc>
                  <a:txBody>
                    <a:bodyPr/>
                    <a:lstStyle/>
                    <a:p>
                      <a:r>
                        <a:rPr lang="cs-CZ" b="1" dirty="0" smtClean="0"/>
                        <a:t>8.6.2 Technické vybavení dřevozpracujících provozoven</a:t>
                      </a:r>
                      <a:endParaRPr lang="cs-CZ" b="1" dirty="0"/>
                    </a:p>
                  </a:txBody>
                  <a:tcPr/>
                </a:tc>
                <a:tc>
                  <a:txBody>
                    <a:bodyPr/>
                    <a:lstStyle/>
                    <a:p>
                      <a:pPr algn="r"/>
                      <a:r>
                        <a:rPr lang="cs-CZ" b="1" dirty="0" smtClean="0"/>
                        <a:t>31 900 000</a:t>
                      </a:r>
                      <a:endParaRPr lang="cs-CZ" b="1" dirty="0"/>
                    </a:p>
                  </a:txBody>
                  <a:tcPr/>
                </a:tc>
              </a:tr>
              <a:tr h="752707">
                <a:tc>
                  <a:txBody>
                    <a:bodyPr/>
                    <a:lstStyle/>
                    <a:p>
                      <a:r>
                        <a:rPr lang="cs-CZ" b="1" dirty="0" smtClean="0"/>
                        <a:t>16.2.1 Podpora</a:t>
                      </a:r>
                      <a:r>
                        <a:rPr lang="cs-CZ" b="1" baseline="0" dirty="0" smtClean="0"/>
                        <a:t> vývoje nových produktů, postupů a technologií v zemědělské prvovýrobě</a:t>
                      </a:r>
                      <a:endParaRPr lang="cs-CZ" b="1" dirty="0"/>
                    </a:p>
                  </a:txBody>
                  <a:tcPr/>
                </a:tc>
                <a:tc>
                  <a:txBody>
                    <a:bodyPr/>
                    <a:lstStyle/>
                    <a:p>
                      <a:pPr algn="r"/>
                      <a:r>
                        <a:rPr lang="cs-CZ" b="1" dirty="0" smtClean="0"/>
                        <a:t>205 100 000</a:t>
                      </a:r>
                      <a:endParaRPr lang="cs-CZ" b="1" dirty="0"/>
                    </a:p>
                  </a:txBody>
                  <a:tcPr/>
                </a:tc>
              </a:tr>
            </a:tbl>
          </a:graphicData>
        </a:graphic>
      </p:graphicFrame>
    </p:spTree>
    <p:extLst>
      <p:ext uri="{BB962C8B-B14F-4D97-AF65-F5344CB8AC3E}">
        <p14:creationId xmlns:p14="http://schemas.microsoft.com/office/powerpoint/2010/main" val="38706161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35596" y="1484784"/>
            <a:ext cx="7268344" cy="3168352"/>
          </a:xfrm>
        </p:spPr>
        <p:txBody>
          <a:bodyPr>
            <a:normAutofit/>
          </a:bodyPr>
          <a:lstStyle/>
          <a:p>
            <a:r>
              <a:rPr lang="cs-CZ" sz="3100" dirty="0" smtClean="0"/>
              <a:t>Operace 16.2.1 Podpora vývoje nových produktů, postupů a technologií v zemědělské prvovýrobě</a:t>
            </a:r>
            <a:br>
              <a:rPr lang="cs-CZ" sz="3100" dirty="0" smtClean="0"/>
            </a:br>
            <a:r>
              <a:rPr lang="cs-CZ" sz="1800" dirty="0">
                <a:solidFill>
                  <a:schemeClr val="tx1"/>
                </a:solidFill>
              </a:rPr>
              <a:t/>
            </a:r>
            <a:br>
              <a:rPr lang="cs-CZ" sz="1800" dirty="0">
                <a:solidFill>
                  <a:schemeClr val="tx1"/>
                </a:solidFill>
              </a:rPr>
            </a:br>
            <a:r>
              <a:rPr lang="cs-CZ" sz="2700" dirty="0" smtClean="0">
                <a:solidFill>
                  <a:schemeClr val="tx1"/>
                </a:solidFill>
              </a:rPr>
              <a:t>Rozpočet: 205 </a:t>
            </a:r>
            <a:r>
              <a:rPr lang="cs-CZ" sz="2700" dirty="0">
                <a:solidFill>
                  <a:schemeClr val="tx1"/>
                </a:solidFill>
              </a:rPr>
              <a:t>mil. Kč</a:t>
            </a:r>
            <a:br>
              <a:rPr lang="cs-CZ" sz="2700" dirty="0">
                <a:solidFill>
                  <a:schemeClr val="tx1"/>
                </a:solidFill>
              </a:rPr>
            </a:br>
            <a:endParaRPr lang="cs-CZ" sz="2700" dirty="0"/>
          </a:p>
        </p:txBody>
      </p:sp>
      <p:sp>
        <p:nvSpPr>
          <p:cNvPr id="4" name="Nadpis 1"/>
          <p:cNvSpPr txBox="1">
            <a:spLocks/>
          </p:cNvSpPr>
          <p:nvPr/>
        </p:nvSpPr>
        <p:spPr>
          <a:xfrm>
            <a:off x="683568" y="105273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cs-CZ" sz="4000" b="1" kern="1200">
                <a:solidFill>
                  <a:srgbClr val="B2BC00"/>
                </a:solidFill>
                <a:latin typeface="Arial" pitchFamily="34" charset="0"/>
                <a:ea typeface="+mj-ea"/>
                <a:cs typeface="Arial" pitchFamily="34" charset="0"/>
              </a:defRPr>
            </a:lvl1pPr>
          </a:lstStyle>
          <a:p>
            <a:endParaRPr lang="cs-CZ" dirty="0"/>
          </a:p>
        </p:txBody>
      </p:sp>
    </p:spTree>
    <p:extLst>
      <p:ext uri="{BB962C8B-B14F-4D97-AF65-F5344CB8AC3E}">
        <p14:creationId xmlns:p14="http://schemas.microsoft.com/office/powerpoint/2010/main" val="40092542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191973"/>
            <a:ext cx="7416824" cy="850106"/>
          </a:xfrm>
        </p:spPr>
        <p:txBody>
          <a:bodyPr>
            <a:normAutofit/>
          </a:bodyPr>
          <a:lstStyle/>
          <a:p>
            <a:pPr algn="ctr"/>
            <a:r>
              <a:rPr lang="cs-CZ" sz="2000" dirty="0" smtClean="0"/>
              <a:t>Operace 16.2.1</a:t>
            </a:r>
            <a:r>
              <a:rPr lang="cs-CZ" sz="2000" dirty="0"/>
              <a:t/>
            </a:r>
            <a:br>
              <a:rPr lang="cs-CZ" sz="2000" dirty="0"/>
            </a:br>
            <a:r>
              <a:rPr lang="cs-CZ" sz="2000" dirty="0"/>
              <a:t>Definice žadatele/příjemce </a:t>
            </a:r>
            <a:r>
              <a:rPr lang="cs-CZ" sz="2000" dirty="0" smtClean="0"/>
              <a:t>dotace</a:t>
            </a:r>
            <a:endParaRPr lang="cs-CZ" sz="2000" dirty="0"/>
          </a:p>
        </p:txBody>
      </p:sp>
      <p:sp>
        <p:nvSpPr>
          <p:cNvPr id="3" name="Zástupný symbol pro obsah 2"/>
          <p:cNvSpPr>
            <a:spLocks noGrp="1"/>
          </p:cNvSpPr>
          <p:nvPr>
            <p:ph idx="1"/>
          </p:nvPr>
        </p:nvSpPr>
        <p:spPr>
          <a:xfrm>
            <a:off x="457200" y="1556792"/>
            <a:ext cx="8229600" cy="4824536"/>
          </a:xfrm>
        </p:spPr>
        <p:txBody>
          <a:bodyPr>
            <a:normAutofit/>
          </a:bodyPr>
          <a:lstStyle/>
          <a:p>
            <a:pPr marL="0" indent="0" algn="just">
              <a:buNone/>
            </a:pPr>
            <a:endParaRPr lang="cs-CZ" sz="1600" dirty="0" smtClean="0"/>
          </a:p>
          <a:p>
            <a:pPr marL="0" lvl="0" indent="0" algn="just">
              <a:buNone/>
            </a:pPr>
            <a:endParaRPr lang="cs-CZ" sz="1600" dirty="0" smtClean="0"/>
          </a:p>
          <a:p>
            <a:pPr marL="0" indent="0">
              <a:buNone/>
            </a:pPr>
            <a:endParaRPr lang="cs-CZ" sz="1600" dirty="0" smtClean="0"/>
          </a:p>
        </p:txBody>
      </p:sp>
      <p:sp>
        <p:nvSpPr>
          <p:cNvPr id="4" name="Obdélník 3"/>
          <p:cNvSpPr/>
          <p:nvPr/>
        </p:nvSpPr>
        <p:spPr>
          <a:xfrm>
            <a:off x="251520" y="1052736"/>
            <a:ext cx="8640960" cy="6155531"/>
          </a:xfrm>
          <a:prstGeom prst="rect">
            <a:avLst/>
          </a:prstGeom>
        </p:spPr>
        <p:txBody>
          <a:bodyPr wrap="square">
            <a:spAutoFit/>
          </a:bodyPr>
          <a:lstStyle/>
          <a:p>
            <a:pPr marL="285750" indent="-285750" algn="just">
              <a:buFont typeface="Arial" panose="020B0604020202020204" pitchFamily="34" charset="0"/>
              <a:buChar char="•"/>
            </a:pPr>
            <a:r>
              <a:rPr lang="cs-CZ" sz="1600" b="1" dirty="0" smtClean="0">
                <a:latin typeface="Arial" panose="020B0604020202020204" pitchFamily="34" charset="0"/>
                <a:cs typeface="Arial" panose="020B0604020202020204" pitchFamily="34" charset="0"/>
              </a:rPr>
              <a:t>Uskupení </a:t>
            </a:r>
            <a:r>
              <a:rPr lang="cs-CZ" sz="1600" dirty="0">
                <a:latin typeface="Arial" panose="020B0604020202020204" pitchFamily="34" charset="0"/>
                <a:cs typeface="Arial" panose="020B0604020202020204" pitchFamily="34" charset="0"/>
              </a:rPr>
              <a:t>minimálně dvou subjektů, kdy </a:t>
            </a:r>
            <a:r>
              <a:rPr lang="cs-CZ" sz="1600" dirty="0" smtClean="0">
                <a:latin typeface="Arial" panose="020B0604020202020204" pitchFamily="34" charset="0"/>
                <a:cs typeface="Arial" panose="020B0604020202020204" pitchFamily="34" charset="0"/>
              </a:rPr>
              <a:t>minimálně </a:t>
            </a:r>
            <a:r>
              <a:rPr lang="cs-CZ" sz="1600" dirty="0">
                <a:latin typeface="Arial" panose="020B0604020202020204" pitchFamily="34" charset="0"/>
                <a:cs typeface="Arial" panose="020B0604020202020204" pitchFamily="34" charset="0"/>
              </a:rPr>
              <a:t>jeden </a:t>
            </a:r>
            <a:r>
              <a:rPr lang="cs-CZ" sz="1600" dirty="0" smtClean="0">
                <a:latin typeface="Arial" panose="020B0604020202020204" pitchFamily="34" charset="0"/>
                <a:cs typeface="Arial" panose="020B0604020202020204" pitchFamily="34" charset="0"/>
              </a:rPr>
              <a:t>subjekt musí </a:t>
            </a:r>
            <a:r>
              <a:rPr lang="cs-CZ" sz="1600" dirty="0">
                <a:latin typeface="Arial" panose="020B0604020202020204" pitchFamily="34" charset="0"/>
                <a:cs typeface="Arial" panose="020B0604020202020204" pitchFamily="34" charset="0"/>
              </a:rPr>
              <a:t>prokázat podnikatelskou činnost v odvětví zemědělství (dle Evidence zemědělského podnikatele) nebo jde o skupinu </a:t>
            </a:r>
            <a:r>
              <a:rPr lang="cs-CZ" sz="1600" dirty="0" smtClean="0">
                <a:latin typeface="Arial" panose="020B0604020202020204" pitchFamily="34" charset="0"/>
                <a:cs typeface="Arial" panose="020B0604020202020204" pitchFamily="34" charset="0"/>
              </a:rPr>
              <a:t>zemědělců (podnikatelský subjekt) a jeden subjekt </a:t>
            </a:r>
            <a:r>
              <a:rPr lang="cs-CZ" sz="1600" dirty="0">
                <a:latin typeface="Arial" panose="020B0604020202020204" pitchFamily="34" charset="0"/>
                <a:cs typeface="Arial" panose="020B0604020202020204" pitchFamily="34" charset="0"/>
              </a:rPr>
              <a:t>z uskupení </a:t>
            </a:r>
            <a:r>
              <a:rPr lang="cs-CZ" sz="1600" dirty="0" smtClean="0">
                <a:latin typeface="Arial" panose="020B0604020202020204" pitchFamily="34" charset="0"/>
                <a:cs typeface="Arial" panose="020B0604020202020204" pitchFamily="34" charset="0"/>
              </a:rPr>
              <a:t>musí být </a:t>
            </a:r>
            <a:r>
              <a:rPr lang="cs-CZ" sz="1600" dirty="0">
                <a:latin typeface="Arial" panose="020B0604020202020204" pitchFamily="34" charset="0"/>
                <a:cs typeface="Arial" panose="020B0604020202020204" pitchFamily="34" charset="0"/>
              </a:rPr>
              <a:t>výzkumnou </a:t>
            </a:r>
            <a:r>
              <a:rPr lang="cs-CZ" sz="1600" dirty="0" smtClean="0">
                <a:latin typeface="Arial" panose="020B0604020202020204" pitchFamily="34" charset="0"/>
                <a:cs typeface="Arial" panose="020B0604020202020204" pitchFamily="34" charset="0"/>
              </a:rPr>
              <a:t>institucí. Uskupení žádá </a:t>
            </a:r>
            <a:r>
              <a:rPr lang="cs-CZ" sz="1600" dirty="0">
                <a:latin typeface="Arial" panose="020B0604020202020204" pitchFamily="34" charset="0"/>
                <a:cs typeface="Arial" panose="020B0604020202020204" pitchFamily="34" charset="0"/>
              </a:rPr>
              <a:t>o podporu prostřednictvím zemědělského </a:t>
            </a:r>
            <a:r>
              <a:rPr lang="cs-CZ" sz="1600" dirty="0" smtClean="0">
                <a:latin typeface="Arial" panose="020B0604020202020204" pitchFamily="34" charset="0"/>
                <a:cs typeface="Arial" panose="020B0604020202020204" pitchFamily="34" charset="0"/>
              </a:rPr>
              <a:t>podnikatele nebo skupiny zemědělců.</a:t>
            </a:r>
            <a:r>
              <a:rPr lang="cs-CZ" sz="1600" b="1" dirty="0">
                <a:latin typeface="Arial" panose="020B0604020202020204" pitchFamily="34" charset="0"/>
                <a:cs typeface="Arial" panose="020B0604020202020204" pitchFamily="34" charset="0"/>
              </a:rPr>
              <a:t> </a:t>
            </a:r>
            <a:endParaRPr lang="cs-CZ" sz="1600"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s-CZ" sz="1600" b="1" dirty="0" smtClean="0">
                <a:latin typeface="Arial" panose="020B0604020202020204" pitchFamily="34" charset="0"/>
                <a:cs typeface="Arial" panose="020B0604020202020204" pitchFamily="34" charset="0"/>
              </a:rPr>
              <a:t>Zemědělský </a:t>
            </a:r>
            <a:r>
              <a:rPr lang="cs-CZ" sz="1600" b="1" dirty="0">
                <a:latin typeface="Arial" panose="020B0604020202020204" pitchFamily="34" charset="0"/>
                <a:cs typeface="Arial" panose="020B0604020202020204" pitchFamily="34" charset="0"/>
              </a:rPr>
              <a:t>podnikatel</a:t>
            </a:r>
            <a:r>
              <a:rPr lang="cs-CZ" sz="1600" dirty="0">
                <a:latin typeface="Arial" panose="020B0604020202020204" pitchFamily="34" charset="0"/>
                <a:cs typeface="Arial" panose="020B0604020202020204" pitchFamily="34" charset="0"/>
              </a:rPr>
              <a:t>, který má k vývoji nového produktu, postupu nebo technologie vlastní kvalifikovaný personál a výrobní </a:t>
            </a:r>
            <a:r>
              <a:rPr lang="cs-CZ" sz="1600" dirty="0" smtClean="0">
                <a:latin typeface="Arial" panose="020B0604020202020204" pitchFamily="34" charset="0"/>
                <a:cs typeface="Arial" panose="020B0604020202020204" pitchFamily="34" charset="0"/>
              </a:rPr>
              <a:t>prostředky. </a:t>
            </a:r>
            <a:r>
              <a:rPr lang="cs-CZ" sz="1600" b="1" dirty="0">
                <a:latin typeface="Arial" panose="020B0604020202020204" pitchFamily="34" charset="0"/>
                <a:cs typeface="Arial" panose="020B0604020202020204" pitchFamily="34" charset="0"/>
              </a:rPr>
              <a:t> </a:t>
            </a:r>
            <a:endParaRPr lang="cs-CZ"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s-CZ" sz="1600" b="1" dirty="0" smtClean="0">
                <a:latin typeface="Arial" panose="020B0604020202020204" pitchFamily="34" charset="0"/>
                <a:cs typeface="Arial" panose="020B0604020202020204" pitchFamily="34" charset="0"/>
              </a:rPr>
              <a:t>Skupina </a:t>
            </a:r>
            <a:r>
              <a:rPr lang="cs-CZ" sz="1600" b="1" dirty="0">
                <a:latin typeface="Arial" panose="020B0604020202020204" pitchFamily="34" charset="0"/>
                <a:cs typeface="Arial" panose="020B0604020202020204" pitchFamily="34" charset="0"/>
              </a:rPr>
              <a:t>zemědělců</a:t>
            </a:r>
            <a:r>
              <a:rPr lang="cs-CZ" sz="1600" dirty="0">
                <a:latin typeface="Arial" panose="020B0604020202020204" pitchFamily="34" charset="0"/>
                <a:cs typeface="Arial" panose="020B0604020202020204" pitchFamily="34" charset="0"/>
              </a:rPr>
              <a:t>, </a:t>
            </a:r>
            <a:r>
              <a:rPr lang="cs-CZ" sz="1600" dirty="0" smtClean="0">
                <a:latin typeface="Arial" panose="020B0604020202020204" pitchFamily="34" charset="0"/>
                <a:cs typeface="Arial" panose="020B0604020202020204" pitchFamily="34" charset="0"/>
              </a:rPr>
              <a:t>jež má </a:t>
            </a:r>
            <a:r>
              <a:rPr lang="cs-CZ" sz="1600" dirty="0">
                <a:latin typeface="Arial" panose="020B0604020202020204" pitchFamily="34" charset="0"/>
                <a:cs typeface="Arial" panose="020B0604020202020204" pitchFamily="34" charset="0"/>
              </a:rPr>
              <a:t>k vývoji </a:t>
            </a:r>
            <a:r>
              <a:rPr lang="cs-CZ" sz="1600" dirty="0" smtClean="0">
                <a:latin typeface="Arial" panose="020B0604020202020204" pitchFamily="34" charset="0"/>
                <a:cs typeface="Arial" panose="020B0604020202020204" pitchFamily="34" charset="0"/>
              </a:rPr>
              <a:t>vlastní </a:t>
            </a:r>
            <a:r>
              <a:rPr lang="cs-CZ" sz="1600" dirty="0">
                <a:latin typeface="Arial" panose="020B0604020202020204" pitchFamily="34" charset="0"/>
                <a:cs typeface="Arial" panose="020B0604020202020204" pitchFamily="34" charset="0"/>
              </a:rPr>
              <a:t>kvalifikovaný personál a výrobní </a:t>
            </a:r>
            <a:r>
              <a:rPr lang="cs-CZ" sz="1600" dirty="0" smtClean="0">
                <a:latin typeface="Arial" panose="020B0604020202020204" pitchFamily="34" charset="0"/>
                <a:cs typeface="Arial" panose="020B0604020202020204" pitchFamily="34" charset="0"/>
              </a:rPr>
              <a:t>prostředky nebo spolupracuje s výzkumnou institucí.</a:t>
            </a:r>
            <a:endParaRPr lang="cs-CZ"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cs-CZ" sz="1600" dirty="0">
              <a:latin typeface="Arial" panose="020B0604020202020204" pitchFamily="34" charset="0"/>
              <a:cs typeface="Arial" panose="020B0604020202020204" pitchFamily="34" charset="0"/>
            </a:endParaRPr>
          </a:p>
          <a:p>
            <a:pPr lvl="0" algn="just"/>
            <a:r>
              <a:rPr lang="cs-CZ" sz="2000" b="1" dirty="0" smtClean="0">
                <a:solidFill>
                  <a:srgbClr val="B2BC00"/>
                </a:solidFill>
                <a:latin typeface="Arial" pitchFamily="34" charset="0"/>
                <a:ea typeface="+mj-ea"/>
                <a:cs typeface="Arial" pitchFamily="34" charset="0"/>
              </a:rPr>
              <a:t>Druh </a:t>
            </a:r>
            <a:r>
              <a:rPr lang="cs-CZ" sz="2000" b="1" dirty="0">
                <a:solidFill>
                  <a:srgbClr val="B2BC00"/>
                </a:solidFill>
                <a:latin typeface="Arial" pitchFamily="34" charset="0"/>
                <a:ea typeface="+mj-ea"/>
                <a:cs typeface="Arial" pitchFamily="34" charset="0"/>
              </a:rPr>
              <a:t>a výše </a:t>
            </a:r>
            <a:r>
              <a:rPr lang="cs-CZ" sz="2000" b="1" dirty="0" smtClean="0">
                <a:solidFill>
                  <a:srgbClr val="B2BC00"/>
                </a:solidFill>
                <a:latin typeface="Arial" pitchFamily="34" charset="0"/>
                <a:ea typeface="+mj-ea"/>
                <a:cs typeface="Arial" pitchFamily="34" charset="0"/>
              </a:rPr>
              <a:t>dotace</a:t>
            </a:r>
          </a:p>
          <a:p>
            <a:pPr marL="285750" indent="-285750" algn="just">
              <a:buFont typeface="Arial" panose="020B0604020202020204" pitchFamily="34" charset="0"/>
              <a:buChar char="•"/>
            </a:pPr>
            <a:r>
              <a:rPr lang="cs-CZ" sz="1600" dirty="0" smtClean="0">
                <a:latin typeface="Arial" panose="020B0604020202020204" pitchFamily="34" charset="0"/>
                <a:cs typeface="Arial" panose="020B0604020202020204" pitchFamily="34" charset="0"/>
              </a:rPr>
              <a:t>Výše </a:t>
            </a:r>
            <a:r>
              <a:rPr lang="cs-CZ" sz="1600" dirty="0">
                <a:latin typeface="Arial" panose="020B0604020202020204" pitchFamily="34" charset="0"/>
                <a:cs typeface="Arial" panose="020B0604020202020204" pitchFamily="34" charset="0"/>
              </a:rPr>
              <a:t>dotace činí 50 % výdajů, ze kterých je stanovena </a:t>
            </a:r>
            <a:r>
              <a:rPr lang="cs-CZ" sz="1600" dirty="0" smtClean="0">
                <a:latin typeface="Arial" panose="020B0604020202020204" pitchFamily="34" charset="0"/>
                <a:cs typeface="Arial" panose="020B0604020202020204" pitchFamily="34" charset="0"/>
              </a:rPr>
              <a:t>dotace.</a:t>
            </a:r>
          </a:p>
          <a:p>
            <a:pPr marL="285750" indent="-285750" algn="just">
              <a:buFont typeface="Arial" panose="020B0604020202020204" pitchFamily="34" charset="0"/>
              <a:buChar char="•"/>
            </a:pPr>
            <a:r>
              <a:rPr lang="cs-CZ" sz="1600" dirty="0" smtClean="0">
                <a:latin typeface="Arial" panose="020B0604020202020204" pitchFamily="34" charset="0"/>
                <a:cs typeface="Arial" panose="020B0604020202020204" pitchFamily="34" charset="0"/>
              </a:rPr>
              <a:t>Částka </a:t>
            </a:r>
            <a:r>
              <a:rPr lang="cs-CZ" sz="1600" dirty="0">
                <a:latin typeface="Arial" panose="020B0604020202020204" pitchFamily="34" charset="0"/>
                <a:cs typeface="Arial" panose="020B0604020202020204" pitchFamily="34" charset="0"/>
              </a:rPr>
              <a:t>výdajů, ze kterých je stanovena dotace, na jeden projekt činí </a:t>
            </a:r>
            <a:endParaRPr lang="cs-CZ" sz="1600" dirty="0" smtClean="0">
              <a:latin typeface="Arial" panose="020B0604020202020204" pitchFamily="34" charset="0"/>
              <a:cs typeface="Arial" panose="020B0604020202020204" pitchFamily="34" charset="0"/>
            </a:endParaRPr>
          </a:p>
          <a:p>
            <a:pPr algn="just"/>
            <a:r>
              <a:rPr lang="cs-CZ" sz="1600" b="1" dirty="0">
                <a:latin typeface="Arial" panose="020B0604020202020204" pitchFamily="34" charset="0"/>
                <a:cs typeface="Arial" panose="020B0604020202020204" pitchFamily="34" charset="0"/>
              </a:rPr>
              <a:t>	</a:t>
            </a:r>
            <a:r>
              <a:rPr lang="cs-CZ" sz="1600" b="1" dirty="0" smtClean="0">
                <a:latin typeface="Arial" panose="020B0604020202020204" pitchFamily="34" charset="0"/>
                <a:cs typeface="Arial" panose="020B0604020202020204" pitchFamily="34" charset="0"/>
              </a:rPr>
              <a:t>				od </a:t>
            </a:r>
            <a:r>
              <a:rPr lang="cs-CZ" sz="1600" b="1" dirty="0">
                <a:latin typeface="Arial" panose="020B0604020202020204" pitchFamily="34" charset="0"/>
                <a:cs typeface="Arial" panose="020B0604020202020204" pitchFamily="34" charset="0"/>
              </a:rPr>
              <a:t>1 000 000,- Kč do </a:t>
            </a:r>
            <a:r>
              <a:rPr lang="cs-CZ" sz="1600" b="1" dirty="0" smtClean="0">
                <a:latin typeface="Arial" panose="020B0604020202020204" pitchFamily="34" charset="0"/>
                <a:cs typeface="Arial" panose="020B0604020202020204" pitchFamily="34" charset="0"/>
              </a:rPr>
              <a:t>100</a:t>
            </a:r>
            <a:r>
              <a:rPr lang="cs-CZ" sz="1600" b="1" dirty="0">
                <a:latin typeface="Arial" panose="020B0604020202020204" pitchFamily="34" charset="0"/>
                <a:cs typeface="Arial" panose="020B0604020202020204" pitchFamily="34" charset="0"/>
              </a:rPr>
              <a:t> 000 000,- Kč</a:t>
            </a:r>
            <a:r>
              <a:rPr lang="cs-CZ" sz="1600" dirty="0">
                <a:latin typeface="Arial" panose="020B0604020202020204" pitchFamily="34" charset="0"/>
                <a:cs typeface="Arial" panose="020B0604020202020204" pitchFamily="34" charset="0"/>
              </a:rPr>
              <a:t>. </a:t>
            </a:r>
            <a:endParaRPr lang="cs-CZ" sz="1600" dirty="0" smtClean="0">
              <a:latin typeface="Arial" panose="020B0604020202020204" pitchFamily="34" charset="0"/>
              <a:cs typeface="Arial" panose="020B0604020202020204" pitchFamily="34" charset="0"/>
            </a:endParaRPr>
          </a:p>
          <a:p>
            <a:pPr algn="just"/>
            <a:r>
              <a:rPr lang="cs-CZ" sz="1600" dirty="0">
                <a:latin typeface="Arial" panose="020B0604020202020204" pitchFamily="34" charset="0"/>
                <a:cs typeface="Arial" panose="020B0604020202020204" pitchFamily="34" charset="0"/>
              </a:rPr>
              <a:t> </a:t>
            </a:r>
            <a:r>
              <a:rPr lang="cs-CZ" sz="1600" dirty="0" smtClean="0">
                <a:latin typeface="Arial" panose="020B0604020202020204" pitchFamily="34" charset="0"/>
                <a:cs typeface="Arial" panose="020B0604020202020204" pitchFamily="34" charset="0"/>
              </a:rPr>
              <a:t>    </a:t>
            </a:r>
            <a:r>
              <a:rPr lang="cs-CZ" sz="1600" u="sng" dirty="0" smtClean="0">
                <a:latin typeface="Arial" panose="020B0604020202020204" pitchFamily="34" charset="0"/>
                <a:cs typeface="Arial" panose="020B0604020202020204" pitchFamily="34" charset="0"/>
              </a:rPr>
              <a:t>Výdaje </a:t>
            </a:r>
            <a:r>
              <a:rPr lang="cs-CZ" sz="1600" u="sng" dirty="0">
                <a:latin typeface="Arial" panose="020B0604020202020204" pitchFamily="34" charset="0"/>
                <a:cs typeface="Arial" panose="020B0604020202020204" pitchFamily="34" charset="0"/>
              </a:rPr>
              <a:t>na spolupráci musí tvořit: </a:t>
            </a:r>
            <a:endParaRPr lang="cs-CZ" sz="1600" u="sng" dirty="0" smtClean="0">
              <a:latin typeface="Arial" panose="020B0604020202020204" pitchFamily="34" charset="0"/>
              <a:cs typeface="Arial" panose="020B0604020202020204" pitchFamily="34" charset="0"/>
            </a:endParaRPr>
          </a:p>
          <a:p>
            <a:pPr algn="just"/>
            <a:r>
              <a:rPr lang="cs-CZ" sz="1600" b="1" dirty="0" smtClean="0">
                <a:latin typeface="Arial" panose="020B0604020202020204" pitchFamily="34" charset="0"/>
                <a:cs typeface="Arial" panose="020B0604020202020204" pitchFamily="34" charset="0"/>
              </a:rPr>
              <a:t>	- u </a:t>
            </a:r>
            <a:r>
              <a:rPr lang="cs-CZ" sz="1600" b="1" dirty="0">
                <a:latin typeface="Arial" panose="020B0604020202020204" pitchFamily="34" charset="0"/>
                <a:cs typeface="Arial" panose="020B0604020202020204" pitchFamily="34" charset="0"/>
              </a:rPr>
              <a:t>projektů do 10 000 000,- Kč</a:t>
            </a:r>
            <a:r>
              <a:rPr lang="cs-CZ" sz="1600" dirty="0">
                <a:latin typeface="Arial" panose="020B0604020202020204" pitchFamily="34" charset="0"/>
                <a:cs typeface="Arial" panose="020B0604020202020204" pitchFamily="34" charset="0"/>
              </a:rPr>
              <a:t> výdajů (včetně), ze kterých je stanovena dotace, </a:t>
            </a:r>
            <a:r>
              <a:rPr lang="cs-CZ" sz="1600" dirty="0" smtClean="0">
                <a:latin typeface="Arial" panose="020B0604020202020204" pitchFamily="34" charset="0"/>
                <a:cs typeface="Arial" panose="020B0604020202020204" pitchFamily="34" charset="0"/>
              </a:rPr>
              <a:t>	minimálně </a:t>
            </a:r>
            <a:r>
              <a:rPr lang="cs-CZ" sz="1600" dirty="0">
                <a:latin typeface="Arial" panose="020B0604020202020204" pitchFamily="34" charset="0"/>
                <a:cs typeface="Arial" panose="020B0604020202020204" pitchFamily="34" charset="0"/>
              </a:rPr>
              <a:t>15% a zároveň maximálně 50 % </a:t>
            </a:r>
            <a:r>
              <a:rPr lang="cs-CZ" sz="1600" dirty="0" smtClean="0">
                <a:latin typeface="Arial" panose="020B0604020202020204" pitchFamily="34" charset="0"/>
                <a:cs typeface="Arial" panose="020B0604020202020204" pitchFamily="34" charset="0"/>
              </a:rPr>
              <a:t>způsobilých výdajů</a:t>
            </a:r>
            <a:r>
              <a:rPr lang="cs-CZ" sz="1600" b="1" dirty="0" smtClean="0">
                <a:latin typeface="Arial" panose="020B0604020202020204" pitchFamily="34" charset="0"/>
                <a:cs typeface="Arial" panose="020B0604020202020204" pitchFamily="34" charset="0"/>
              </a:rPr>
              <a:t>	</a:t>
            </a:r>
          </a:p>
          <a:p>
            <a:pPr algn="just"/>
            <a:r>
              <a:rPr lang="cs-CZ" sz="1600" b="1" dirty="0">
                <a:latin typeface="Arial" panose="020B0604020202020204" pitchFamily="34" charset="0"/>
                <a:cs typeface="Arial" panose="020B0604020202020204" pitchFamily="34" charset="0"/>
              </a:rPr>
              <a:t>	</a:t>
            </a:r>
            <a:r>
              <a:rPr lang="cs-CZ" sz="1600" b="1" dirty="0" smtClean="0">
                <a:latin typeface="Arial" panose="020B0604020202020204" pitchFamily="34" charset="0"/>
                <a:cs typeface="Arial" panose="020B0604020202020204" pitchFamily="34" charset="0"/>
              </a:rPr>
              <a:t>- u </a:t>
            </a:r>
            <a:r>
              <a:rPr lang="cs-CZ" sz="1600" b="1" dirty="0">
                <a:latin typeface="Arial" panose="020B0604020202020204" pitchFamily="34" charset="0"/>
                <a:cs typeface="Arial" panose="020B0604020202020204" pitchFamily="34" charset="0"/>
              </a:rPr>
              <a:t>projektů nad 10 000 000,- do 50 000 000,- Kč</a:t>
            </a:r>
            <a:r>
              <a:rPr lang="cs-CZ" sz="1600" dirty="0">
                <a:latin typeface="Arial" panose="020B0604020202020204" pitchFamily="34" charset="0"/>
                <a:cs typeface="Arial" panose="020B0604020202020204" pitchFamily="34" charset="0"/>
              </a:rPr>
              <a:t> výdajů (včetně), ze kterých je </a:t>
            </a:r>
            <a:r>
              <a:rPr lang="cs-CZ" sz="1600" dirty="0" smtClean="0">
                <a:latin typeface="Arial" panose="020B0604020202020204" pitchFamily="34" charset="0"/>
                <a:cs typeface="Arial" panose="020B0604020202020204" pitchFamily="34" charset="0"/>
              </a:rPr>
              <a:t>	stanovena </a:t>
            </a:r>
            <a:r>
              <a:rPr lang="cs-CZ" sz="1600" dirty="0">
                <a:latin typeface="Arial" panose="020B0604020202020204" pitchFamily="34" charset="0"/>
                <a:cs typeface="Arial" panose="020B0604020202020204" pitchFamily="34" charset="0"/>
              </a:rPr>
              <a:t>dotace minimálně 10 % a zároveň max. 50 % </a:t>
            </a:r>
            <a:r>
              <a:rPr lang="cs-CZ" sz="1600" dirty="0" smtClean="0">
                <a:latin typeface="Arial" panose="020B0604020202020204" pitchFamily="34" charset="0"/>
                <a:cs typeface="Arial" panose="020B0604020202020204" pitchFamily="34" charset="0"/>
              </a:rPr>
              <a:t>způsobilých výdajů</a:t>
            </a:r>
            <a:r>
              <a:rPr lang="cs-CZ" sz="1600" b="1" dirty="0" smtClean="0">
                <a:latin typeface="Arial" panose="020B0604020202020204" pitchFamily="34" charset="0"/>
                <a:cs typeface="Arial" panose="020B0604020202020204" pitchFamily="34" charset="0"/>
              </a:rPr>
              <a:t>	</a:t>
            </a:r>
          </a:p>
          <a:p>
            <a:pPr algn="just"/>
            <a:r>
              <a:rPr lang="cs-CZ" sz="1600" b="1" dirty="0">
                <a:latin typeface="Arial" panose="020B0604020202020204" pitchFamily="34" charset="0"/>
                <a:cs typeface="Arial" panose="020B0604020202020204" pitchFamily="34" charset="0"/>
              </a:rPr>
              <a:t>	</a:t>
            </a:r>
            <a:r>
              <a:rPr lang="cs-CZ" sz="1600" b="1" dirty="0" smtClean="0">
                <a:latin typeface="Arial" panose="020B0604020202020204" pitchFamily="34" charset="0"/>
                <a:cs typeface="Arial" panose="020B0604020202020204" pitchFamily="34" charset="0"/>
              </a:rPr>
              <a:t>- u </a:t>
            </a:r>
            <a:r>
              <a:rPr lang="cs-CZ" sz="1600" b="1" dirty="0">
                <a:latin typeface="Arial" panose="020B0604020202020204" pitchFamily="34" charset="0"/>
                <a:cs typeface="Arial" panose="020B0604020202020204" pitchFamily="34" charset="0"/>
              </a:rPr>
              <a:t>projektů nad 50 000 000,- Kč</a:t>
            </a:r>
            <a:r>
              <a:rPr lang="cs-CZ" sz="1600" dirty="0">
                <a:latin typeface="Arial" panose="020B0604020202020204" pitchFamily="34" charset="0"/>
                <a:cs typeface="Arial" panose="020B0604020202020204" pitchFamily="34" charset="0"/>
              </a:rPr>
              <a:t> výdajů, ze kterých je stanovena dotace, </a:t>
            </a:r>
            <a:r>
              <a:rPr lang="cs-CZ" sz="1600" dirty="0" smtClean="0">
                <a:latin typeface="Arial" panose="020B0604020202020204" pitchFamily="34" charset="0"/>
                <a:cs typeface="Arial" panose="020B0604020202020204" pitchFamily="34" charset="0"/>
              </a:rPr>
              <a:t>	minimálně </a:t>
            </a:r>
            <a:r>
              <a:rPr lang="cs-CZ" sz="1600" dirty="0">
                <a:latin typeface="Arial" panose="020B0604020202020204" pitchFamily="34" charset="0"/>
                <a:cs typeface="Arial" panose="020B0604020202020204" pitchFamily="34" charset="0"/>
              </a:rPr>
              <a:t>7% a zároveň maximálně 50 % </a:t>
            </a:r>
            <a:r>
              <a:rPr lang="cs-CZ" sz="1600" dirty="0" smtClean="0">
                <a:latin typeface="Arial" panose="020B0604020202020204" pitchFamily="34" charset="0"/>
                <a:cs typeface="Arial" panose="020B0604020202020204" pitchFamily="34" charset="0"/>
              </a:rPr>
              <a:t>způsobilých výdajů.</a:t>
            </a:r>
            <a:endParaRPr lang="cs-CZ" sz="1600" dirty="0">
              <a:latin typeface="Arial" panose="020B0604020202020204" pitchFamily="34" charset="0"/>
              <a:cs typeface="Arial" panose="020B0604020202020204" pitchFamily="34" charset="0"/>
            </a:endParaRPr>
          </a:p>
          <a:p>
            <a:pPr marL="1074738" lvl="0" indent="-1074738"/>
            <a:endParaRPr lang="cs-CZ" dirty="0"/>
          </a:p>
          <a:p>
            <a:pPr marL="285750" indent="-285750">
              <a:buFont typeface="Arial" panose="020B0604020202020204" pitchFamily="34" charset="0"/>
              <a:buChar char="•"/>
            </a:pPr>
            <a:endParaRPr lang="cs-CZ" dirty="0"/>
          </a:p>
          <a:p>
            <a:pPr lvl="0" algn="ctr"/>
            <a:endParaRPr lang="cs-CZ" dirty="0"/>
          </a:p>
        </p:txBody>
      </p:sp>
    </p:spTree>
    <p:extLst>
      <p:ext uri="{BB962C8B-B14F-4D97-AF65-F5344CB8AC3E}">
        <p14:creationId xmlns:p14="http://schemas.microsoft.com/office/powerpoint/2010/main" val="24662884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normAutofit/>
          </a:bodyPr>
          <a:lstStyle/>
          <a:p>
            <a:pPr algn="ctr"/>
            <a:r>
              <a:rPr lang="cs-CZ" sz="2400" dirty="0"/>
              <a:t>Operace </a:t>
            </a:r>
            <a:r>
              <a:rPr lang="cs-CZ" sz="2400" dirty="0" smtClean="0"/>
              <a:t>16.2.1</a:t>
            </a:r>
            <a:r>
              <a:rPr lang="cs-CZ" sz="2400" dirty="0"/>
              <a:t/>
            </a:r>
            <a:br>
              <a:rPr lang="cs-CZ" sz="2400" dirty="0"/>
            </a:br>
            <a:r>
              <a:rPr lang="cs-CZ" sz="2400" dirty="0" smtClean="0"/>
              <a:t>Způsobilé výdaje</a:t>
            </a:r>
            <a:endParaRPr lang="cs-CZ" sz="2400" dirty="0"/>
          </a:p>
        </p:txBody>
      </p:sp>
      <p:sp>
        <p:nvSpPr>
          <p:cNvPr id="6" name="Zástupný symbol pro obsah 5"/>
          <p:cNvSpPr>
            <a:spLocks noGrp="1"/>
          </p:cNvSpPr>
          <p:nvPr>
            <p:ph idx="1"/>
          </p:nvPr>
        </p:nvSpPr>
        <p:spPr>
          <a:xfrm>
            <a:off x="457200" y="1600201"/>
            <a:ext cx="8229600" cy="4925143"/>
          </a:xfrm>
        </p:spPr>
        <p:txBody>
          <a:bodyPr>
            <a:normAutofit/>
          </a:bodyPr>
          <a:lstStyle/>
          <a:p>
            <a:pPr lvl="0" algn="just"/>
            <a:r>
              <a:rPr lang="cs-CZ" sz="2000" b="1" dirty="0" smtClean="0"/>
              <a:t>provozní </a:t>
            </a:r>
            <a:r>
              <a:rPr lang="cs-CZ" sz="2000" b="1" dirty="0"/>
              <a:t>náklady spolupráce </a:t>
            </a:r>
            <a:r>
              <a:rPr lang="cs-CZ" sz="2000" dirty="0"/>
              <a:t>na vývoji a aplikaci nových produktů, postupů a technologií v zemědělské prvovýrobě</a:t>
            </a:r>
            <a:r>
              <a:rPr lang="cs-CZ" sz="2000" dirty="0" smtClean="0"/>
              <a:t>.</a:t>
            </a:r>
          </a:p>
          <a:p>
            <a:pPr marL="0" lvl="0" indent="0" algn="just">
              <a:buNone/>
            </a:pPr>
            <a:endParaRPr lang="cs-CZ" sz="2000" dirty="0"/>
          </a:p>
          <a:p>
            <a:pPr lvl="0" algn="just"/>
            <a:r>
              <a:rPr lang="cs-CZ" sz="2000" b="1" dirty="0" smtClean="0"/>
              <a:t>přímé </a:t>
            </a:r>
            <a:r>
              <a:rPr lang="cs-CZ" sz="2000" b="1" dirty="0"/>
              <a:t>náklady související s výrobou</a:t>
            </a:r>
            <a:r>
              <a:rPr lang="cs-CZ" sz="2000" dirty="0"/>
              <a:t> inovativních produktů a se zavedením do praxe inovativních postupů a technologií, které jsou výsledkem spolupráce s výzkumnou institucí či vlastního výzkumu </a:t>
            </a:r>
            <a:endParaRPr lang="cs-CZ" sz="2000" dirty="0" smtClean="0"/>
          </a:p>
          <a:p>
            <a:pPr marL="350838" lvl="0" indent="0" algn="just">
              <a:buNone/>
            </a:pPr>
            <a:r>
              <a:rPr lang="cs-CZ" sz="2000" dirty="0" smtClean="0"/>
              <a:t>(</a:t>
            </a:r>
            <a:r>
              <a:rPr lang="cs-CZ" sz="2000" dirty="0"/>
              <a:t>včetně investic, pokud nebudou dotovány v rámci opatření Investice do hmotného </a:t>
            </a:r>
            <a:r>
              <a:rPr lang="cs-CZ" sz="2000" dirty="0" smtClean="0"/>
              <a:t>majetku)</a:t>
            </a:r>
          </a:p>
          <a:p>
            <a:pPr marL="350838" lvl="0" indent="0" algn="just">
              <a:buNone/>
            </a:pPr>
            <a:endParaRPr lang="cs-CZ" sz="2000" dirty="0" smtClean="0"/>
          </a:p>
          <a:p>
            <a:pPr lvl="0" algn="just"/>
            <a:r>
              <a:rPr lang="cs-CZ" sz="2000" b="1" dirty="0" smtClean="0"/>
              <a:t>nákup </a:t>
            </a:r>
            <a:r>
              <a:rPr lang="cs-CZ" sz="2000" b="1" dirty="0"/>
              <a:t>nemovitosti </a:t>
            </a:r>
            <a:r>
              <a:rPr lang="cs-CZ" sz="2000" dirty="0"/>
              <a:t>maximálně do částky odpovídající </a:t>
            </a:r>
            <a:endParaRPr lang="cs-CZ" sz="2000" dirty="0" smtClean="0"/>
          </a:p>
          <a:p>
            <a:pPr marL="350838" lvl="0" indent="0" algn="just">
              <a:buNone/>
            </a:pPr>
            <a:r>
              <a:rPr lang="cs-CZ" sz="2000" dirty="0" smtClean="0"/>
              <a:t>10 </a:t>
            </a:r>
            <a:r>
              <a:rPr lang="cs-CZ" sz="2000" dirty="0"/>
              <a:t>% způsobilých výdajů, ze kterých je stanovena </a:t>
            </a:r>
            <a:r>
              <a:rPr lang="cs-CZ" sz="2000" dirty="0" smtClean="0"/>
              <a:t>dotace</a:t>
            </a:r>
            <a:endParaRPr lang="cs-CZ" sz="2000" dirty="0"/>
          </a:p>
        </p:txBody>
      </p:sp>
    </p:spTree>
    <p:extLst>
      <p:ext uri="{BB962C8B-B14F-4D97-AF65-F5344CB8AC3E}">
        <p14:creationId xmlns:p14="http://schemas.microsoft.com/office/powerpoint/2010/main" val="26910523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normAutofit/>
          </a:bodyPr>
          <a:lstStyle/>
          <a:p>
            <a:pPr algn="ctr"/>
            <a:r>
              <a:rPr lang="cs-CZ" sz="2400" dirty="0" smtClean="0"/>
              <a:t>Operace 16.2.1</a:t>
            </a:r>
            <a:r>
              <a:rPr lang="cs-CZ" sz="2400" dirty="0"/>
              <a:t/>
            </a:r>
            <a:br>
              <a:rPr lang="cs-CZ" sz="2400" dirty="0"/>
            </a:br>
            <a:r>
              <a:rPr lang="cs-CZ" sz="2400" dirty="0" smtClean="0"/>
              <a:t>Kritéria přijatelnosti </a:t>
            </a:r>
            <a:endParaRPr lang="cs-CZ" sz="2400" dirty="0"/>
          </a:p>
        </p:txBody>
      </p:sp>
      <p:sp>
        <p:nvSpPr>
          <p:cNvPr id="3" name="Zástupný symbol pro obsah 2"/>
          <p:cNvSpPr>
            <a:spLocks noGrp="1"/>
          </p:cNvSpPr>
          <p:nvPr>
            <p:ph idx="1"/>
          </p:nvPr>
        </p:nvSpPr>
        <p:spPr>
          <a:xfrm>
            <a:off x="457200" y="1412777"/>
            <a:ext cx="8229600" cy="5040560"/>
          </a:xfrm>
        </p:spPr>
        <p:txBody>
          <a:bodyPr>
            <a:normAutofit lnSpcReduction="10000"/>
          </a:bodyPr>
          <a:lstStyle/>
          <a:p>
            <a:pPr lvl="0" algn="just"/>
            <a:r>
              <a:rPr lang="cs-CZ" sz="1800" dirty="0"/>
              <a:t>Projekt lze realizovat na území České republiky s výjimkou území hl. města </a:t>
            </a:r>
            <a:r>
              <a:rPr lang="cs-CZ" sz="1800" dirty="0" smtClean="0"/>
              <a:t>Prahy</a:t>
            </a:r>
            <a:endParaRPr lang="cs-CZ" sz="1800" dirty="0"/>
          </a:p>
          <a:p>
            <a:pPr lvl="0" algn="just"/>
            <a:r>
              <a:rPr lang="cs-CZ" sz="1800" dirty="0"/>
              <a:t>Žadatel splnil podmínku </a:t>
            </a:r>
            <a:r>
              <a:rPr lang="cs-CZ" sz="1800" b="1" dirty="0"/>
              <a:t>finančního zdraví </a:t>
            </a:r>
            <a:r>
              <a:rPr lang="cs-CZ" sz="1800" dirty="0" smtClean="0"/>
              <a:t>(</a:t>
            </a:r>
            <a:r>
              <a:rPr lang="cs-CZ" sz="1800" dirty="0"/>
              <a:t>definice a výpočet jsou uvedeny na internetových stránkách </a:t>
            </a:r>
            <a:r>
              <a:rPr lang="cs-CZ" sz="1800" u="sng" dirty="0">
                <a:hlinkClick r:id="rId2"/>
              </a:rPr>
              <a:t>www.eagri.cz/prv</a:t>
            </a:r>
            <a:r>
              <a:rPr lang="cs-CZ" sz="1800" dirty="0"/>
              <a:t> a </a:t>
            </a:r>
            <a:r>
              <a:rPr lang="cs-CZ" sz="1800" u="sng" dirty="0">
                <a:hlinkClick r:id="rId3"/>
              </a:rPr>
              <a:t>www.szif.cz</a:t>
            </a:r>
            <a:r>
              <a:rPr lang="cs-CZ" sz="1800" dirty="0" smtClean="0"/>
              <a:t>)</a:t>
            </a:r>
            <a:endParaRPr lang="cs-CZ" sz="1800" dirty="0"/>
          </a:p>
          <a:p>
            <a:pPr lvl="0" algn="just"/>
            <a:r>
              <a:rPr lang="cs-CZ" sz="1800" dirty="0"/>
              <a:t>Žadatel zveřejní </a:t>
            </a:r>
            <a:r>
              <a:rPr lang="cs-CZ" sz="1800" b="1" dirty="0"/>
              <a:t>výsledky</a:t>
            </a:r>
            <a:r>
              <a:rPr lang="cs-CZ" sz="1800" dirty="0"/>
              <a:t> projektu a zajistí jejich </a:t>
            </a:r>
            <a:r>
              <a:rPr lang="cs-CZ" sz="1800" b="1" dirty="0" smtClean="0"/>
              <a:t>šíření</a:t>
            </a:r>
            <a:endParaRPr lang="cs-CZ" sz="1800" dirty="0"/>
          </a:p>
          <a:p>
            <a:pPr lvl="0" algn="just"/>
            <a:r>
              <a:rPr lang="en-US" sz="1800" dirty="0"/>
              <a:t>Podpora je podmíněna kladným zhodnocením projektu s vyhodnocením aspektů </a:t>
            </a:r>
            <a:r>
              <a:rPr lang="en-US" sz="1800" b="1" dirty="0"/>
              <a:t>účelnosti</a:t>
            </a:r>
            <a:r>
              <a:rPr lang="en-US" sz="1800" dirty="0"/>
              <a:t>, </a:t>
            </a:r>
            <a:r>
              <a:rPr lang="en-US" sz="1800" b="1" dirty="0"/>
              <a:t>potřebnosti</a:t>
            </a:r>
            <a:r>
              <a:rPr lang="en-US" sz="1800" dirty="0"/>
              <a:t>, </a:t>
            </a:r>
            <a:r>
              <a:rPr lang="en-US" sz="1800" b="1" dirty="0"/>
              <a:t>efektivnosti</a:t>
            </a:r>
            <a:r>
              <a:rPr lang="en-US" sz="1800" dirty="0"/>
              <a:t>, </a:t>
            </a:r>
            <a:r>
              <a:rPr lang="en-US" sz="1800" b="1" dirty="0"/>
              <a:t>hospodárnosti</a:t>
            </a:r>
            <a:r>
              <a:rPr lang="en-US" sz="1800" dirty="0"/>
              <a:t> a </a:t>
            </a:r>
            <a:r>
              <a:rPr lang="en-US" sz="1800" b="1" dirty="0" err="1" smtClean="0"/>
              <a:t>proveditelnosti</a:t>
            </a:r>
            <a:endParaRPr lang="cs-CZ" sz="1800" dirty="0"/>
          </a:p>
          <a:p>
            <a:pPr lvl="0" algn="just"/>
            <a:r>
              <a:rPr lang="cs-CZ" sz="1800" dirty="0"/>
              <a:t>Beneficientem, tzn. konečným uživatelem dotace, </a:t>
            </a:r>
            <a:r>
              <a:rPr lang="cs-CZ" sz="1800" dirty="0" smtClean="0"/>
              <a:t>je </a:t>
            </a:r>
            <a:r>
              <a:rPr lang="en-US" sz="1800" dirty="0" err="1" smtClean="0"/>
              <a:t>zemědělský</a:t>
            </a:r>
            <a:r>
              <a:rPr lang="cs-CZ" sz="1800" dirty="0"/>
              <a:t> </a:t>
            </a:r>
            <a:r>
              <a:rPr lang="en-US" sz="1800" dirty="0" err="1" smtClean="0"/>
              <a:t>podnikatel</a:t>
            </a:r>
            <a:r>
              <a:rPr lang="cs-CZ" sz="1800" dirty="0" smtClean="0"/>
              <a:t> nebo skupina zemědělců</a:t>
            </a:r>
          </a:p>
          <a:p>
            <a:pPr lvl="0" algn="just"/>
            <a:r>
              <a:rPr lang="en-US" sz="1800" b="1" dirty="0"/>
              <a:t>Spolupráce bude realizována minimálně dvěma subjekty</a:t>
            </a:r>
            <a:r>
              <a:rPr lang="en-US" sz="1800" dirty="0"/>
              <a:t> s výjimkou projektů realizovaných žadatelem, který má k </a:t>
            </a:r>
            <a:r>
              <a:rPr lang="en-US" sz="1800" dirty="0" err="1" smtClean="0"/>
              <a:t>vývoji</a:t>
            </a:r>
            <a:r>
              <a:rPr lang="cs-CZ" sz="1800" dirty="0" smtClean="0"/>
              <a:t> </a:t>
            </a:r>
            <a:r>
              <a:rPr lang="en-US" sz="1800" b="1" dirty="0" err="1" smtClean="0"/>
              <a:t>prokazatelně</a:t>
            </a:r>
            <a:r>
              <a:rPr lang="en-US" sz="1800" b="1" dirty="0" smtClean="0"/>
              <a:t> </a:t>
            </a:r>
            <a:r>
              <a:rPr lang="en-US" sz="1800" b="1" dirty="0"/>
              <a:t>dostatečné zdroje </a:t>
            </a:r>
            <a:r>
              <a:rPr lang="en-US" sz="1800" dirty="0"/>
              <a:t>v podobě kvalifikovaného personálu a </a:t>
            </a:r>
            <a:r>
              <a:rPr lang="en-US" sz="1800" dirty="0" err="1"/>
              <a:t>výrobních</a:t>
            </a:r>
            <a:r>
              <a:rPr lang="en-US" sz="1800" dirty="0"/>
              <a:t> </a:t>
            </a:r>
            <a:r>
              <a:rPr lang="en-US" sz="1800" dirty="0" err="1" smtClean="0"/>
              <a:t>zdrojů</a:t>
            </a:r>
            <a:endParaRPr lang="cs-CZ" sz="1800" dirty="0" smtClean="0"/>
          </a:p>
          <a:p>
            <a:pPr lvl="0" algn="just"/>
            <a:r>
              <a:rPr lang="en-US" sz="1800" b="1" dirty="0"/>
              <a:t>Projekt se musí týkat zemědělské prvovýroby</a:t>
            </a:r>
            <a:r>
              <a:rPr lang="en-US" sz="1800" dirty="0"/>
              <a:t>, resp. rostlinné výroby, chovu hospodářských zvířat (skot, prasata, ovce, kozy, drůbež, </a:t>
            </a:r>
            <a:r>
              <a:rPr lang="en-US" sz="1800" dirty="0" err="1" smtClean="0"/>
              <a:t>král</a:t>
            </a:r>
            <a:r>
              <a:rPr lang="cs-CZ" sz="1800" dirty="0" smtClean="0"/>
              <a:t>í</a:t>
            </a:r>
            <a:r>
              <a:rPr lang="en-US" sz="1800" dirty="0" smtClean="0"/>
              <a:t>ci </a:t>
            </a:r>
            <a:r>
              <a:rPr lang="en-US" sz="1800" dirty="0"/>
              <a:t>a </a:t>
            </a:r>
            <a:r>
              <a:rPr lang="en-US" sz="1800" dirty="0" err="1"/>
              <a:t>koně</a:t>
            </a:r>
            <a:r>
              <a:rPr lang="en-US" sz="1800" dirty="0" smtClean="0"/>
              <a:t>)</a:t>
            </a:r>
            <a:endParaRPr lang="cs-CZ" sz="1800" dirty="0" smtClean="0"/>
          </a:p>
          <a:p>
            <a:pPr lvl="0" algn="just"/>
            <a:r>
              <a:rPr lang="cs-CZ" sz="1800" dirty="0"/>
              <a:t>V případě, že pro realizaci projektu </a:t>
            </a:r>
            <a:r>
              <a:rPr lang="cs-CZ" sz="1800" dirty="0" smtClean="0"/>
              <a:t>je </a:t>
            </a:r>
            <a:r>
              <a:rPr lang="cs-CZ" sz="1800" dirty="0"/>
              <a:t>vyžadováno </a:t>
            </a:r>
            <a:r>
              <a:rPr lang="cs-CZ" sz="1800" b="1" dirty="0"/>
              <a:t>posouzení vlivu záměru </a:t>
            </a:r>
            <a:r>
              <a:rPr lang="cs-CZ" sz="1800" dirty="0"/>
              <a:t>na životní </a:t>
            </a:r>
            <a:r>
              <a:rPr lang="cs-CZ" sz="1800" dirty="0" smtClean="0"/>
              <a:t>prostředí (EIA) – souhlasné stanovisko</a:t>
            </a:r>
          </a:p>
          <a:p>
            <a:pPr lvl="0"/>
            <a:endParaRPr lang="cs-CZ" sz="1600" dirty="0" smtClean="0"/>
          </a:p>
          <a:p>
            <a:pPr lvl="0"/>
            <a:endParaRPr lang="cs-CZ" sz="1600" dirty="0"/>
          </a:p>
          <a:p>
            <a:pPr marL="0" indent="0">
              <a:buNone/>
            </a:pPr>
            <a:endParaRPr lang="cs-CZ" dirty="0"/>
          </a:p>
        </p:txBody>
      </p:sp>
    </p:spTree>
    <p:extLst>
      <p:ext uri="{BB962C8B-B14F-4D97-AF65-F5344CB8AC3E}">
        <p14:creationId xmlns:p14="http://schemas.microsoft.com/office/powerpoint/2010/main" val="26914816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04664"/>
            <a:ext cx="7416824" cy="922114"/>
          </a:xfrm>
        </p:spPr>
        <p:txBody>
          <a:bodyPr>
            <a:noAutofit/>
          </a:bodyPr>
          <a:lstStyle/>
          <a:p>
            <a:pPr lvl="0" algn="ctr"/>
            <a:r>
              <a:rPr lang="cs-CZ" sz="2400" dirty="0"/>
              <a:t>Operace </a:t>
            </a:r>
            <a:r>
              <a:rPr lang="cs-CZ" sz="2400" dirty="0" smtClean="0"/>
              <a:t>16.2.1</a:t>
            </a:r>
            <a:r>
              <a:rPr lang="cs-CZ" sz="2400" dirty="0"/>
              <a:t/>
            </a:r>
            <a:br>
              <a:rPr lang="cs-CZ" sz="2400" dirty="0"/>
            </a:br>
            <a:r>
              <a:rPr lang="cs-CZ" sz="2400" dirty="0" smtClean="0"/>
              <a:t>Další podmínky</a:t>
            </a:r>
            <a:r>
              <a:rPr lang="cs-CZ" sz="2400" dirty="0"/>
              <a:t/>
            </a:r>
            <a:br>
              <a:rPr lang="cs-CZ" sz="2400" dirty="0"/>
            </a:br>
            <a:endParaRPr lang="cs-CZ" sz="2400" dirty="0"/>
          </a:p>
        </p:txBody>
      </p:sp>
      <p:sp>
        <p:nvSpPr>
          <p:cNvPr id="3" name="Zástupný symbol pro obsah 2"/>
          <p:cNvSpPr>
            <a:spLocks noGrp="1"/>
          </p:cNvSpPr>
          <p:nvPr>
            <p:ph idx="1"/>
          </p:nvPr>
        </p:nvSpPr>
        <p:spPr>
          <a:xfrm>
            <a:off x="467544" y="1124744"/>
            <a:ext cx="7920880" cy="5040560"/>
          </a:xfrm>
        </p:spPr>
        <p:txBody>
          <a:bodyPr>
            <a:normAutofit fontScale="92500" lnSpcReduction="10000"/>
          </a:bodyPr>
          <a:lstStyle/>
          <a:p>
            <a:pPr lvl="0" algn="just"/>
            <a:r>
              <a:rPr lang="cs-CZ" sz="1800" dirty="0"/>
              <a:t>Žádost </a:t>
            </a:r>
            <a:r>
              <a:rPr lang="cs-CZ" sz="1800" dirty="0" smtClean="0"/>
              <a:t>obdrží za preferenční kritéria min. </a:t>
            </a:r>
            <a:r>
              <a:rPr lang="cs-CZ" sz="1800" b="1" dirty="0" smtClean="0"/>
              <a:t>25 bodů</a:t>
            </a:r>
          </a:p>
          <a:p>
            <a:pPr lvl="0" algn="just"/>
            <a:endParaRPr lang="cs-CZ" sz="1800" b="1" dirty="0"/>
          </a:p>
          <a:p>
            <a:pPr lvl="0" algn="just"/>
            <a:r>
              <a:rPr lang="cs-CZ" sz="1800" b="1" dirty="0" smtClean="0"/>
              <a:t>Realizace</a:t>
            </a:r>
            <a:r>
              <a:rPr lang="cs-CZ" sz="1800" dirty="0" smtClean="0"/>
              <a:t> projektu </a:t>
            </a:r>
            <a:r>
              <a:rPr lang="cs-CZ" sz="1800" b="1" dirty="0" smtClean="0"/>
              <a:t>do </a:t>
            </a:r>
            <a:r>
              <a:rPr lang="cs-CZ" sz="1800" b="1" dirty="0"/>
              <a:t>36 měsíců</a:t>
            </a:r>
            <a:r>
              <a:rPr lang="cs-CZ" sz="1800" dirty="0"/>
              <a:t> od podpisu Dohody o poskytnutí </a:t>
            </a:r>
            <a:r>
              <a:rPr lang="cs-CZ" sz="1800" dirty="0" smtClean="0"/>
              <a:t>dotace</a:t>
            </a:r>
          </a:p>
          <a:p>
            <a:pPr lvl="0" algn="just"/>
            <a:endParaRPr lang="cs-CZ" sz="1800" dirty="0" smtClean="0"/>
          </a:p>
          <a:p>
            <a:pPr lvl="0" algn="just"/>
            <a:r>
              <a:rPr lang="cs-CZ" sz="1800" b="1" dirty="0"/>
              <a:t>Projekt je inovativního </a:t>
            </a:r>
            <a:r>
              <a:rPr lang="cs-CZ" sz="1800" b="1" dirty="0" smtClean="0"/>
              <a:t>charakteru</a:t>
            </a:r>
            <a:r>
              <a:rPr lang="cs-CZ" sz="1800" dirty="0" smtClean="0"/>
              <a:t>  – posuzuje Hodnotitelská komise</a:t>
            </a:r>
          </a:p>
          <a:p>
            <a:pPr marL="0" lvl="0" indent="0" algn="just">
              <a:buNone/>
            </a:pPr>
            <a:endParaRPr lang="cs-CZ" sz="1800" dirty="0" smtClean="0"/>
          </a:p>
          <a:p>
            <a:pPr lvl="0" algn="just"/>
            <a:r>
              <a:rPr lang="cs-CZ" sz="1800" dirty="0"/>
              <a:t>Projekt v rámci </a:t>
            </a:r>
            <a:r>
              <a:rPr lang="cs-CZ" sz="1800" b="1" dirty="0"/>
              <a:t>zhodnocení spolupracujícího subjektu </a:t>
            </a:r>
            <a:r>
              <a:rPr lang="cs-CZ" sz="1800" dirty="0"/>
              <a:t>a posuzování </a:t>
            </a:r>
            <a:r>
              <a:rPr lang="cs-CZ" sz="1800" b="1" dirty="0"/>
              <a:t>efektivnosti, proveditelnosti a potřebnosti </a:t>
            </a:r>
            <a:r>
              <a:rPr lang="cs-CZ" sz="1800" dirty="0" smtClean="0"/>
              <a:t>neobdržel </a:t>
            </a:r>
            <a:r>
              <a:rPr lang="cs-CZ" sz="1800" dirty="0"/>
              <a:t>0 </a:t>
            </a:r>
            <a:r>
              <a:rPr lang="cs-CZ" sz="1800" dirty="0" smtClean="0"/>
              <a:t>bodů</a:t>
            </a:r>
            <a:r>
              <a:rPr lang="cs-CZ" sz="1800" dirty="0"/>
              <a:t> </a:t>
            </a:r>
            <a:r>
              <a:rPr lang="cs-CZ" sz="1800" dirty="0" smtClean="0"/>
              <a:t>– </a:t>
            </a:r>
            <a:r>
              <a:rPr lang="cs-CZ" sz="1800" dirty="0"/>
              <a:t>posuzuje Hodnotitelská </a:t>
            </a:r>
            <a:r>
              <a:rPr lang="cs-CZ" sz="1800" dirty="0" smtClean="0"/>
              <a:t>komise</a:t>
            </a:r>
          </a:p>
          <a:p>
            <a:pPr marL="0" lvl="0" indent="0" algn="just">
              <a:buNone/>
            </a:pPr>
            <a:endParaRPr lang="cs-CZ" sz="1800" dirty="0" smtClean="0"/>
          </a:p>
          <a:p>
            <a:pPr lvl="0" algn="just"/>
            <a:r>
              <a:rPr lang="cs-CZ" sz="1800" dirty="0"/>
              <a:t>Součástí projektu je </a:t>
            </a:r>
            <a:r>
              <a:rPr lang="cs-CZ" sz="1800" b="1" dirty="0"/>
              <a:t>spolupráce</a:t>
            </a:r>
            <a:r>
              <a:rPr lang="cs-CZ" sz="1800" dirty="0"/>
              <a:t>, tj. předmětem projektu </a:t>
            </a:r>
            <a:r>
              <a:rPr lang="cs-CZ" sz="1800" b="1" dirty="0"/>
              <a:t>ne</a:t>
            </a:r>
            <a:r>
              <a:rPr lang="cs-CZ" sz="1800" dirty="0"/>
              <a:t>smí být </a:t>
            </a:r>
            <a:r>
              <a:rPr lang="cs-CZ" sz="1800" b="1" dirty="0"/>
              <a:t>pouze</a:t>
            </a:r>
            <a:r>
              <a:rPr lang="cs-CZ" sz="1800" dirty="0"/>
              <a:t> </a:t>
            </a:r>
            <a:r>
              <a:rPr lang="cs-CZ" sz="1800" b="1" dirty="0"/>
              <a:t>pořízení inovované technologie, její zavedení a </a:t>
            </a:r>
            <a:r>
              <a:rPr lang="cs-CZ" sz="1800" b="1" dirty="0" smtClean="0"/>
              <a:t>zkoušky</a:t>
            </a:r>
          </a:p>
          <a:p>
            <a:pPr lvl="0" algn="just"/>
            <a:endParaRPr lang="cs-CZ" sz="1800" dirty="0" smtClean="0"/>
          </a:p>
          <a:p>
            <a:pPr lvl="0" algn="just"/>
            <a:r>
              <a:rPr lang="cs-CZ" sz="1800" b="1" dirty="0"/>
              <a:t>Žadatel využije </a:t>
            </a:r>
            <a:r>
              <a:rPr lang="cs-CZ" sz="1800" dirty="0"/>
              <a:t>při realizaci projektu </a:t>
            </a:r>
            <a:r>
              <a:rPr lang="cs-CZ" sz="1800" b="1" dirty="0"/>
              <a:t>výsledky vzniklé ve spolupráci </a:t>
            </a:r>
            <a:r>
              <a:rPr lang="cs-CZ" sz="1800" dirty="0"/>
              <a:t>se spolupracujícím subjektem </a:t>
            </a:r>
            <a:r>
              <a:rPr lang="cs-CZ" sz="1800" b="1" dirty="0"/>
              <a:t>či</a:t>
            </a:r>
            <a:r>
              <a:rPr lang="cs-CZ" sz="1800" dirty="0"/>
              <a:t> vzniklé </a:t>
            </a:r>
            <a:r>
              <a:rPr lang="cs-CZ" sz="1800" b="1" dirty="0"/>
              <a:t>v rámci vlastního </a:t>
            </a:r>
            <a:r>
              <a:rPr lang="cs-CZ" sz="1800" b="1" dirty="0" smtClean="0"/>
              <a:t>výzkumu</a:t>
            </a:r>
          </a:p>
          <a:p>
            <a:pPr lvl="0" algn="just"/>
            <a:endParaRPr lang="cs-CZ" sz="1800" u="sng" dirty="0" smtClean="0"/>
          </a:p>
          <a:p>
            <a:pPr lvl="0" algn="just"/>
            <a:r>
              <a:rPr lang="cs-CZ" sz="1800" b="1" dirty="0"/>
              <a:t>Spolupracující subjekt </a:t>
            </a:r>
            <a:r>
              <a:rPr lang="cs-CZ" sz="1800" dirty="0"/>
              <a:t>musí být vybrán </a:t>
            </a:r>
            <a:r>
              <a:rPr lang="cs-CZ" sz="1800" b="1" dirty="0"/>
              <a:t>již k datu podání </a:t>
            </a:r>
            <a:r>
              <a:rPr lang="cs-CZ" sz="1800" dirty="0"/>
              <a:t>Žádosti o </a:t>
            </a:r>
            <a:r>
              <a:rPr lang="cs-CZ" sz="1800" dirty="0" smtClean="0"/>
              <a:t>dotaci,</a:t>
            </a:r>
            <a:r>
              <a:rPr lang="cs-CZ" sz="1800" dirty="0"/>
              <a:t> </a:t>
            </a:r>
            <a:r>
              <a:rPr lang="cs-CZ" sz="1800" b="1" dirty="0"/>
              <a:t>nemusí být </a:t>
            </a:r>
            <a:r>
              <a:rPr lang="cs-CZ" sz="1800" b="1" dirty="0" smtClean="0"/>
              <a:t>vybírán </a:t>
            </a:r>
            <a:r>
              <a:rPr lang="cs-CZ" sz="1800" b="1" dirty="0"/>
              <a:t>prostřednictvím výběrového řízení</a:t>
            </a:r>
            <a:r>
              <a:rPr lang="cs-CZ" sz="1800" b="1" dirty="0" smtClean="0"/>
              <a:t> </a:t>
            </a:r>
          </a:p>
          <a:p>
            <a:pPr lvl="0" algn="just"/>
            <a:endParaRPr lang="cs-CZ" sz="1600" b="1" dirty="0" smtClean="0"/>
          </a:p>
          <a:p>
            <a:pPr marL="0" indent="0">
              <a:buNone/>
            </a:pPr>
            <a:endParaRPr lang="cs-CZ" sz="1600" dirty="0" smtClean="0">
              <a:solidFill>
                <a:srgbClr val="FF0000"/>
              </a:solidFill>
            </a:endParaRPr>
          </a:p>
        </p:txBody>
      </p:sp>
    </p:spTree>
    <p:extLst>
      <p:ext uri="{BB962C8B-B14F-4D97-AF65-F5344CB8AC3E}">
        <p14:creationId xmlns:p14="http://schemas.microsoft.com/office/powerpoint/2010/main" val="35370944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74638"/>
            <a:ext cx="7416824" cy="1143000"/>
          </a:xfrm>
        </p:spPr>
        <p:txBody>
          <a:bodyPr>
            <a:normAutofit/>
          </a:bodyPr>
          <a:lstStyle/>
          <a:p>
            <a:pPr lvl="0" algn="ctr"/>
            <a:r>
              <a:rPr lang="cs-CZ" sz="2000" dirty="0"/>
              <a:t>Operace </a:t>
            </a:r>
            <a:r>
              <a:rPr lang="cs-CZ" sz="2000" dirty="0" smtClean="0"/>
              <a:t>16.2.1</a:t>
            </a:r>
            <a:r>
              <a:rPr lang="cs-CZ" sz="2000" dirty="0"/>
              <a:t/>
            </a:r>
            <a:br>
              <a:rPr lang="cs-CZ" sz="2000" dirty="0"/>
            </a:br>
            <a:r>
              <a:rPr lang="cs-CZ" sz="2000" dirty="0" smtClean="0"/>
              <a:t>16.2.1 Kritéria posuzování projektu Hodnotitelskou komisí</a:t>
            </a:r>
            <a:r>
              <a:rPr lang="cs-CZ" sz="2000" dirty="0"/>
              <a:t/>
            </a:r>
            <a:br>
              <a:rPr lang="cs-CZ" sz="2000" dirty="0"/>
            </a:br>
            <a:endParaRPr lang="cs-CZ" sz="2000" dirty="0"/>
          </a:p>
        </p:txBody>
      </p:sp>
      <p:sp>
        <p:nvSpPr>
          <p:cNvPr id="3" name="Zástupný symbol pro obsah 2"/>
          <p:cNvSpPr>
            <a:spLocks noGrp="1"/>
          </p:cNvSpPr>
          <p:nvPr>
            <p:ph idx="1"/>
          </p:nvPr>
        </p:nvSpPr>
        <p:spPr>
          <a:xfrm>
            <a:off x="467544" y="1340768"/>
            <a:ext cx="7920880" cy="5112568"/>
          </a:xfrm>
        </p:spPr>
        <p:txBody>
          <a:bodyPr>
            <a:normAutofit fontScale="55000" lnSpcReduction="20000"/>
          </a:bodyPr>
          <a:lstStyle/>
          <a:p>
            <a:pPr marL="0" lvl="0" indent="0">
              <a:buNone/>
            </a:pPr>
            <a:r>
              <a:rPr lang="cs-CZ" sz="2900" b="1" dirty="0" smtClean="0"/>
              <a:t>1) </a:t>
            </a:r>
            <a:r>
              <a:rPr lang="cs-CZ" sz="2900" b="1" u="sng" dirty="0" smtClean="0"/>
              <a:t>Inovativnost</a:t>
            </a:r>
          </a:p>
          <a:p>
            <a:pPr marL="0" lvl="0" indent="0">
              <a:buNone/>
            </a:pPr>
            <a:r>
              <a:rPr lang="cs-CZ" sz="2900" dirty="0"/>
              <a:t> </a:t>
            </a:r>
            <a:r>
              <a:rPr lang="cs-CZ" sz="2900" dirty="0" smtClean="0"/>
              <a:t>   1.1 Inovace </a:t>
            </a:r>
            <a:r>
              <a:rPr lang="cs-CZ" sz="2900" dirty="0"/>
              <a:t>pouze pro předkladatele projektu – </a:t>
            </a:r>
            <a:r>
              <a:rPr lang="cs-CZ" sz="2900" b="1" dirty="0"/>
              <a:t>2 - 5 </a:t>
            </a:r>
            <a:r>
              <a:rPr lang="cs-CZ" sz="2900" b="1" dirty="0" smtClean="0"/>
              <a:t>bodů</a:t>
            </a:r>
          </a:p>
          <a:p>
            <a:pPr marL="0" lvl="0" indent="0">
              <a:buNone/>
            </a:pPr>
            <a:r>
              <a:rPr lang="cs-CZ" sz="2900" b="1" dirty="0" smtClean="0"/>
              <a:t>    </a:t>
            </a:r>
            <a:r>
              <a:rPr lang="cs-CZ" sz="2900" dirty="0" smtClean="0"/>
              <a:t>1.2 Inovace </a:t>
            </a:r>
            <a:r>
              <a:rPr lang="cs-CZ" sz="2900" dirty="0"/>
              <a:t>pro dané odvětví v </a:t>
            </a:r>
            <a:r>
              <a:rPr lang="cs-CZ" sz="2900" dirty="0" smtClean="0"/>
              <a:t>ČR </a:t>
            </a:r>
            <a:r>
              <a:rPr lang="cs-CZ" sz="2900" dirty="0"/>
              <a:t>– </a:t>
            </a:r>
            <a:r>
              <a:rPr lang="cs-CZ" sz="2900" b="1" dirty="0"/>
              <a:t>5 - 10 </a:t>
            </a:r>
            <a:r>
              <a:rPr lang="cs-CZ" sz="2900" b="1" dirty="0" smtClean="0"/>
              <a:t>bodů</a:t>
            </a:r>
          </a:p>
          <a:p>
            <a:pPr marL="0" lvl="0" indent="0">
              <a:buNone/>
            </a:pPr>
            <a:endParaRPr lang="cs-CZ" sz="2900" dirty="0"/>
          </a:p>
          <a:p>
            <a:pPr marL="0" lvl="0" indent="0">
              <a:buNone/>
            </a:pPr>
            <a:r>
              <a:rPr lang="cs-CZ" sz="2900" dirty="0" smtClean="0"/>
              <a:t>2) Jedná </a:t>
            </a:r>
            <a:r>
              <a:rPr lang="cs-CZ" sz="2900" dirty="0"/>
              <a:t>se o vývoj </a:t>
            </a:r>
            <a:r>
              <a:rPr lang="cs-CZ" sz="2900" b="1" dirty="0"/>
              <a:t>zcela nové technologie</a:t>
            </a:r>
            <a:r>
              <a:rPr lang="cs-CZ" sz="2900" dirty="0"/>
              <a:t> – </a:t>
            </a:r>
            <a:r>
              <a:rPr lang="cs-CZ" sz="2900" b="1" dirty="0"/>
              <a:t>8 bodů</a:t>
            </a:r>
            <a:r>
              <a:rPr lang="cs-CZ" sz="2900" dirty="0"/>
              <a:t> </a:t>
            </a:r>
            <a:endParaRPr lang="cs-CZ" sz="2900" dirty="0" smtClean="0"/>
          </a:p>
          <a:p>
            <a:pPr lvl="0"/>
            <a:endParaRPr lang="cs-CZ" sz="2900" dirty="0"/>
          </a:p>
          <a:p>
            <a:pPr marL="0" lvl="0" indent="0">
              <a:buNone/>
            </a:pPr>
            <a:r>
              <a:rPr lang="cs-CZ" sz="2900" dirty="0" smtClean="0"/>
              <a:t>3) Předmět </a:t>
            </a:r>
            <a:r>
              <a:rPr lang="cs-CZ" sz="2900" dirty="0"/>
              <a:t>projektu má v zemědělském podniku </a:t>
            </a:r>
            <a:r>
              <a:rPr lang="cs-CZ" sz="2900" b="1" dirty="0"/>
              <a:t>více než jedno využití </a:t>
            </a:r>
            <a:endParaRPr lang="cs-CZ" sz="2900" b="1" dirty="0" smtClean="0"/>
          </a:p>
          <a:p>
            <a:pPr marL="0" lvl="0" indent="0">
              <a:buNone/>
            </a:pPr>
            <a:r>
              <a:rPr lang="cs-CZ" sz="2900" b="1" dirty="0"/>
              <a:t> </a:t>
            </a:r>
            <a:r>
              <a:rPr lang="cs-CZ" sz="2900" b="1" dirty="0" smtClean="0"/>
              <a:t>    1 </a:t>
            </a:r>
            <a:r>
              <a:rPr lang="cs-CZ" sz="2900" b="1" dirty="0"/>
              <a:t>- 5 </a:t>
            </a:r>
            <a:r>
              <a:rPr lang="cs-CZ" sz="2900" b="1" dirty="0" smtClean="0"/>
              <a:t>bodů</a:t>
            </a:r>
          </a:p>
          <a:p>
            <a:pPr lvl="0"/>
            <a:endParaRPr lang="cs-CZ" sz="2900" dirty="0"/>
          </a:p>
          <a:p>
            <a:pPr marL="0" lvl="0" indent="0">
              <a:buNone/>
            </a:pPr>
            <a:r>
              <a:rPr lang="cs-CZ" sz="2900" b="1" dirty="0" smtClean="0"/>
              <a:t>4) </a:t>
            </a:r>
            <a:r>
              <a:rPr lang="cs-CZ" sz="2900" b="1" u="sng" dirty="0" smtClean="0"/>
              <a:t>Zhodnocení </a:t>
            </a:r>
            <a:r>
              <a:rPr lang="cs-CZ" sz="2900" b="1" u="sng" dirty="0"/>
              <a:t>spolupracujícího subjektu</a:t>
            </a:r>
            <a:r>
              <a:rPr lang="cs-CZ" sz="2900" dirty="0"/>
              <a:t> </a:t>
            </a:r>
            <a:r>
              <a:rPr lang="cs-CZ" sz="2900" b="1" dirty="0" smtClean="0"/>
              <a:t>1 </a:t>
            </a:r>
            <a:r>
              <a:rPr lang="cs-CZ" sz="2900" b="1" dirty="0"/>
              <a:t>- 5 </a:t>
            </a:r>
            <a:r>
              <a:rPr lang="cs-CZ" sz="2900" b="1" dirty="0" smtClean="0"/>
              <a:t>bodů</a:t>
            </a:r>
          </a:p>
          <a:p>
            <a:pPr lvl="0"/>
            <a:endParaRPr lang="cs-CZ" sz="2900" dirty="0"/>
          </a:p>
          <a:p>
            <a:pPr marL="0" lvl="0" indent="0">
              <a:buNone/>
            </a:pPr>
            <a:r>
              <a:rPr lang="cs-CZ" sz="2900" dirty="0" smtClean="0"/>
              <a:t>5) </a:t>
            </a:r>
            <a:r>
              <a:rPr lang="cs-CZ" sz="2900" b="1" dirty="0" smtClean="0"/>
              <a:t>Aplikovatelnost</a:t>
            </a:r>
            <a:r>
              <a:rPr lang="cs-CZ" sz="2900" dirty="0" smtClean="0"/>
              <a:t> </a:t>
            </a:r>
            <a:r>
              <a:rPr lang="cs-CZ" sz="2900" dirty="0"/>
              <a:t>výsledků v </a:t>
            </a:r>
            <a:r>
              <a:rPr lang="cs-CZ" sz="2900" dirty="0" smtClean="0"/>
              <a:t>praxi </a:t>
            </a:r>
            <a:r>
              <a:rPr lang="cs-CZ" sz="2900" dirty="0"/>
              <a:t>– </a:t>
            </a:r>
            <a:r>
              <a:rPr lang="cs-CZ" sz="2900" b="1" dirty="0"/>
              <a:t>5 -10 </a:t>
            </a:r>
            <a:r>
              <a:rPr lang="cs-CZ" sz="2900" b="1" dirty="0" smtClean="0"/>
              <a:t>bodů</a:t>
            </a:r>
          </a:p>
          <a:p>
            <a:pPr lvl="0"/>
            <a:endParaRPr lang="cs-CZ" sz="2900" dirty="0"/>
          </a:p>
          <a:p>
            <a:pPr marL="0" lvl="0" indent="0">
              <a:buNone/>
            </a:pPr>
            <a:r>
              <a:rPr lang="cs-CZ" sz="2900" dirty="0" smtClean="0"/>
              <a:t>6) Zhodnocení </a:t>
            </a:r>
            <a:r>
              <a:rPr lang="cs-CZ" sz="2900" b="1" u="sng" dirty="0"/>
              <a:t>efektivnosti</a:t>
            </a:r>
            <a:r>
              <a:rPr lang="cs-CZ" sz="2900" dirty="0"/>
              <a:t> projektu </a:t>
            </a:r>
            <a:r>
              <a:rPr lang="cs-CZ" sz="2900" b="1" dirty="0" smtClean="0"/>
              <a:t>1 </a:t>
            </a:r>
            <a:r>
              <a:rPr lang="cs-CZ" sz="2900" b="1" dirty="0"/>
              <a:t>- 5 </a:t>
            </a:r>
            <a:r>
              <a:rPr lang="cs-CZ" sz="2900" b="1" dirty="0" smtClean="0"/>
              <a:t>bodů</a:t>
            </a:r>
          </a:p>
          <a:p>
            <a:pPr marL="0" lvl="0" indent="0">
              <a:buNone/>
            </a:pPr>
            <a:endParaRPr lang="cs-CZ" sz="2900" dirty="0"/>
          </a:p>
          <a:p>
            <a:pPr marL="0" lvl="0" indent="0">
              <a:buNone/>
            </a:pPr>
            <a:r>
              <a:rPr lang="cs-CZ" sz="2900" b="1" dirty="0" smtClean="0"/>
              <a:t>7) </a:t>
            </a:r>
            <a:r>
              <a:rPr lang="cs-CZ" sz="2900" dirty="0" smtClean="0"/>
              <a:t>Zhodnocení </a:t>
            </a:r>
            <a:r>
              <a:rPr lang="cs-CZ" sz="2900" b="1" u="sng" dirty="0"/>
              <a:t>proveditelnosti</a:t>
            </a:r>
            <a:r>
              <a:rPr lang="cs-CZ" sz="2900" dirty="0"/>
              <a:t> a </a:t>
            </a:r>
            <a:r>
              <a:rPr lang="cs-CZ" sz="2900" b="1" u="sng" dirty="0"/>
              <a:t>potřebnost</a:t>
            </a:r>
            <a:r>
              <a:rPr lang="cs-CZ" sz="2900" b="1" dirty="0"/>
              <a:t>i projektu </a:t>
            </a:r>
            <a:r>
              <a:rPr lang="cs-CZ" sz="2900" dirty="0"/>
              <a:t>- </a:t>
            </a:r>
            <a:r>
              <a:rPr lang="cs-CZ" sz="2900" b="1" dirty="0"/>
              <a:t>1 </a:t>
            </a:r>
            <a:r>
              <a:rPr lang="cs-CZ" sz="2900" b="1" dirty="0" smtClean="0"/>
              <a:t>bod</a:t>
            </a:r>
          </a:p>
          <a:p>
            <a:pPr marL="0" indent="0">
              <a:buNone/>
            </a:pPr>
            <a:endParaRPr lang="cs-CZ" sz="2900" dirty="0" smtClean="0"/>
          </a:p>
          <a:p>
            <a:pPr marL="0" indent="0">
              <a:buNone/>
            </a:pPr>
            <a:r>
              <a:rPr lang="cs-CZ" sz="2900" u="sng" dirty="0" smtClean="0"/>
              <a:t>Pokud </a:t>
            </a:r>
            <a:r>
              <a:rPr lang="cs-CZ" sz="2900" u="sng" dirty="0"/>
              <a:t>projekt obdrží v kterémkoliv z kritérií  </a:t>
            </a:r>
            <a:r>
              <a:rPr lang="cs-CZ" sz="2900" b="1" u="sng" dirty="0"/>
              <a:t>1)</a:t>
            </a:r>
            <a:r>
              <a:rPr lang="cs-CZ" sz="2900" u="sng" dirty="0"/>
              <a:t>, </a:t>
            </a:r>
            <a:r>
              <a:rPr lang="cs-CZ" sz="2900" b="1" u="sng" dirty="0"/>
              <a:t>4)</a:t>
            </a:r>
            <a:r>
              <a:rPr lang="cs-CZ" sz="2900" u="sng" dirty="0"/>
              <a:t>, </a:t>
            </a:r>
            <a:r>
              <a:rPr lang="cs-CZ" sz="2900" b="1" u="sng" dirty="0"/>
              <a:t>6)</a:t>
            </a:r>
            <a:r>
              <a:rPr lang="cs-CZ" sz="2900" u="sng" dirty="0"/>
              <a:t>, nebo </a:t>
            </a:r>
            <a:r>
              <a:rPr lang="cs-CZ" sz="2900" b="1" u="sng" dirty="0"/>
              <a:t>7)</a:t>
            </a:r>
            <a:r>
              <a:rPr lang="cs-CZ" sz="2900" u="sng" dirty="0"/>
              <a:t> 0 bodů, administrace Žádosti o dotaci bude ukončena. </a:t>
            </a:r>
          </a:p>
          <a:p>
            <a:pPr marL="0" lvl="0" indent="0">
              <a:buNone/>
            </a:pPr>
            <a:endParaRPr lang="cs-CZ" sz="2600" dirty="0"/>
          </a:p>
          <a:p>
            <a:pPr marL="0" indent="0">
              <a:buNone/>
            </a:pPr>
            <a:endParaRPr lang="cs-CZ" sz="1600" dirty="0" smtClean="0"/>
          </a:p>
          <a:p>
            <a:pPr marL="0" indent="0">
              <a:buNone/>
            </a:pPr>
            <a:endParaRPr lang="cs-CZ" sz="1600" dirty="0"/>
          </a:p>
        </p:txBody>
      </p:sp>
    </p:spTree>
    <p:extLst>
      <p:ext uri="{BB962C8B-B14F-4D97-AF65-F5344CB8AC3E}">
        <p14:creationId xmlns:p14="http://schemas.microsoft.com/office/powerpoint/2010/main" val="301907172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0"/>
            <a:ext cx="1624012" cy="66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1" name="Text Box 2"/>
          <p:cNvSpPr txBox="1">
            <a:spLocks noChangeArrowheads="1"/>
          </p:cNvSpPr>
          <p:nvPr/>
        </p:nvSpPr>
        <p:spPr bwMode="auto">
          <a:xfrm>
            <a:off x="468313" y="476250"/>
            <a:ext cx="80645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9pPr>
          </a:lstStyle>
          <a:p>
            <a:pPr eaLnBrk="1" hangingPunct="1">
              <a:spcBef>
                <a:spcPct val="0"/>
              </a:spcBef>
              <a:buClrTx/>
              <a:buFontTx/>
              <a:buNone/>
              <a:defRPr/>
            </a:pPr>
            <a:r>
              <a:rPr lang="cs-CZ" altLang="en-US" sz="2000" b="1" dirty="0">
                <a:solidFill>
                  <a:srgbClr val="B2BC00"/>
                </a:solidFill>
                <a:latin typeface="Arial" pitchFamily="34" charset="0"/>
                <a:ea typeface="+mj-ea"/>
                <a:cs typeface="Arial" pitchFamily="34" charset="0"/>
              </a:rPr>
              <a:t>Operace </a:t>
            </a:r>
            <a:r>
              <a:rPr lang="cs-CZ" altLang="cs-CZ" sz="2000" b="1" dirty="0">
                <a:solidFill>
                  <a:srgbClr val="B2BC00"/>
                </a:solidFill>
                <a:latin typeface="Arial" pitchFamily="34" charset="0"/>
                <a:ea typeface="+mj-ea"/>
                <a:cs typeface="Arial" pitchFamily="34" charset="0"/>
              </a:rPr>
              <a:t>16.2.1 Podpora vývoje nových produktů, postupů a technologií v zemědělské prvovýrobě (Zemědělské Inovace)</a:t>
            </a:r>
            <a:endParaRPr lang="cs-CZ" altLang="en-US" sz="2000" b="1" dirty="0">
              <a:solidFill>
                <a:srgbClr val="B2BC00"/>
              </a:solidFill>
              <a:latin typeface="Arial" pitchFamily="34" charset="0"/>
              <a:ea typeface="+mj-ea"/>
              <a:cs typeface="Arial" pitchFamily="34" charset="0"/>
            </a:endParaRPr>
          </a:p>
        </p:txBody>
      </p:sp>
      <p:sp>
        <p:nvSpPr>
          <p:cNvPr id="84996" name="Text Box 3"/>
          <p:cNvSpPr txBox="1">
            <a:spLocks noChangeArrowheads="1"/>
          </p:cNvSpPr>
          <p:nvPr/>
        </p:nvSpPr>
        <p:spPr bwMode="auto">
          <a:xfrm>
            <a:off x="468313" y="1700213"/>
            <a:ext cx="8280400" cy="146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SzPct val="75000"/>
              <a:buFontTx/>
              <a:buNone/>
            </a:pPr>
            <a:endParaRPr lang="cs-CZ" altLang="en-US" sz="1800"/>
          </a:p>
          <a:p>
            <a:pPr eaLnBrk="1" hangingPunct="1">
              <a:spcBef>
                <a:spcPct val="0"/>
              </a:spcBef>
              <a:buClrTx/>
              <a:buSzPct val="75000"/>
              <a:buFontTx/>
              <a:buNone/>
            </a:pPr>
            <a:endParaRPr lang="cs-CZ" altLang="en-US" sz="1800"/>
          </a:p>
          <a:p>
            <a:pPr eaLnBrk="1" hangingPunct="1">
              <a:spcBef>
                <a:spcPct val="0"/>
              </a:spcBef>
              <a:buClrTx/>
              <a:buSzPct val="75000"/>
              <a:buFontTx/>
              <a:buNone/>
            </a:pPr>
            <a:endParaRPr lang="cs-CZ" altLang="en-US" sz="1800"/>
          </a:p>
          <a:p>
            <a:pPr eaLnBrk="1" hangingPunct="1">
              <a:spcBef>
                <a:spcPct val="0"/>
              </a:spcBef>
              <a:buClrTx/>
              <a:buSzPct val="75000"/>
              <a:buFontTx/>
              <a:buNone/>
            </a:pPr>
            <a:endParaRPr lang="cs-CZ" altLang="en-US" sz="1800"/>
          </a:p>
          <a:p>
            <a:pPr eaLnBrk="1" hangingPunct="1">
              <a:spcBef>
                <a:spcPct val="0"/>
              </a:spcBef>
              <a:buClrTx/>
              <a:buSzPct val="75000"/>
              <a:buFontTx/>
              <a:buNone/>
            </a:pPr>
            <a:endParaRPr lang="cs-CZ" altLang="en-US" sz="1800"/>
          </a:p>
        </p:txBody>
      </p:sp>
      <p:graphicFrame>
        <p:nvGraphicFramePr>
          <p:cNvPr id="46084" name="Group 4"/>
          <p:cNvGraphicFramePr>
            <a:graphicFrameLocks noGrp="1"/>
          </p:cNvGraphicFramePr>
          <p:nvPr>
            <p:extLst>
              <p:ext uri="{D42A27DB-BD31-4B8C-83A1-F6EECF244321}">
                <p14:modId xmlns:p14="http://schemas.microsoft.com/office/powerpoint/2010/main" val="3681782893"/>
              </p:ext>
            </p:extLst>
          </p:nvPr>
        </p:nvGraphicFramePr>
        <p:xfrm>
          <a:off x="468313" y="1772816"/>
          <a:ext cx="7977187" cy="4556550"/>
        </p:xfrm>
        <a:graphic>
          <a:graphicData uri="http://schemas.openxmlformats.org/drawingml/2006/table">
            <a:tbl>
              <a:tblPr/>
              <a:tblGrid>
                <a:gridCol w="1098550"/>
                <a:gridCol w="5718175"/>
                <a:gridCol w="1160462"/>
              </a:tblGrid>
              <a:tr h="743887">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kern="1200" cap="none" normalizeH="0" baseline="0" dirty="0" smtClean="0">
                          <a:ln>
                            <a:noFill/>
                          </a:ln>
                          <a:solidFill>
                            <a:srgbClr val="FFFFFF"/>
                          </a:solidFill>
                          <a:effectLst/>
                          <a:latin typeface="Verdana" panose="020B0604030504040204" pitchFamily="34" charset="0"/>
                          <a:ea typeface="Microsoft YaHei" panose="020B0503020204020204" pitchFamily="34" charset="-122"/>
                          <a:cs typeface="+mn-cs"/>
                        </a:rPr>
                        <a:t>Pořadí</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405691">
                <a:tc>
                  <a:txBody>
                    <a:body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1. </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cs-CZ" altLang="en-US" sz="16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Posouzení projektu hodnotitelskou komisí</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0 - 44</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r>
              <a:tr h="662405">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2.</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l"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600" b="0" kern="1200" dirty="0" smtClean="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Podíl </a:t>
                      </a:r>
                      <a:r>
                        <a:rPr lang="cs-CZ" sz="1600" b="1" kern="1200" dirty="0" smtClean="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příjmů ze zemědělské prvovýroby</a:t>
                      </a:r>
                      <a:r>
                        <a:rPr lang="cs-CZ" sz="1600" b="0" kern="1200" dirty="0" smtClean="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 na celkových příjmech žadatele (nad 60 % / 50 – 59 % / 40 – 49 %)</a:t>
                      </a:r>
                      <a:endParaRPr kumimoji="0" lang="cs-CZ" altLang="en-US" sz="16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5 / 3 / 1</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1342219">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cs-CZ" altLang="en-US" sz="16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3.</a:t>
                      </a:r>
                    </a:p>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altLang="en-US" sz="16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600" b="0" kern="1200" dirty="0" smtClean="0">
                        <a:solidFill>
                          <a:srgbClr val="000000"/>
                        </a:solidFill>
                        <a:effectLst/>
                        <a:latin typeface="Arial" panose="020B0604020202020204" pitchFamily="34" charset="0"/>
                        <a:ea typeface="Microsoft YaHei"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600" b="0" kern="1200" dirty="0" smtClean="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Předmětem projektu je výstavba nebo rekonstrukce stavby v hodnotě minimálně 100 tis. Kč a zároveň </a:t>
                      </a:r>
                      <a:r>
                        <a:rPr lang="cs-CZ" sz="1600" b="1" kern="1200" dirty="0" smtClean="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nedošlo/nedojde v souvislosti s projektem k odnětí </a:t>
                      </a:r>
                      <a:r>
                        <a:rPr lang="cs-CZ" sz="1600" b="0" kern="1200" dirty="0" smtClean="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pozemků dotčených touto stavbou </a:t>
                      </a:r>
                      <a:r>
                        <a:rPr lang="cs-CZ" sz="1600" b="1" kern="1200" dirty="0" smtClean="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ze zemědělského půdního fondu</a:t>
                      </a:r>
                      <a:r>
                        <a:rPr lang="cs-CZ" sz="1600" b="0" kern="1200" dirty="0" smtClean="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a:t>
                      </a:r>
                    </a:p>
                    <a:p>
                      <a:pPr>
                        <a:spcAft>
                          <a:spcPts val="0"/>
                        </a:spcAft>
                      </a:pPr>
                      <a:endParaRPr lang="cs-CZ" sz="16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6</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r>
              <a:tr h="1195199">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4. </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r>
                        <a:rPr lang="cs-CZ" sz="1600" b="0" kern="1200" dirty="0" smtClean="0">
                          <a:solidFill>
                            <a:schemeClr val="tx1"/>
                          </a:solidFill>
                          <a:effectLst/>
                          <a:latin typeface="Arial" panose="020B0604020202020204" pitchFamily="34" charset="0"/>
                          <a:ea typeface="+mn-ea"/>
                          <a:cs typeface="Arial" panose="020B0604020202020204" pitchFamily="34" charset="0"/>
                        </a:rPr>
                        <a:t>Žadatel je zařazen do přechodného období nebo registrován jako </a:t>
                      </a:r>
                      <a:r>
                        <a:rPr lang="cs-CZ" sz="1600" b="1" kern="1200" dirty="0" smtClean="0">
                          <a:solidFill>
                            <a:schemeClr val="tx1"/>
                          </a:solidFill>
                          <a:effectLst/>
                          <a:latin typeface="Arial" panose="020B0604020202020204" pitchFamily="34" charset="0"/>
                          <a:ea typeface="+mn-ea"/>
                          <a:cs typeface="Arial" panose="020B0604020202020204" pitchFamily="34" charset="0"/>
                        </a:rPr>
                        <a:t>ekologický podnikatel</a:t>
                      </a:r>
                      <a:endParaRPr lang="cs-CZ" sz="16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2</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817122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0"/>
            <a:ext cx="1624012" cy="66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1" name="Text Box 2"/>
          <p:cNvSpPr txBox="1">
            <a:spLocks noChangeArrowheads="1"/>
          </p:cNvSpPr>
          <p:nvPr/>
        </p:nvSpPr>
        <p:spPr bwMode="auto">
          <a:xfrm>
            <a:off x="468313" y="476250"/>
            <a:ext cx="80645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9pPr>
          </a:lstStyle>
          <a:p>
            <a:pPr>
              <a:spcBef>
                <a:spcPct val="0"/>
              </a:spcBef>
              <a:buClrTx/>
              <a:buFont typeface="Times New Roman" pitchFamily="18" charset="0"/>
              <a:buNone/>
              <a:defRPr/>
            </a:pPr>
            <a:r>
              <a:rPr lang="cs-CZ" altLang="en-US" sz="2000" b="1" dirty="0">
                <a:solidFill>
                  <a:srgbClr val="B2BC00"/>
                </a:solidFill>
                <a:latin typeface="Arial" pitchFamily="34" charset="0"/>
                <a:ea typeface="+mj-ea"/>
                <a:cs typeface="Arial" pitchFamily="34" charset="0"/>
              </a:rPr>
              <a:t>Operace </a:t>
            </a:r>
            <a:r>
              <a:rPr lang="cs-CZ" altLang="cs-CZ" sz="2000" b="1" dirty="0" smtClean="0">
                <a:solidFill>
                  <a:srgbClr val="B2BC00"/>
                </a:solidFill>
                <a:latin typeface="Arial" pitchFamily="34" charset="0"/>
                <a:ea typeface="+mj-ea"/>
                <a:cs typeface="Arial" pitchFamily="34" charset="0"/>
              </a:rPr>
              <a:t>16.2.1 </a:t>
            </a:r>
            <a:r>
              <a:rPr lang="cs-CZ" altLang="cs-CZ" sz="2000" b="1" dirty="0">
                <a:solidFill>
                  <a:srgbClr val="B2BC00"/>
                </a:solidFill>
                <a:latin typeface="Arial" pitchFamily="34" charset="0"/>
                <a:ea typeface="+mj-ea"/>
                <a:cs typeface="Arial" pitchFamily="34" charset="0"/>
              </a:rPr>
              <a:t>Podpora vývoje nových produktů, postupů a technologií </a:t>
            </a:r>
            <a:r>
              <a:rPr lang="cs-CZ" altLang="cs-CZ" sz="2000" b="1" dirty="0" smtClean="0">
                <a:solidFill>
                  <a:srgbClr val="B2BC00"/>
                </a:solidFill>
                <a:latin typeface="Arial" pitchFamily="34" charset="0"/>
                <a:ea typeface="+mj-ea"/>
                <a:cs typeface="Arial" pitchFamily="34" charset="0"/>
              </a:rPr>
              <a:t>v zemědělské prvovýrobě</a:t>
            </a:r>
          </a:p>
          <a:p>
            <a:pPr>
              <a:spcBef>
                <a:spcPct val="0"/>
              </a:spcBef>
              <a:buClrTx/>
              <a:buFont typeface="Times New Roman" pitchFamily="18" charset="0"/>
              <a:buNone/>
              <a:defRPr/>
            </a:pPr>
            <a:endParaRPr lang="cs-CZ" altLang="en-US" sz="2000" b="1" dirty="0">
              <a:solidFill>
                <a:srgbClr val="B2BC00"/>
              </a:solidFill>
              <a:latin typeface="Arial" pitchFamily="34" charset="0"/>
              <a:ea typeface="+mj-ea"/>
              <a:cs typeface="Arial" pitchFamily="34" charset="0"/>
            </a:endParaRPr>
          </a:p>
        </p:txBody>
      </p:sp>
      <p:sp>
        <p:nvSpPr>
          <p:cNvPr id="93188" name="Text Box 3"/>
          <p:cNvSpPr txBox="1">
            <a:spLocks noChangeArrowheads="1"/>
          </p:cNvSpPr>
          <p:nvPr/>
        </p:nvSpPr>
        <p:spPr bwMode="auto">
          <a:xfrm>
            <a:off x="468313" y="1700213"/>
            <a:ext cx="8280400" cy="146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SzPct val="75000"/>
              <a:buFontTx/>
              <a:buNone/>
            </a:pPr>
            <a:endParaRPr lang="cs-CZ" altLang="en-US" sz="1800"/>
          </a:p>
          <a:p>
            <a:pPr eaLnBrk="1" hangingPunct="1">
              <a:spcBef>
                <a:spcPct val="0"/>
              </a:spcBef>
              <a:buClrTx/>
              <a:buSzPct val="75000"/>
              <a:buFontTx/>
              <a:buNone/>
            </a:pPr>
            <a:endParaRPr lang="cs-CZ" altLang="en-US" sz="1800"/>
          </a:p>
          <a:p>
            <a:pPr eaLnBrk="1" hangingPunct="1">
              <a:spcBef>
                <a:spcPct val="0"/>
              </a:spcBef>
              <a:buClrTx/>
              <a:buSzPct val="75000"/>
              <a:buFontTx/>
              <a:buNone/>
            </a:pPr>
            <a:endParaRPr lang="cs-CZ" altLang="en-US" sz="1800"/>
          </a:p>
          <a:p>
            <a:pPr eaLnBrk="1" hangingPunct="1">
              <a:spcBef>
                <a:spcPct val="0"/>
              </a:spcBef>
              <a:buClrTx/>
              <a:buSzPct val="75000"/>
              <a:buFontTx/>
              <a:buNone/>
            </a:pPr>
            <a:endParaRPr lang="cs-CZ" altLang="en-US" sz="1800"/>
          </a:p>
          <a:p>
            <a:pPr eaLnBrk="1" hangingPunct="1">
              <a:spcBef>
                <a:spcPct val="0"/>
              </a:spcBef>
              <a:buClrTx/>
              <a:buSzPct val="75000"/>
              <a:buFontTx/>
              <a:buNone/>
            </a:pPr>
            <a:endParaRPr lang="cs-CZ" altLang="en-US" sz="1800"/>
          </a:p>
        </p:txBody>
      </p:sp>
      <p:graphicFrame>
        <p:nvGraphicFramePr>
          <p:cNvPr id="46084" name="Group 4"/>
          <p:cNvGraphicFramePr>
            <a:graphicFrameLocks noGrp="1"/>
          </p:cNvGraphicFramePr>
          <p:nvPr>
            <p:extLst>
              <p:ext uri="{D42A27DB-BD31-4B8C-83A1-F6EECF244321}">
                <p14:modId xmlns:p14="http://schemas.microsoft.com/office/powerpoint/2010/main" val="1994304217"/>
              </p:ext>
            </p:extLst>
          </p:nvPr>
        </p:nvGraphicFramePr>
        <p:xfrm>
          <a:off x="557213" y="1412875"/>
          <a:ext cx="7975600" cy="4670471"/>
        </p:xfrm>
        <a:graphic>
          <a:graphicData uri="http://schemas.openxmlformats.org/drawingml/2006/table">
            <a:tbl>
              <a:tblPr/>
              <a:tblGrid>
                <a:gridCol w="1071548"/>
                <a:gridCol w="5743821"/>
                <a:gridCol w="1160231"/>
              </a:tblGrid>
              <a:tr h="83016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kern="1200" cap="none" normalizeH="0" baseline="0" dirty="0" smtClean="0">
                          <a:ln>
                            <a:noFill/>
                          </a:ln>
                          <a:solidFill>
                            <a:srgbClr val="FFFFFF"/>
                          </a:solidFill>
                          <a:effectLst/>
                          <a:latin typeface="Verdana" panose="020B0604030504040204" pitchFamily="34" charset="0"/>
                          <a:ea typeface="Microsoft YaHei" panose="020B0503020204020204" pitchFamily="34" charset="-122"/>
                          <a:cs typeface="+mn-cs"/>
                        </a:rPr>
                        <a:t>Pořadí</a:t>
                      </a: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554395">
                <a:tc>
                  <a:txBody>
                    <a:body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800" b="0" i="0" u="none" strike="noStrike" kern="1200" cap="none" normalizeH="0" baseline="0" dirty="0" smtClean="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5.</a:t>
                      </a: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c>
                  <a:txBody>
                    <a:bodyPr/>
                    <a:lstStyle/>
                    <a:p>
                      <a:r>
                        <a:rPr lang="cs-CZ" sz="1800" b="0" kern="1200" dirty="0" smtClean="0">
                          <a:solidFill>
                            <a:schemeClr val="tx1"/>
                          </a:solidFill>
                          <a:effectLst/>
                          <a:latin typeface="Arial" panose="020B0604020202020204" pitchFamily="34" charset="0"/>
                          <a:ea typeface="+mn-ea"/>
                          <a:cs typeface="Arial" panose="020B0604020202020204" pitchFamily="34" charset="0"/>
                        </a:rPr>
                        <a:t>Místo realizace projektu se nachází </a:t>
                      </a:r>
                      <a:r>
                        <a:rPr lang="cs-CZ" sz="1800" b="1" kern="1200" dirty="0" smtClean="0">
                          <a:solidFill>
                            <a:schemeClr val="tx1"/>
                          </a:solidFill>
                          <a:effectLst/>
                          <a:latin typeface="Arial" panose="020B0604020202020204" pitchFamily="34" charset="0"/>
                          <a:ea typeface="+mn-ea"/>
                          <a:cs typeface="Arial" panose="020B0604020202020204" pitchFamily="34" charset="0"/>
                        </a:rPr>
                        <a:t>v hospodářsky problémových regionech</a:t>
                      </a:r>
                      <a:endParaRPr lang="cs-CZ" sz="1800" b="0" kern="1200" dirty="0">
                        <a:solidFill>
                          <a:schemeClr val="tx1"/>
                        </a:solidFill>
                        <a:effectLst/>
                        <a:latin typeface="Arial" panose="020B0604020202020204" pitchFamily="34" charset="0"/>
                        <a:ea typeface="+mn-ea"/>
                        <a:cs typeface="Arial" panose="020B0604020202020204" pitchFamily="34" charset="0"/>
                      </a:endParaRP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c>
                  <a:txBody>
                    <a:bodyPr/>
                    <a:lstStyle/>
                    <a:p>
                      <a:pPr algn="ctr">
                        <a:spcAft>
                          <a:spcPts val="0"/>
                        </a:spcAft>
                      </a:pPr>
                      <a:endParaRPr lang="cs-CZ" sz="1800" dirty="0" smtClean="0">
                        <a:solidFill>
                          <a:schemeClr val="tx1"/>
                        </a:solidFill>
                        <a:effectLst/>
                        <a:latin typeface="Arial" panose="020B0604020202020204" pitchFamily="34" charset="0"/>
                        <a:ea typeface="Times New Roman"/>
                        <a:cs typeface="Arial" panose="020B0604020202020204" pitchFamily="34" charset="0"/>
                      </a:endParaRPr>
                    </a:p>
                    <a:p>
                      <a:pPr algn="ctr">
                        <a:spcAft>
                          <a:spcPts val="0"/>
                        </a:spcAft>
                      </a:pPr>
                      <a:endParaRPr lang="cs-CZ" sz="1800" dirty="0" smtClean="0">
                        <a:solidFill>
                          <a:schemeClr val="tx1"/>
                        </a:solidFill>
                        <a:effectLst/>
                        <a:latin typeface="Arial" panose="020B0604020202020204" pitchFamily="34" charset="0"/>
                        <a:ea typeface="Times New Roman"/>
                        <a:cs typeface="Arial" panose="020B0604020202020204" pitchFamily="34" charset="0"/>
                      </a:endParaRPr>
                    </a:p>
                    <a:p>
                      <a:pPr algn="ctr">
                        <a:spcAft>
                          <a:spcPts val="0"/>
                        </a:spcAft>
                      </a:pPr>
                      <a:r>
                        <a:rPr lang="cs-CZ" sz="1800" dirty="0" smtClean="0">
                          <a:solidFill>
                            <a:schemeClr val="tx1"/>
                          </a:solidFill>
                          <a:effectLst/>
                          <a:latin typeface="Arial" panose="020B0604020202020204" pitchFamily="34" charset="0"/>
                          <a:ea typeface="Times New Roman"/>
                          <a:cs typeface="Arial" panose="020B0604020202020204" pitchFamily="34" charset="0"/>
                        </a:rPr>
                        <a:t>2</a:t>
                      </a:r>
                      <a:endParaRPr lang="cs-CZ"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r>
              <a:tr h="1066746">
                <a:tc>
                  <a:txBody>
                    <a:body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800" b="0" i="0" u="none" strike="noStrike" kern="1200" cap="none" normalizeH="0" baseline="0" dirty="0" smtClean="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6.</a:t>
                      </a: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C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b="0" dirty="0" smtClean="0">
                          <a:solidFill>
                            <a:schemeClr val="tx1"/>
                          </a:solidFill>
                          <a:effectLst/>
                          <a:latin typeface="Arial" panose="020B0604020202020204" pitchFamily="34" charset="0"/>
                          <a:ea typeface="Times New Roman"/>
                          <a:cs typeface="Arial" panose="020B0604020202020204" pitchFamily="34" charset="0"/>
                        </a:rPr>
                        <a:t>Žadatel v hodnocení </a:t>
                      </a:r>
                      <a:r>
                        <a:rPr lang="cs-CZ" sz="1800" b="1" dirty="0" smtClean="0">
                          <a:solidFill>
                            <a:schemeClr val="tx1"/>
                          </a:solidFill>
                          <a:effectLst/>
                          <a:latin typeface="Arial" panose="020B0604020202020204" pitchFamily="34" charset="0"/>
                          <a:ea typeface="Times New Roman"/>
                          <a:cs typeface="Arial" panose="020B0604020202020204" pitchFamily="34" charset="0"/>
                        </a:rPr>
                        <a:t>Finančního zdraví </a:t>
                      </a:r>
                      <a:r>
                        <a:rPr lang="cs-CZ" sz="1800" b="0" dirty="0" smtClean="0">
                          <a:solidFill>
                            <a:schemeClr val="tx1"/>
                          </a:solidFill>
                          <a:effectLst/>
                          <a:latin typeface="Arial" panose="020B0604020202020204" pitchFamily="34" charset="0"/>
                          <a:ea typeface="Times New Roman"/>
                          <a:cs typeface="Arial" panose="020B0604020202020204" pitchFamily="34" charset="0"/>
                        </a:rPr>
                        <a:t>splňuje kategorii: A/B</a:t>
                      </a:r>
                    </a:p>
                    <a:p>
                      <a:endParaRPr lang="cs-CZ" sz="1800" b="0" kern="1200" dirty="0">
                        <a:solidFill>
                          <a:schemeClr val="tx1"/>
                        </a:solidFill>
                        <a:effectLst/>
                        <a:latin typeface="Arial" panose="020B0604020202020204" pitchFamily="34" charset="0"/>
                        <a:ea typeface="+mn-ea"/>
                        <a:cs typeface="Arial" panose="020B0604020202020204" pitchFamily="34" charset="0"/>
                      </a:endParaRP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CCB"/>
                    </a:solidFill>
                  </a:tcPr>
                </a:tc>
                <a:tc>
                  <a:txBody>
                    <a:body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800" b="0" i="0" u="none" strike="noStrike" cap="none" normalizeH="0" baseline="0" dirty="0" smtClean="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7/5</a:t>
                      </a: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CCB"/>
                    </a:solidFill>
                  </a:tcPr>
                </a:tc>
              </a:tr>
              <a:tr h="1219123">
                <a:tc>
                  <a:txBody>
                    <a:body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800" b="0" i="0" u="none" strike="noStrike" kern="1200" cap="none" normalizeH="0" baseline="0" dirty="0" smtClean="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7.</a:t>
                      </a: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c>
                  <a:txBody>
                    <a:bodyPr/>
                    <a:lstStyle/>
                    <a:p>
                      <a:endParaRPr lang="cs-CZ" sz="1800" b="1" kern="1200" dirty="0" smtClean="0">
                        <a:solidFill>
                          <a:schemeClr val="tx1"/>
                        </a:solidFill>
                        <a:effectLst/>
                        <a:latin typeface="Arial" panose="020B0604020202020204" pitchFamily="34" charset="0"/>
                        <a:ea typeface="+mn-ea"/>
                        <a:cs typeface="Arial" panose="020B0604020202020204" pitchFamily="34" charset="0"/>
                      </a:endParaRPr>
                    </a:p>
                    <a:p>
                      <a:endParaRPr lang="cs-CZ" sz="1800" b="1" kern="1200" dirty="0" smtClean="0">
                        <a:solidFill>
                          <a:schemeClr val="tx1"/>
                        </a:solidFill>
                        <a:effectLst/>
                        <a:latin typeface="Arial" panose="020B0604020202020204" pitchFamily="34" charset="0"/>
                        <a:ea typeface="+mn-ea"/>
                        <a:cs typeface="Arial" panose="020B0604020202020204" pitchFamily="34" charset="0"/>
                      </a:endParaRPr>
                    </a:p>
                    <a:p>
                      <a:r>
                        <a:rPr lang="cs-CZ" sz="1800" b="1" kern="1200" dirty="0" smtClean="0">
                          <a:solidFill>
                            <a:schemeClr val="tx1"/>
                          </a:solidFill>
                          <a:effectLst/>
                          <a:latin typeface="Arial" panose="020B0604020202020204" pitchFamily="34" charset="0"/>
                          <a:ea typeface="+mn-ea"/>
                          <a:cs typeface="Arial" panose="020B0604020202020204" pitchFamily="34" charset="0"/>
                        </a:rPr>
                        <a:t>Žadatelem je skupina zemědělců</a:t>
                      </a:r>
                      <a:endParaRPr lang="cs-CZ" sz="1800" b="0" dirty="0">
                        <a:solidFill>
                          <a:schemeClr val="tx1"/>
                        </a:solidFill>
                        <a:effectLst/>
                        <a:latin typeface="Arial" panose="020B0604020202020204" pitchFamily="34" charset="0"/>
                        <a:ea typeface="Calibri"/>
                        <a:cs typeface="Arial" panose="020B0604020202020204" pitchFamily="34"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c>
                  <a:txBody>
                    <a:body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800" b="0" i="0" u="none" strike="noStrike" cap="none" normalizeH="0" baseline="0" dirty="0" smtClean="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5</a:t>
                      </a: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r>
            </a:tbl>
          </a:graphicData>
        </a:graphic>
      </p:graphicFrame>
    </p:spTree>
    <p:extLst>
      <p:ext uri="{BB962C8B-B14F-4D97-AF65-F5344CB8AC3E}">
        <p14:creationId xmlns:p14="http://schemas.microsoft.com/office/powerpoint/2010/main" val="1604578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8" y="0"/>
            <a:ext cx="1624012" cy="66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1" name="Text Box 2"/>
          <p:cNvSpPr txBox="1">
            <a:spLocks noChangeArrowheads="1"/>
          </p:cNvSpPr>
          <p:nvPr/>
        </p:nvSpPr>
        <p:spPr bwMode="auto">
          <a:xfrm>
            <a:off x="468313" y="476250"/>
            <a:ext cx="80645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charset="-122"/>
              </a:defRPr>
            </a:lvl9pPr>
          </a:lstStyle>
          <a:p>
            <a:pPr>
              <a:spcBef>
                <a:spcPct val="0"/>
              </a:spcBef>
              <a:buClrTx/>
              <a:buFont typeface="Times New Roman" pitchFamily="18" charset="0"/>
              <a:buNone/>
              <a:defRPr/>
            </a:pPr>
            <a:r>
              <a:rPr lang="cs-CZ" altLang="en-US" sz="2000" b="1" dirty="0">
                <a:solidFill>
                  <a:srgbClr val="B2BC00"/>
                </a:solidFill>
                <a:latin typeface="Arial" pitchFamily="34" charset="0"/>
                <a:ea typeface="+mj-ea"/>
                <a:cs typeface="Arial" pitchFamily="34" charset="0"/>
              </a:rPr>
              <a:t>Operace </a:t>
            </a:r>
            <a:r>
              <a:rPr lang="cs-CZ" altLang="cs-CZ" sz="2000" b="1" dirty="0" smtClean="0">
                <a:solidFill>
                  <a:srgbClr val="B2BC00"/>
                </a:solidFill>
                <a:latin typeface="Arial" pitchFamily="34" charset="0"/>
                <a:ea typeface="+mj-ea"/>
                <a:cs typeface="Arial" pitchFamily="34" charset="0"/>
              </a:rPr>
              <a:t>16.2.1 </a:t>
            </a:r>
            <a:r>
              <a:rPr lang="cs-CZ" altLang="cs-CZ" sz="2000" b="1" dirty="0">
                <a:solidFill>
                  <a:srgbClr val="B2BC00"/>
                </a:solidFill>
                <a:latin typeface="Arial" pitchFamily="34" charset="0"/>
                <a:ea typeface="+mj-ea"/>
                <a:cs typeface="Arial" pitchFamily="34" charset="0"/>
              </a:rPr>
              <a:t>Podpora vývoje nových produktů, postupů a technologií </a:t>
            </a:r>
            <a:r>
              <a:rPr lang="cs-CZ" altLang="cs-CZ" sz="2000" b="1" dirty="0" smtClean="0">
                <a:solidFill>
                  <a:srgbClr val="B2BC00"/>
                </a:solidFill>
                <a:latin typeface="Arial" pitchFamily="34" charset="0"/>
                <a:ea typeface="+mj-ea"/>
                <a:cs typeface="Arial" pitchFamily="34" charset="0"/>
              </a:rPr>
              <a:t>v zemědělské prvovýrobě</a:t>
            </a:r>
            <a:endParaRPr lang="cs-CZ" altLang="en-US" sz="2000" b="1" dirty="0">
              <a:solidFill>
                <a:srgbClr val="B2BC00"/>
              </a:solidFill>
              <a:latin typeface="Arial" pitchFamily="34" charset="0"/>
              <a:ea typeface="+mj-ea"/>
              <a:cs typeface="Arial" pitchFamily="34" charset="0"/>
            </a:endParaRPr>
          </a:p>
        </p:txBody>
      </p:sp>
      <p:sp>
        <p:nvSpPr>
          <p:cNvPr id="95236" name="Text Box 3"/>
          <p:cNvSpPr txBox="1">
            <a:spLocks noChangeArrowheads="1"/>
          </p:cNvSpPr>
          <p:nvPr/>
        </p:nvSpPr>
        <p:spPr bwMode="auto">
          <a:xfrm>
            <a:off x="468313" y="1700213"/>
            <a:ext cx="8280400" cy="146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Verdana" pitchFamily="34" charset="0"/>
                <a:ea typeface="Microsoft YaHei" pitchFamily="34" charset="-122"/>
              </a:defRPr>
            </a:lvl1pPr>
            <a:lvl2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4" charset="0"/>
                <a:ea typeface="Microsoft YaHei" pitchFamily="34" charset="-122"/>
              </a:defRPr>
            </a:lvl2pPr>
            <a:lvl3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itchFamily="34" charset="0"/>
                <a:ea typeface="Microsoft YaHei" pitchFamily="34" charset="-122"/>
              </a:defRPr>
            </a:lvl9pPr>
          </a:lstStyle>
          <a:p>
            <a:pPr eaLnBrk="1" hangingPunct="1">
              <a:spcBef>
                <a:spcPct val="0"/>
              </a:spcBef>
              <a:buClrTx/>
              <a:buSzPct val="75000"/>
              <a:buFontTx/>
              <a:buNone/>
            </a:pPr>
            <a:endParaRPr lang="cs-CZ" altLang="en-US" sz="1800"/>
          </a:p>
          <a:p>
            <a:pPr eaLnBrk="1" hangingPunct="1">
              <a:spcBef>
                <a:spcPct val="0"/>
              </a:spcBef>
              <a:buClrTx/>
              <a:buSzPct val="75000"/>
              <a:buFontTx/>
              <a:buNone/>
            </a:pPr>
            <a:endParaRPr lang="cs-CZ" altLang="en-US" sz="1800"/>
          </a:p>
          <a:p>
            <a:pPr eaLnBrk="1" hangingPunct="1">
              <a:spcBef>
                <a:spcPct val="0"/>
              </a:spcBef>
              <a:buClrTx/>
              <a:buSzPct val="75000"/>
              <a:buFontTx/>
              <a:buNone/>
            </a:pPr>
            <a:endParaRPr lang="cs-CZ" altLang="en-US" sz="1800"/>
          </a:p>
          <a:p>
            <a:pPr eaLnBrk="1" hangingPunct="1">
              <a:spcBef>
                <a:spcPct val="0"/>
              </a:spcBef>
              <a:buClrTx/>
              <a:buSzPct val="75000"/>
              <a:buFontTx/>
              <a:buNone/>
            </a:pPr>
            <a:endParaRPr lang="cs-CZ" altLang="en-US" sz="1800"/>
          </a:p>
          <a:p>
            <a:pPr eaLnBrk="1" hangingPunct="1">
              <a:spcBef>
                <a:spcPct val="0"/>
              </a:spcBef>
              <a:buClrTx/>
              <a:buSzPct val="75000"/>
              <a:buFontTx/>
              <a:buNone/>
            </a:pPr>
            <a:endParaRPr lang="cs-CZ" altLang="en-US" sz="1800"/>
          </a:p>
        </p:txBody>
      </p:sp>
      <p:graphicFrame>
        <p:nvGraphicFramePr>
          <p:cNvPr id="46084" name="Group 4"/>
          <p:cNvGraphicFramePr>
            <a:graphicFrameLocks noGrp="1"/>
          </p:cNvGraphicFramePr>
          <p:nvPr>
            <p:extLst>
              <p:ext uri="{D42A27DB-BD31-4B8C-83A1-F6EECF244321}">
                <p14:modId xmlns:p14="http://schemas.microsoft.com/office/powerpoint/2010/main" val="893722657"/>
              </p:ext>
            </p:extLst>
          </p:nvPr>
        </p:nvGraphicFramePr>
        <p:xfrm>
          <a:off x="620713" y="1700213"/>
          <a:ext cx="7975600" cy="4324425"/>
        </p:xfrm>
        <a:graphic>
          <a:graphicData uri="http://schemas.openxmlformats.org/drawingml/2006/table">
            <a:tbl>
              <a:tblPr/>
              <a:tblGrid>
                <a:gridCol w="1071548"/>
                <a:gridCol w="5743821"/>
                <a:gridCol w="1160231"/>
              </a:tblGrid>
              <a:tr h="830164">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kern="1200" cap="none" normalizeH="0" baseline="0" dirty="0" smtClean="0">
                          <a:ln>
                            <a:noFill/>
                          </a:ln>
                          <a:solidFill>
                            <a:srgbClr val="FFFFFF"/>
                          </a:solidFill>
                          <a:effectLst/>
                          <a:latin typeface="Verdana" panose="020B0604030504040204" pitchFamily="34" charset="0"/>
                          <a:ea typeface="Microsoft YaHei" panose="020B0503020204020204" pitchFamily="34" charset="-122"/>
                          <a:cs typeface="+mn-cs"/>
                        </a:rPr>
                        <a:t>Pořadí</a:t>
                      </a: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Kritérium</a:t>
                      </a: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600" b="1" i="0" u="none" strike="noStrike" cap="none" normalizeH="0" baseline="0" dirty="0" smtClean="0">
                          <a:ln>
                            <a:noFill/>
                          </a:ln>
                          <a:solidFill>
                            <a:srgbClr val="FFFFFF"/>
                          </a:solidFill>
                          <a:effectLst/>
                          <a:latin typeface="Verdana" panose="020B0604030504040204" pitchFamily="34" charset="0"/>
                          <a:ea typeface="Microsoft YaHei" panose="020B0503020204020204" pitchFamily="34" charset="-122"/>
                        </a:rPr>
                        <a:t>Možný bodový zisk</a:t>
                      </a: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546652">
                <a:tc>
                  <a:txBody>
                    <a:body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800" b="0" i="0" u="none" strike="noStrike" kern="1200" cap="none" normalizeH="0" baseline="0" dirty="0" smtClean="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8.</a:t>
                      </a: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c>
                  <a:txBody>
                    <a:bodyPr/>
                    <a:lstStyle/>
                    <a:p>
                      <a:pPr algn="just">
                        <a:spcAft>
                          <a:spcPts val="0"/>
                        </a:spcAft>
                      </a:pPr>
                      <a:endParaRPr lang="cs-CZ" sz="1800" b="0" kern="1200" dirty="0" smtClean="0">
                        <a:solidFill>
                          <a:schemeClr val="tx1"/>
                        </a:solidFill>
                        <a:effectLst/>
                        <a:latin typeface="Arial" panose="020B0604020202020204" pitchFamily="34" charset="0"/>
                        <a:ea typeface="+mn-ea"/>
                        <a:cs typeface="Arial" panose="020B0604020202020204" pitchFamily="34" charset="0"/>
                      </a:endParaRPr>
                    </a:p>
                    <a:p>
                      <a:pPr algn="just">
                        <a:spcAft>
                          <a:spcPts val="0"/>
                        </a:spcAft>
                      </a:pPr>
                      <a:r>
                        <a:rPr lang="cs-CZ" sz="1800" b="0" kern="1200" dirty="0" smtClean="0">
                          <a:solidFill>
                            <a:schemeClr val="tx1"/>
                          </a:solidFill>
                          <a:effectLst/>
                          <a:latin typeface="Arial" panose="020B0604020202020204" pitchFamily="34" charset="0"/>
                          <a:ea typeface="+mn-ea"/>
                          <a:cs typeface="Arial" panose="020B0604020202020204" pitchFamily="34" charset="0"/>
                        </a:rPr>
                        <a:t>Předmětem dotace je vývoj zaměřený na </a:t>
                      </a:r>
                      <a:r>
                        <a:rPr lang="cs-CZ" sz="1800" b="1" kern="1200" dirty="0" smtClean="0">
                          <a:solidFill>
                            <a:schemeClr val="tx1"/>
                          </a:solidFill>
                          <a:effectLst/>
                          <a:latin typeface="Arial" panose="020B0604020202020204" pitchFamily="34" charset="0"/>
                          <a:ea typeface="+mn-ea"/>
                          <a:cs typeface="Arial" panose="020B0604020202020204" pitchFamily="34" charset="0"/>
                        </a:rPr>
                        <a:t>pěstování ovoce a zeleniny, včetně brambor, okrasných rostlin, léčivých, aromatických a kořeninových rostlin, chmele, révy vinné, cukrové řepy a/nebo živočišnou výrobu</a:t>
                      </a:r>
                    </a:p>
                    <a:p>
                      <a:pPr algn="just">
                        <a:spcAft>
                          <a:spcPts val="0"/>
                        </a:spcAft>
                      </a:pPr>
                      <a:endParaRPr lang="cs-CZ" sz="1800" b="1" dirty="0">
                        <a:solidFill>
                          <a:schemeClr val="tx1"/>
                        </a:solidFill>
                        <a:effectLst/>
                        <a:latin typeface="Arial" panose="020B0604020202020204" pitchFamily="34" charset="0"/>
                        <a:ea typeface="Calibri"/>
                        <a:cs typeface="Arial" panose="020B0604020202020204" pitchFamily="34"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c>
                  <a:txBody>
                    <a:body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800" b="0" i="0" u="none" strike="noStrike" cap="none" normalizeH="0" baseline="0" dirty="0" smtClean="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5</a:t>
                      </a: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r>
              <a:tr h="1573978">
                <a:tc>
                  <a:txBody>
                    <a:body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800" b="0" i="0" u="none" strike="noStrike" kern="1200" cap="none" normalizeH="0" baseline="0" dirty="0" smtClean="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9.</a:t>
                      </a: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CCB"/>
                    </a:solidFill>
                  </a:tcPr>
                </a:tc>
                <a:tc>
                  <a:txBody>
                    <a:bodyPr/>
                    <a:lstStyle/>
                    <a:p>
                      <a:pPr>
                        <a:spcAft>
                          <a:spcPts val="0"/>
                        </a:spcAft>
                      </a:pPr>
                      <a:endParaRPr lang="cs-CZ" sz="1800" b="0" kern="1200" dirty="0" smtClean="0">
                        <a:solidFill>
                          <a:schemeClr val="tx1"/>
                        </a:solidFill>
                        <a:effectLst/>
                        <a:latin typeface="Arial" panose="020B0604020202020204" pitchFamily="34" charset="0"/>
                        <a:ea typeface="+mn-ea"/>
                        <a:cs typeface="Arial" panose="020B0604020202020204" pitchFamily="34" charset="0"/>
                      </a:endParaRPr>
                    </a:p>
                    <a:p>
                      <a:pPr>
                        <a:spcAft>
                          <a:spcPts val="0"/>
                        </a:spcAft>
                      </a:pPr>
                      <a:r>
                        <a:rPr lang="cs-CZ" sz="1800" b="0" kern="1200" dirty="0" smtClean="0">
                          <a:solidFill>
                            <a:schemeClr val="tx1"/>
                          </a:solidFill>
                          <a:effectLst/>
                          <a:latin typeface="Arial" panose="020B0604020202020204" pitchFamily="34" charset="0"/>
                          <a:ea typeface="+mn-ea"/>
                          <a:cs typeface="Arial" panose="020B0604020202020204" pitchFamily="34" charset="0"/>
                        </a:rPr>
                        <a:t>Předmětem dotace je investice do technologií umístěných </a:t>
                      </a:r>
                      <a:r>
                        <a:rPr lang="cs-CZ" sz="1800" b="1" kern="1200" dirty="0" smtClean="0">
                          <a:solidFill>
                            <a:schemeClr val="tx1"/>
                          </a:solidFill>
                          <a:effectLst/>
                          <a:latin typeface="Arial" panose="020B0604020202020204" pitchFamily="34" charset="0"/>
                          <a:ea typeface="+mn-ea"/>
                          <a:cs typeface="Arial" panose="020B0604020202020204" pitchFamily="34" charset="0"/>
                        </a:rPr>
                        <a:t>v objektu ve vlastnictví žadatele</a:t>
                      </a:r>
                      <a:r>
                        <a:rPr lang="cs-CZ" sz="1800" b="0" kern="1200" dirty="0" smtClean="0">
                          <a:solidFill>
                            <a:schemeClr val="tx1"/>
                          </a:solidFill>
                          <a:effectLst/>
                          <a:latin typeface="Arial" panose="020B0604020202020204" pitchFamily="34" charset="0"/>
                          <a:ea typeface="+mn-ea"/>
                          <a:cs typeface="Arial" panose="020B0604020202020204" pitchFamily="34" charset="0"/>
                        </a:rPr>
                        <a:t>.</a:t>
                      </a:r>
                      <a:endParaRPr lang="cs-CZ" sz="1800" b="0" dirty="0">
                        <a:solidFill>
                          <a:schemeClr val="tx1"/>
                        </a:solidFill>
                        <a:effectLst/>
                        <a:latin typeface="Arial" panose="020B0604020202020204" pitchFamily="34" charset="0"/>
                        <a:ea typeface="Calibri"/>
                        <a:cs typeface="Arial" panose="020B0604020202020204" pitchFamily="34"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CCB"/>
                    </a:solidFill>
                  </a:tcPr>
                </a:tc>
                <a:tc>
                  <a:txBody>
                    <a:body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800" b="0" i="0" u="none" strike="noStrike" cap="none" normalizeH="0" baseline="0" dirty="0" smtClean="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6</a:t>
                      </a:r>
                    </a:p>
                  </a:txBody>
                  <a:tcPr marL="91422" marR="9142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CCB"/>
                    </a:solidFill>
                  </a:tcPr>
                </a:tc>
              </a:tr>
            </a:tbl>
          </a:graphicData>
        </a:graphic>
      </p:graphicFrame>
    </p:spTree>
    <p:extLst>
      <p:ext uri="{BB962C8B-B14F-4D97-AF65-F5344CB8AC3E}">
        <p14:creationId xmlns:p14="http://schemas.microsoft.com/office/powerpoint/2010/main" val="2484380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gn="ctr">
              <a:buNone/>
            </a:pPr>
            <a:r>
              <a:rPr lang="cs-CZ" sz="2000" dirty="0" smtClean="0"/>
              <a:t>gestor: Ing. Tereza Říhová</a:t>
            </a:r>
          </a:p>
          <a:p>
            <a:pPr marL="0" indent="0" algn="ctr">
              <a:buNone/>
            </a:pPr>
            <a:r>
              <a:rPr lang="cs-CZ" sz="2000" dirty="0" smtClean="0"/>
              <a:t>e-mail: </a:t>
            </a:r>
            <a:r>
              <a:rPr lang="cs-CZ" sz="2000" dirty="0" smtClean="0">
                <a:hlinkClick r:id="rId2"/>
              </a:rPr>
              <a:t>tereza.rihova@mze.cz</a:t>
            </a:r>
            <a:endParaRPr lang="cs-CZ" sz="2000" dirty="0" smtClean="0"/>
          </a:p>
          <a:p>
            <a:pPr marL="0" indent="0" algn="ctr">
              <a:buNone/>
            </a:pPr>
            <a:r>
              <a:rPr lang="cs-CZ" sz="2000" dirty="0" smtClean="0"/>
              <a:t>tel.: 221 812 374</a:t>
            </a:r>
          </a:p>
          <a:p>
            <a:pPr marL="0" indent="0" algn="ctr">
              <a:buNone/>
            </a:pPr>
            <a:endParaRPr lang="cs-CZ" sz="2000" dirty="0"/>
          </a:p>
        </p:txBody>
      </p:sp>
    </p:spTree>
    <p:extLst>
      <p:ext uri="{BB962C8B-B14F-4D97-AF65-F5344CB8AC3E}">
        <p14:creationId xmlns:p14="http://schemas.microsoft.com/office/powerpoint/2010/main" val="2280342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_mz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zentace_mz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4422</TotalTime>
  <Words>6819</Words>
  <Application>Microsoft Office PowerPoint</Application>
  <PresentationFormat>Předvádění na obrazovce (4:3)</PresentationFormat>
  <Paragraphs>1492</Paragraphs>
  <Slides>99</Slides>
  <Notes>39</Notes>
  <HiddenSlides>0</HiddenSlides>
  <MMClips>0</MMClips>
  <ScaleCrop>false</ScaleCrop>
  <HeadingPairs>
    <vt:vector size="4" baseType="variant">
      <vt:variant>
        <vt:lpstr>Motiv</vt:lpstr>
      </vt:variant>
      <vt:variant>
        <vt:i4>2</vt:i4>
      </vt:variant>
      <vt:variant>
        <vt:lpstr>Nadpisy snímků</vt:lpstr>
      </vt:variant>
      <vt:variant>
        <vt:i4>99</vt:i4>
      </vt:variant>
    </vt:vector>
  </HeadingPairs>
  <TitlesOfParts>
    <vt:vector size="101" baseType="lpstr">
      <vt:lpstr>Prezentace_mze</vt:lpstr>
      <vt:lpstr>1_Prezentace_mze</vt:lpstr>
      <vt:lpstr>   Program rozvoje venkova ČR na období 2014-2020     </vt:lpstr>
      <vt:lpstr>STRUKTURA PROVÁDĚCÍCH PŘEDPISŮ</vt:lpstr>
      <vt:lpstr>OBECNÁ USTANOVENÍ</vt:lpstr>
      <vt:lpstr>ZPŮSOBILÉ VÝDAJE</vt:lpstr>
      <vt:lpstr>VEŘEJNÉ ZAKÁZKY</vt:lpstr>
      <vt:lpstr>STAVEBNÍ ŘÍZENÍ</vt:lpstr>
      <vt:lpstr>PROVÁDĚNÍ ZMĚN</vt:lpstr>
      <vt:lpstr>MONITORING A HODNOCENÍ</vt:lpstr>
      <vt:lpstr>Prezentace aplikace PowerPoint</vt:lpstr>
      <vt:lpstr>Prezentace aplikace PowerPoint</vt:lpstr>
      <vt:lpstr>       </vt:lpstr>
      <vt:lpstr> 1.1.1 Vzdělávací akce, 1.2.1 Informační akce</vt:lpstr>
      <vt:lpstr>1.1.1 Vzdělávací akce, 1.2.1 Informační akce  Příjemce podpory</vt:lpstr>
      <vt:lpstr>1.1.1 Vzdělávací akce, 1.2.1 Informační akce  Způsobilé výdaje  </vt:lpstr>
      <vt:lpstr> 1.1.1 Vzdělávací akce, 1.2.1 Informační akce  Kritéria přijatelnosti  </vt:lpstr>
      <vt:lpstr>1.1.1 Vzdělávací akce, 1.2.1 Informační akce  Další podmínky </vt:lpstr>
      <vt:lpstr>1.1.1 Vzdělávací akce, 1.2.1 Informační akce  Další podmínky</vt:lpstr>
      <vt:lpstr>1.1.1 Vzdělávací akce, 1.2.1 Informační akce Další podmínky</vt:lpstr>
      <vt:lpstr>Operace 1.1.1 Vzdělávací akce – Preferenční kritéria</vt:lpstr>
      <vt:lpstr>Operace 1.2.1 Informační akce – Preferenční kritéria</vt:lpstr>
      <vt:lpstr>Prezentace aplikace PowerPoint</vt:lpstr>
      <vt:lpstr>       </vt:lpstr>
      <vt:lpstr>Operace 6.1.1 - Žadatel</vt:lpstr>
      <vt:lpstr>Operace 6.1.1 - Žadatel</vt:lpstr>
      <vt:lpstr>Operace 6.1.1</vt:lpstr>
      <vt:lpstr>Operace 6.1.1 – Podnikatelský plán (PP)</vt:lpstr>
      <vt:lpstr>Operace 6.1.1 – Kritéria přijatelnosti</vt:lpstr>
      <vt:lpstr>Operace 6.1.1 – Standardní produkce</vt:lpstr>
      <vt:lpstr>Operace 6.1.1 – Standardní produkce</vt:lpstr>
      <vt:lpstr>Operace 6.1.1 – Další podmínky</vt:lpstr>
      <vt:lpstr>Operace 6.1.1 – Další podmínky</vt:lpstr>
      <vt:lpstr>Operace 6.1.1 – Preferenční kritéria</vt:lpstr>
      <vt:lpstr>Operace 6.1.1 – Preferenční kritéria</vt:lpstr>
      <vt:lpstr>Operace 6.1.1 – Preferenční kritéria</vt:lpstr>
      <vt:lpstr>Prezentace aplikace PowerPoint</vt:lpstr>
      <vt:lpstr>  Operace 6.4.1 Investice do nezemědělských činností  Rozpočet: 694 mil. Kč </vt:lpstr>
      <vt:lpstr>Operace 6.4.1 </vt:lpstr>
      <vt:lpstr>Operace 6.4.1  Definice žadatele/příjemce dotace</vt:lpstr>
      <vt:lpstr>Operace 6.4.1 Způsobilé výdaje</vt:lpstr>
      <vt:lpstr>Operace 6.4.1 Kritéria přijatelnosti </vt:lpstr>
      <vt:lpstr>Operace 6.4.1 Kritéria přijatelnosti </vt:lpstr>
      <vt:lpstr>Operace 6.4.1 Další podmínky</vt:lpstr>
      <vt:lpstr>Operace 6.4.1 Další podmínky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Operace 6.4.2 Podpora agroturistiky  Rozpočet: 353 mil. Kč </vt:lpstr>
      <vt:lpstr>Operace 6.4.2 </vt:lpstr>
      <vt:lpstr>Operace 6.4.2  Definice žadatele/příjemce dotace</vt:lpstr>
      <vt:lpstr>Operace 6.4.2 Způsobilé výdaje</vt:lpstr>
      <vt:lpstr>Operace 6.4.2 Kritéria přijatelnosti </vt:lpstr>
      <vt:lpstr>Operace 6.4.2 Kritéria přijatelnosti </vt:lpstr>
      <vt:lpstr>Operace 6.4.2 Další podmínky</vt:lpstr>
      <vt:lpstr>Operace 6.4.2 Další podmínky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Operace 6.4.3 Investice na podporu energie z obnovitelných zdrojů  Rozpočet: 20 mil. Kč  Záměr a)   Výstavba a modernizace zařízení na výrobu tvarovaných biopaliv  </vt:lpstr>
      <vt:lpstr>Operace 6.4.3 Podporované tvarované biopalivo</vt:lpstr>
      <vt:lpstr>Operace 6.4.3 Definice žadatele/příjemce dotace</vt:lpstr>
      <vt:lpstr>Operace 6.4.3 Způsobilé výdaje</vt:lpstr>
      <vt:lpstr>Operace 6.4.3 Kritéria přijatelnosti </vt:lpstr>
      <vt:lpstr>Operace 6.4.3 Další podmínky</vt:lpstr>
      <vt:lpstr>Operace 6.4.3 Další podmínky</vt:lpstr>
      <vt:lpstr>Operace 6.4.3 Další podmínky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lpstr>Operace 8.6.2 Definice žadatele/příjemce dotace</vt:lpstr>
      <vt:lpstr>Operace 8.6.2 Způsobilé výdaje</vt:lpstr>
      <vt:lpstr>Operace 8.6.2 Kritéria přijatelnosti </vt:lpstr>
      <vt:lpstr>Operace 8.6.2 Další podmínky</vt:lpstr>
      <vt:lpstr>Operace 8.6.2 – Preferenční kritéria</vt:lpstr>
      <vt:lpstr>Prezentace aplikace PowerPoint</vt:lpstr>
      <vt:lpstr>Operace 16.2.1 Podpora vývoje nových produktů, postupů a technologií v zemědělské prvovýrobě  Rozpočet: 205 mil. Kč </vt:lpstr>
      <vt:lpstr>Operace 16.2.1 Definice žadatele/příjemce dotace</vt:lpstr>
      <vt:lpstr>Operace 16.2.1 Způsobilé výdaje</vt:lpstr>
      <vt:lpstr>Operace 16.2.1 Kritéria přijatelnosti </vt:lpstr>
      <vt:lpstr>Operace 16.2.1 Další podmínky </vt:lpstr>
      <vt:lpstr>Operace 16.2.1 16.2.1 Kritéria posuzování projektu Hodnotitelskou komisí </vt:lpstr>
      <vt:lpstr>Prezentace aplikace PowerPoint</vt:lpstr>
      <vt:lpstr>Prezentace aplikace PowerPoint</vt:lpstr>
      <vt:lpstr>Prezentace aplikace PowerPoint</vt:lpstr>
      <vt:lpstr>Prezentace aplikace PowerPoint</vt:lpstr>
    </vt:vector>
  </TitlesOfParts>
  <Company>MZe ČR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Konference věnovaná 10. výročí přijetí  Evropské úmluvy o krajině v ČR</dc:title>
  <dc:creator>Landa Ivan</dc:creator>
  <cp:lastModifiedBy>Konopásková Kristýna</cp:lastModifiedBy>
  <cp:revision>348</cp:revision>
  <cp:lastPrinted>2015-08-04T13:14:33Z</cp:lastPrinted>
  <dcterms:created xsi:type="dcterms:W3CDTF">2015-03-02T07:34:22Z</dcterms:created>
  <dcterms:modified xsi:type="dcterms:W3CDTF">2016-04-27T10:46:52Z</dcterms:modified>
</cp:coreProperties>
</file>