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5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6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7221" r:id="rId2"/>
    <p:sldMasterId id="2147487275" r:id="rId3"/>
    <p:sldMasterId id="2147489915" r:id="rId4"/>
    <p:sldMasterId id="2147489942" r:id="rId5"/>
    <p:sldMasterId id="2147489969" r:id="rId6"/>
    <p:sldMasterId id="2147490023" r:id="rId7"/>
    <p:sldMasterId id="2147490050" r:id="rId8"/>
    <p:sldMasterId id="2147490077" r:id="rId9"/>
  </p:sldMasterIdLst>
  <p:notesMasterIdLst>
    <p:notesMasterId r:id="rId44"/>
  </p:notesMasterIdLst>
  <p:handoutMasterIdLst>
    <p:handoutMasterId r:id="rId45"/>
  </p:handoutMasterIdLst>
  <p:sldIdLst>
    <p:sldId id="256" r:id="rId10"/>
    <p:sldId id="430" r:id="rId11"/>
    <p:sldId id="275" r:id="rId12"/>
    <p:sldId id="273" r:id="rId13"/>
    <p:sldId id="493" r:id="rId14"/>
    <p:sldId id="279" r:id="rId15"/>
    <p:sldId id="512" r:id="rId16"/>
    <p:sldId id="513" r:id="rId17"/>
    <p:sldId id="548" r:id="rId18"/>
    <p:sldId id="515" r:id="rId19"/>
    <p:sldId id="549" r:id="rId20"/>
    <p:sldId id="451" r:id="rId21"/>
    <p:sldId id="544" r:id="rId22"/>
    <p:sldId id="545" r:id="rId23"/>
    <p:sldId id="454" r:id="rId24"/>
    <p:sldId id="455" r:id="rId25"/>
    <p:sldId id="543" r:id="rId26"/>
    <p:sldId id="551" r:id="rId27"/>
    <p:sldId id="536" r:id="rId28"/>
    <p:sldId id="537" r:id="rId29"/>
    <p:sldId id="538" r:id="rId30"/>
    <p:sldId id="542" r:id="rId31"/>
    <p:sldId id="463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541" r:id="rId40"/>
    <p:sldId id="550" r:id="rId41"/>
    <p:sldId id="298" r:id="rId42"/>
    <p:sldId id="271" r:id="rId43"/>
  </p:sldIdLst>
  <p:sldSz cx="24387175" cy="13716000"/>
  <p:notesSz cx="6645275" cy="9775825"/>
  <p:defaultTextStyle>
    <a:defPPr>
      <a:defRPr lang="en-US"/>
    </a:defPPr>
    <a:lvl1pPr algn="l" defTabSz="45671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1pPr>
    <a:lvl2pPr marL="456714" algn="l" defTabSz="45671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2pPr>
    <a:lvl3pPr marL="913430" algn="l" defTabSz="45671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3pPr>
    <a:lvl4pPr marL="1370152" algn="l" defTabSz="45671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4pPr>
    <a:lvl5pPr marL="1826870" algn="l" defTabSz="456714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5pPr>
    <a:lvl6pPr marL="2283584" algn="l" defTabSz="91343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6pPr>
    <a:lvl7pPr marL="2740301" algn="l" defTabSz="91343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7pPr>
    <a:lvl8pPr marL="3197020" algn="l" defTabSz="91343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8pPr>
    <a:lvl9pPr marL="3653738" algn="l" defTabSz="913430" rtl="0" eaLnBrk="1" latinLnBrk="0" hangingPunct="1">
      <a:defRPr kern="1200">
        <a:solidFill>
          <a:schemeClr val="tx1"/>
        </a:solidFill>
        <a:latin typeface="Gill Sans MT" panose="020B05020201040202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FF7"/>
    <a:srgbClr val="8A9AE8"/>
    <a:srgbClr val="D8E4BE"/>
    <a:srgbClr val="A3EA92"/>
    <a:srgbClr val="00CC99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37" autoAdjust="0"/>
  </p:normalViewPr>
  <p:slideViewPr>
    <p:cSldViewPr snapToGrid="0">
      <p:cViewPr varScale="1">
        <p:scale>
          <a:sx n="58" d="100"/>
          <a:sy n="58" d="100"/>
        </p:scale>
        <p:origin x="-294" y="-8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36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63963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33C0D1C-15C8-432D-A8A3-358D365B5AC1}" type="datetimeFigureOut">
              <a:rPr lang="cs-CZ"/>
              <a:pPr>
                <a:defRPr/>
              </a:pPr>
              <a:t>8.1.2019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63963" y="9285288"/>
            <a:ext cx="2879725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A5AE0C-2B38-41E8-A6F9-2BEC027C7C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9301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63963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3A793A-8F5D-4FE3-9ECC-218B4EEBCC95}" type="datetimeFigureOut">
              <a:rPr lang="cs-CZ"/>
              <a:pPr>
                <a:defRPr/>
              </a:pPr>
              <a:t>8.1.2019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163" y="4705350"/>
            <a:ext cx="53149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79725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63963" y="9285288"/>
            <a:ext cx="2879725" cy="4905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45E715A-FC81-4A8C-80F6-4834CCC61C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9558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15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8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584" algn="l" defTabSz="9134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01" algn="l" defTabSz="9134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20" algn="l" defTabSz="9134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38" algn="l" defTabSz="9134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315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C2CD35-11E5-4AB0-8814-5DDDB98B535C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8256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Výsledky 13. výzvy jsou pozitivní. Opatření 2.2. a) vykazuje převis poptávky, který bude pokryt navýšením alokace. Nízká absorpční kapacita byla naopak zaznamenána u opatření 2.4. a opatření 5.3. Z toho důvodu bude opatření 2.4. vyhlášeno i v rámci jarní 14. výzvy.</a:t>
            </a:r>
          </a:p>
        </p:txBody>
      </p:sp>
      <p:sp>
        <p:nvSpPr>
          <p:cNvPr id="333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866B46-BFAA-4F4E-B72C-45D53388EC51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3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Alokace bude muset být upravena na základě výsledků</a:t>
            </a:r>
            <a:r>
              <a:rPr lang="cs-CZ" baseline="0" dirty="0" smtClean="0"/>
              <a:t> vyhodnocení projektů 13. výzvy (v současné chvíli je alokace pro opatření 2.2. a) cca 40 mil. Kč). Na ostatní opatření zbývá dostatek finančních prostředků.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3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794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0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dirty="0" smtClean="0"/>
              <a:t>Registrované projekty: 99 % alokace</a:t>
            </a:r>
          </a:p>
          <a:p>
            <a:r>
              <a:rPr lang="cs-CZ" altLang="cs-CZ" b="1" dirty="0" smtClean="0"/>
              <a:t>Vydaná Rozhodnutí: 52 % alokace</a:t>
            </a:r>
          </a:p>
          <a:p>
            <a:r>
              <a:rPr lang="cs-CZ" altLang="cs-CZ" b="1" dirty="0" smtClean="0"/>
              <a:t>Proplacené projekty: 19 % alokace</a:t>
            </a:r>
          </a:p>
          <a:p>
            <a:endParaRPr lang="cs-CZ" altLang="cs-CZ" dirty="0" smtClean="0"/>
          </a:p>
        </p:txBody>
      </p:sp>
      <p:sp>
        <p:nvSpPr>
          <p:cNvPr id="340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CC73F5-3190-4CCC-B11E-F6A51162FEE0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5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8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Od zaregistrovaných žádostí byly odečteny všechny ukončené administrace k 30. 11. 2018. </a:t>
            </a:r>
          </a:p>
          <a:p>
            <a:r>
              <a:rPr lang="cs-CZ" altLang="cs-CZ" dirty="0" smtClean="0"/>
              <a:t>Zbývající disponibilní alokace je 27 %.</a:t>
            </a:r>
          </a:p>
        </p:txBody>
      </p:sp>
      <p:sp>
        <p:nvSpPr>
          <p:cNvPr id="344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4D3BCF-8CEC-4438-8B6E-5EB3AAEABCC8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85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6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BAC5E-9936-4C90-A1A4-E315ACA24197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6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6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46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ABAC5E-9936-4C90-A1A4-E315ACA24197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66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Věcný i </a:t>
            </a:r>
            <a:r>
              <a:rPr lang="cs-CZ" smtClean="0"/>
              <a:t>finanční milník </a:t>
            </a:r>
            <a:r>
              <a:rPr lang="cs-CZ" dirty="0" smtClean="0"/>
              <a:t>pro PU</a:t>
            </a:r>
            <a:r>
              <a:rPr lang="cs-CZ" baseline="0" dirty="0" smtClean="0"/>
              <a:t> 2 je splněn</a:t>
            </a:r>
          </a:p>
          <a:p>
            <a:r>
              <a:rPr lang="cs-CZ" baseline="0" dirty="0" smtClean="0"/>
              <a:t>Věcný milník pro PU 3 je splněn, finanční bude splněn do konce roku 2018</a:t>
            </a:r>
          </a:p>
          <a:p>
            <a:r>
              <a:rPr lang="cs-CZ" baseline="0" dirty="0" smtClean="0"/>
              <a:t>Věcný milník na PU 5 je splněn, finanční bude splněn do konce roku 2018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06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opatření 5.2.b) a TP jsou realizovány aktivity dle schváleného Ročního komunikačního plánu (Roční komunikační plán je schvalován MV OP Rybářství).</a:t>
            </a: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cs-CZ" altLang="cs-CZ" dirty="0" smtClean="0"/>
          </a:p>
        </p:txBody>
      </p:sp>
      <p:sp>
        <p:nvSpPr>
          <p:cNvPr id="357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75DCC-7DB8-44BE-A4D2-E56FCC7B3CF6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8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6203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357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75DCC-7DB8-44BE-A4D2-E56FCC7B3CF6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83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dirty="0" smtClean="0"/>
          </a:p>
        </p:txBody>
      </p:sp>
      <p:sp>
        <p:nvSpPr>
          <p:cNvPr id="357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75DCC-7DB8-44BE-A4D2-E56FCC7B3CF6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8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5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5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159A50-0824-4A78-95ED-F7AA41E1A110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81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7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7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75DCC-7DB8-44BE-A4D2-E56FCC7B3CF6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8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1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4C743A-48D9-4754-84A1-1AD432CB9715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299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35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3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071284-218B-4837-A557-58575215075C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6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5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5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EC3424-76A7-4087-A216-1AAB85C2E64E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91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7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67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C14E1E-C6E5-43B0-A601-E05BF3583AEB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5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96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Birgit Van Tongelen  - zodp. za oblasti modré ekonomiky, akvakulturu a mořské územní plánování</a:t>
            </a:r>
            <a:endParaRPr lang="cs-CZ" altLang="cs-CZ" sz="1100" smtClean="0"/>
          </a:p>
          <a:p>
            <a:endParaRPr lang="cs-CZ" altLang="cs-CZ" smtClean="0"/>
          </a:p>
        </p:txBody>
      </p:sp>
      <p:sp>
        <p:nvSpPr>
          <p:cNvPr id="369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4D6FB6-33BB-4F9A-A07E-250D5C7AD6D4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61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1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71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48201-6422-4D35-A837-4154EF4D2C9D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6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44537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73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DF19B-AA2C-4793-9B43-2344B0449212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8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73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DF19B-AA2C-4793-9B43-2344B0449212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8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3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73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DF19B-AA2C-4793-9B43-2344B0449212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78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3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536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CD445-76EB-4E74-B701-387F2CD81349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58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56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455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3F6F35-E1C5-4332-9803-51263F8AEBD6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993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0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423316-E80C-4798-8A12-956A5913751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065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0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0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423316-E80C-4798-8A12-956A5913751E}" type="slidenum">
              <a:rPr lang="cs-CZ" altLang="cs-CZ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6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 - nulová tolerance k podvodům</a:t>
            </a:r>
          </a:p>
          <a:p>
            <a:r>
              <a:rPr lang="cs-CZ" altLang="cs-CZ" dirty="0" smtClean="0"/>
              <a:t> - požádat přítomné o vyplnění dotazníku k evaluacím,</a:t>
            </a:r>
            <a:r>
              <a:rPr lang="cs-CZ" altLang="cs-CZ" baseline="0" dirty="0" smtClean="0"/>
              <a:t> který naleznou ve </a:t>
            </a:r>
            <a:r>
              <a:rPr lang="cs-CZ" altLang="cs-CZ" baseline="0" smtClean="0"/>
              <a:t>složce na stole</a:t>
            </a:r>
            <a:endParaRPr lang="cs-CZ" altLang="cs-CZ" dirty="0" smtClean="0"/>
          </a:p>
        </p:txBody>
      </p:sp>
      <p:sp>
        <p:nvSpPr>
          <p:cNvPr id="326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FE207E-82DF-437F-8243-E30D9F14F004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659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28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0F8EB-0F64-4E40-A4E0-11AB462655F6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0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0525" y="1222375"/>
            <a:ext cx="5864225" cy="3298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0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z="1200" b="1" u="sng" dirty="0" smtClean="0"/>
              <a:t>Porovnání 12. výzvy s předchozími výzvami dle jednotlivých opatření:</a:t>
            </a:r>
            <a:endParaRPr lang="cs-CZ" altLang="cs-CZ" sz="1200" dirty="0" smtClean="0"/>
          </a:p>
          <a:p>
            <a:r>
              <a:rPr lang="cs-CZ" altLang="cs-CZ" sz="1200" dirty="0" smtClean="0"/>
              <a:t>Pokud se podíváme na porovnání výzvy z hlediska její absorpční kapacity, můžeme konstatovat následující:</a:t>
            </a:r>
          </a:p>
          <a:p>
            <a:r>
              <a:rPr lang="cs-CZ" altLang="cs-CZ" sz="1200" dirty="0" smtClean="0"/>
              <a:t> </a:t>
            </a:r>
          </a:p>
          <a:p>
            <a:r>
              <a:rPr lang="cs-CZ" altLang="cs-CZ" sz="1200" dirty="0" smtClean="0"/>
              <a:t>Opatření 2.2.a): výzvy jsou v roce 2018 spuštěny dvakrát za rok oproti předchozím rokům. Absorpční kapacita se tedy rozdělila do dvou období a lze predikovat podobný zájem u podzimní plánované výzvy. Absorpční kapacita zůstává konstantní.</a:t>
            </a:r>
          </a:p>
          <a:p>
            <a:r>
              <a:rPr lang="cs-CZ" altLang="cs-CZ" sz="1200" dirty="0" smtClean="0"/>
              <a:t>Opatření 2.2.b): především oproti 9. výzvě došlo k poklesu podaných Žádostí o podporu. Opatření nevykazuje navýšení absorpční kapacity. Z důvodu nízkého zájmu ze strany žadatelů ŘO OP Rybářství realizuje podpůrné informační aktivity. Část finančních prostředků opatření bude </a:t>
            </a:r>
            <a:r>
              <a:rPr lang="cs-CZ" altLang="cs-CZ" sz="1200" dirty="0" err="1" smtClean="0"/>
              <a:t>realokována</a:t>
            </a:r>
            <a:r>
              <a:rPr lang="cs-CZ" altLang="cs-CZ" sz="1200" dirty="0" smtClean="0"/>
              <a:t> v rámci revize Operačního programu Rybářství na opatření, která vykazují vysokou výkonnost.</a:t>
            </a:r>
          </a:p>
          <a:p>
            <a:r>
              <a:rPr lang="cs-CZ" altLang="cs-CZ" sz="1200" dirty="0" smtClean="0"/>
              <a:t>Opatření 2.3.: oproti předchozí 9. výzvě došlo ke zvýšení absorpční kapacity. Z důvodu trvale nízkého zájmu ze strany žadatelů ŘO OP Rybářství realizuje podpůrné informační aktivity. Část finančních prostředků opatření bude </a:t>
            </a:r>
            <a:r>
              <a:rPr lang="cs-CZ" altLang="cs-CZ" sz="1200" dirty="0" err="1" smtClean="0"/>
              <a:t>realokována</a:t>
            </a:r>
            <a:r>
              <a:rPr lang="cs-CZ" altLang="cs-CZ" sz="1200" dirty="0" smtClean="0"/>
              <a:t> v rámci revize Operačního programu Rybářství na opatření, která vykazují vysokou výkonnost.</a:t>
            </a:r>
          </a:p>
          <a:p>
            <a:r>
              <a:rPr lang="cs-CZ" altLang="cs-CZ" sz="1200" dirty="0" smtClean="0"/>
              <a:t>Opatření 5.2.b): opatření má stejnou výkonnost ve srovnání s 9. výzvou. Z důvodu nízkého zájmu ze strany žadatelů ŘO OP Rybářství realizuje podpůrné informační aktivity. Část finančních prostředků opatření bude </a:t>
            </a:r>
            <a:r>
              <a:rPr lang="cs-CZ" altLang="cs-CZ" sz="1200" dirty="0" err="1" smtClean="0"/>
              <a:t>realokována</a:t>
            </a:r>
            <a:r>
              <a:rPr lang="cs-CZ" altLang="cs-CZ" sz="1200" dirty="0" smtClean="0"/>
              <a:t> v rámci revize Operačního programu Rybářství na opatření, která vykazují vysokou výkonnost.</a:t>
            </a:r>
          </a:p>
          <a:p>
            <a:r>
              <a:rPr lang="cs-CZ" altLang="cs-CZ" sz="1200" dirty="0" smtClean="0"/>
              <a:t>Opatření 5.3.: Oproti 11. výzvě se absorpční kapacita navýšila dvojnásobně, nicméně je rovna absorpční kapacitě 5. výzvy. Z důvodu nižší absorpční kapacity bude část finančních prostředků </a:t>
            </a:r>
            <a:r>
              <a:rPr lang="cs-CZ" altLang="cs-CZ" sz="1200" dirty="0" err="1" smtClean="0"/>
              <a:t>realokována</a:t>
            </a:r>
            <a:r>
              <a:rPr lang="cs-CZ" altLang="cs-CZ" sz="1200" dirty="0" smtClean="0"/>
              <a:t> na výkonnější opatření.</a:t>
            </a:r>
          </a:p>
        </p:txBody>
      </p:sp>
      <p:sp>
        <p:nvSpPr>
          <p:cNvPr id="330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B809A3-44BC-4259-A34C-5255644AEAEE}" type="slidenum">
              <a:rPr lang="cs-CZ"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1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90525" y="1222375"/>
            <a:ext cx="5864225" cy="32988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Alokace pro</a:t>
            </a:r>
            <a:r>
              <a:rPr lang="cs-CZ" baseline="0" dirty="0" smtClean="0"/>
              <a:t> opatření 2.2. záměr a) Investice do akvakultury byla navýšena z důvodu vyšší absorpční kapacity. Navýšena byla o 23 mil Kč, celkem je tedy 83 mil. Kč.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5E715A-FC81-4A8C-80F6-4834CCC61C3A}" type="slidenum">
              <a:rPr lang="cs-CZ" altLang="cs-CZ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emf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4562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0997740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98416918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59820"/>
      </p:ext>
    </p:extLst>
  </p:cSld>
  <p:clrMapOvr>
    <a:masterClrMapping/>
  </p:clrMapOvr>
  <p:transition spd="slow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E124-6213-4571-888C-1D6ABEBEFC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4286346"/>
      </p:ext>
    </p:extLst>
  </p:cSld>
  <p:clrMapOvr>
    <a:masterClrMapping/>
  </p:clrMapOvr>
  <p:transition spd="slow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38418-D4CD-40A0-8E97-5CE211570D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992746"/>
      </p:ext>
    </p:extLst>
  </p:cSld>
  <p:clrMapOvr>
    <a:masterClrMapping/>
  </p:clrMapOvr>
  <p:transition spd="slow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92745609"/>
      </p:ext>
    </p:extLst>
  </p:cSld>
  <p:clrMapOvr>
    <a:masterClrMapping/>
  </p:clrMapOvr>
  <p:transition spd="slow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60EF-7E92-4EDE-9767-C3567DC6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8525178"/>
      </p:ext>
    </p:extLst>
  </p:cSld>
  <p:clrMapOvr>
    <a:masterClrMapping/>
  </p:clrMapOvr>
  <p:transition spd="slow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E033D-F280-47F5-ADE3-37FDB720F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2836937"/>
      </p:ext>
    </p:extLst>
  </p:cSld>
  <p:clrMapOvr>
    <a:masterClrMapping/>
  </p:clrMapOvr>
  <p:transition spd="slow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2A493-D8DB-4463-BFA9-8F70734138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3896218"/>
      </p:ext>
    </p:extLst>
  </p:cSld>
  <p:clrMapOvr>
    <a:masterClrMapping/>
  </p:clrMapOvr>
  <p:transition spd="slow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E7F0B-6CC4-4BCB-AEED-90A4C78F68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141335"/>
      </p:ext>
    </p:extLst>
  </p:cSld>
  <p:clrMapOvr>
    <a:masterClrMapping/>
  </p:clrMapOvr>
  <p:transition spd="slow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CB603-3112-412E-91A2-F8BCE054CC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905727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F46D5-E04B-4A50-AD06-DAC93447D5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1647238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01D3-8FE1-41B1-81B6-7006B8A65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9272834"/>
      </p:ext>
    </p:extLst>
  </p:cSld>
  <p:clrMapOvr>
    <a:masterClrMapping/>
  </p:clrMapOvr>
  <p:transition spd="slow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B6E23-7D64-4B7A-94C7-C82BEB47BF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71770"/>
      </p:ext>
    </p:extLst>
  </p:cSld>
  <p:clrMapOvr>
    <a:masterClrMapping/>
  </p:clrMapOvr>
  <p:transition spd="slow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04294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FD047-0181-4B50-857E-9C6F5F48D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9837663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36498135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99EF5-3969-4E0F-8F35-4732A7510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2648289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B23E91-63CF-4108-9C78-98E3497DF2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911583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1488-06AC-4FAE-8006-1BB8AE8D745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FFA5E-337C-4A2C-BDF9-0BBE722C73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2074877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8375-F83F-4D0A-97D0-18752A92D2B4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1E17A-2906-4D7A-95B7-F2CDD88A9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78849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6BDB0-05EE-49E6-81AC-0317D5E9A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43652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5DD428-13D8-42D1-9EF7-471FDBDB66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2590865"/>
      </p:ext>
    </p:extLst>
  </p:cSld>
  <p:clrMapOvr>
    <a:masterClrMapping/>
  </p:clrMapOvr>
  <p:transition spd="slow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D9C35-60BA-48C6-A74E-B06DBA92D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126361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FE79D-BBC5-4CF0-A94E-819838DDA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3280213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649-5E30-47E5-9AB4-A7C1AA6028E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12D98-EBF2-4545-9F6C-C8248F61A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7204936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B7B65-7F94-4D09-8459-8A8A8BE37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3635509"/>
      </p:ext>
    </p:extLst>
  </p:cSld>
  <p:clrMapOvr>
    <a:masterClrMapping/>
  </p:clrMapOvr>
  <p:transition spd="slow">
    <p:circl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A5FAA-0D2F-4106-9954-BB6EF155E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381934"/>
      </p:ext>
    </p:extLst>
  </p:cSld>
  <p:clrMapOvr>
    <a:masterClrMapping/>
  </p:clrMapOvr>
  <p:transition spd="slow">
    <p:circl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249FD-5171-4DF9-BB7A-3C0E11367D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079100"/>
      </p:ext>
    </p:extLst>
  </p:cSld>
  <p:clrMapOvr>
    <a:masterClrMapping/>
  </p:clrMapOvr>
  <p:transition spd="slow">
    <p:circl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85939149"/>
      </p:ext>
    </p:extLst>
  </p:cSld>
  <p:clrMapOvr>
    <a:masterClrMapping/>
  </p:clrMapOvr>
  <p:transition spd="slow">
    <p:circl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92445"/>
      </p:ext>
    </p:extLst>
  </p:cSld>
  <p:clrMapOvr>
    <a:masterClrMapping/>
  </p:clrMapOvr>
  <p:transition spd="slow">
    <p:circl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E124-6213-4571-888C-1D6ABEBEFC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7812290"/>
      </p:ext>
    </p:extLst>
  </p:cSld>
  <p:clrMapOvr>
    <a:masterClrMapping/>
  </p:clrMapOvr>
  <p:transition spd="slow">
    <p:circl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38418-D4CD-40A0-8E97-5CE211570D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421199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AC01-AAB0-4E95-B6D2-B48542EFB377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FEF30C-29B9-4A99-B561-0B55F6A883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3803639"/>
      </p:ext>
    </p:extLst>
  </p:cSld>
  <p:clrMapOvr>
    <a:masterClrMapping/>
  </p:clrMapOvr>
  <p:transition spd="slow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55458796"/>
      </p:ext>
    </p:extLst>
  </p:cSld>
  <p:clrMapOvr>
    <a:masterClrMapping/>
  </p:clrMapOvr>
  <p:transition spd="slow">
    <p:circl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60EF-7E92-4EDE-9767-C3567DC6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1834583"/>
      </p:ext>
    </p:extLst>
  </p:cSld>
  <p:clrMapOvr>
    <a:masterClrMapping/>
  </p:clrMapOvr>
  <p:transition spd="slow">
    <p:circl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E033D-F280-47F5-ADE3-37FDB720F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5895845"/>
      </p:ext>
    </p:extLst>
  </p:cSld>
  <p:clrMapOvr>
    <a:masterClrMapping/>
  </p:clrMapOvr>
  <p:transition spd="slow">
    <p:circl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2A493-D8DB-4463-BFA9-8F70734138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2799507"/>
      </p:ext>
    </p:extLst>
  </p:cSld>
  <p:clrMapOvr>
    <a:masterClrMapping/>
  </p:clrMapOvr>
  <p:transition spd="slow">
    <p:circl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E7F0B-6CC4-4BCB-AEED-90A4C78F68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66904"/>
      </p:ext>
    </p:extLst>
  </p:cSld>
  <p:clrMapOvr>
    <a:masterClrMapping/>
  </p:clrMapOvr>
  <p:transition spd="slow">
    <p:circl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CB603-3112-412E-91A2-F8BCE054CC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7609913"/>
      </p:ext>
    </p:extLst>
  </p:cSld>
  <p:clrMapOvr>
    <a:masterClrMapping/>
  </p:clrMapOvr>
  <p:transition spd="slow">
    <p:circl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01D3-8FE1-41B1-81B6-7006B8A65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7271322"/>
      </p:ext>
    </p:extLst>
  </p:cSld>
  <p:clrMapOvr>
    <a:masterClrMapping/>
  </p:clrMapOvr>
  <p:transition spd="slow">
    <p:circl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B6E23-7D64-4B7A-94C7-C82BEB47BF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1472747"/>
      </p:ext>
    </p:extLst>
  </p:cSld>
  <p:clrMapOvr>
    <a:masterClrMapping/>
  </p:clrMapOvr>
  <p:transition spd="slow">
    <p:circl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59942"/>
      </p:ext>
    </p:extLst>
  </p:cSld>
  <p:clrMapOvr>
    <a:masterClrMapping/>
  </p:clrMapOvr>
  <p:transition spd="slow">
    <p:circl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FD047-0181-4B50-857E-9C6F5F48D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5428130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6EAD-DF7E-4DD8-A93E-EDC87D0665E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FEC8A-DB56-4E1E-8E4D-0FCE2C0CAB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5849970"/>
      </p:ext>
    </p:extLst>
  </p:cSld>
  <p:clrMapOvr>
    <a:masterClrMapping/>
  </p:clrMapOvr>
  <p:transition spd="slow">
    <p:circl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9423900"/>
      </p:ext>
    </p:extLst>
  </p:cSld>
  <p:clrMapOvr>
    <a:masterClrMapping/>
  </p:clrMapOvr>
  <p:transition spd="slow">
    <p:circl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99EF5-3969-4E0F-8F35-4732A7510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8042593"/>
      </p:ext>
    </p:extLst>
  </p:cSld>
  <p:clrMapOvr>
    <a:masterClrMapping/>
  </p:clrMapOvr>
  <p:transition spd="slow">
    <p:circl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B23E91-63CF-4108-9C78-98E3497DF2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6439422"/>
      </p:ext>
    </p:extLst>
  </p:cSld>
  <p:clrMapOvr>
    <a:masterClrMapping/>
  </p:clrMapOvr>
  <p:transition spd="slow">
    <p:circl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1488-06AC-4FAE-8006-1BB8AE8D745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FFA5E-337C-4A2C-BDF9-0BBE722C73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0361162"/>
      </p:ext>
    </p:extLst>
  </p:cSld>
  <p:clrMapOvr>
    <a:masterClrMapping/>
  </p:clrMapOvr>
  <p:transition spd="slow">
    <p:circl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8375-F83F-4D0A-97D0-18752A92D2B4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1E17A-2906-4D7A-95B7-F2CDD88A9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960556"/>
      </p:ext>
    </p:extLst>
  </p:cSld>
  <p:clrMapOvr>
    <a:masterClrMapping/>
  </p:clrMapOvr>
  <p:transition spd="slow">
    <p:circl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6BDB0-05EE-49E6-81AC-0317D5E9A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3907459"/>
      </p:ext>
    </p:extLst>
  </p:cSld>
  <p:clrMapOvr>
    <a:masterClrMapping/>
  </p:clrMapOvr>
  <p:transition spd="slow">
    <p:circl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D9C35-60BA-48C6-A74E-B06DBA92D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9481122"/>
      </p:ext>
    </p:extLst>
  </p:cSld>
  <p:clrMapOvr>
    <a:masterClrMapping/>
  </p:clrMapOvr>
  <p:transition spd="slow">
    <p:circl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FE79D-BBC5-4CF0-A94E-819838DDA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4834507"/>
      </p:ext>
    </p:extLst>
  </p:cSld>
  <p:clrMapOvr>
    <a:masterClrMapping/>
  </p:clrMapOvr>
  <p:transition spd="slow">
    <p:circl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649-5E30-47E5-9AB4-A7C1AA6028E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12D98-EBF2-4545-9F6C-C8248F61A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2948010"/>
      </p:ext>
    </p:extLst>
  </p:cSld>
  <p:clrMapOvr>
    <a:masterClrMapping/>
  </p:clrMapOvr>
  <p:transition spd="slow">
    <p:circl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B7B65-7F94-4D09-8459-8A8A8BE37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4599276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C4475B-8D9C-4AD1-B8D8-75D053074C0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6166863"/>
      </p:ext>
    </p:extLst>
  </p:cSld>
  <p:clrMapOvr>
    <a:masterClrMapping/>
  </p:clrMapOvr>
  <p:transition spd="slow">
    <p:circl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A5FAA-0D2F-4106-9954-BB6EF155E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594363"/>
      </p:ext>
    </p:extLst>
  </p:cSld>
  <p:clrMapOvr>
    <a:masterClrMapping/>
  </p:clrMapOvr>
  <p:transition spd="slow">
    <p:circl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249FD-5171-4DF9-BB7A-3C0E11367D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627778"/>
      </p:ext>
    </p:extLst>
  </p:cSld>
  <p:clrMapOvr>
    <a:masterClrMapping/>
  </p:clrMapOvr>
  <p:transition spd="slow">
    <p:circl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85831790"/>
      </p:ext>
    </p:extLst>
  </p:cSld>
  <p:clrMapOvr>
    <a:masterClrMapping/>
  </p:clrMapOvr>
  <p:transition spd="slow">
    <p:circl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50867"/>
      </p:ext>
    </p:extLst>
  </p:cSld>
  <p:clrMapOvr>
    <a:masterClrMapping/>
  </p:clrMapOvr>
  <p:transition spd="slow">
    <p:circl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E124-6213-4571-888C-1D6ABEBEFC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69940748"/>
      </p:ext>
    </p:extLst>
  </p:cSld>
  <p:clrMapOvr>
    <a:masterClrMapping/>
  </p:clrMapOvr>
  <p:transition spd="slow">
    <p:circl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38418-D4CD-40A0-8E97-5CE211570D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4643696"/>
      </p:ext>
    </p:extLst>
  </p:cSld>
  <p:clrMapOvr>
    <a:masterClrMapping/>
  </p:clrMapOvr>
  <p:transition spd="slow">
    <p:circl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18601701"/>
      </p:ext>
    </p:extLst>
  </p:cSld>
  <p:clrMapOvr>
    <a:masterClrMapping/>
  </p:clrMapOvr>
  <p:transition spd="slow">
    <p:circl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60EF-7E92-4EDE-9767-C3567DC6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993737"/>
      </p:ext>
    </p:extLst>
  </p:cSld>
  <p:clrMapOvr>
    <a:masterClrMapping/>
  </p:clrMapOvr>
  <p:transition spd="slow">
    <p:circl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E033D-F280-47F5-ADE3-37FDB720F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620350"/>
      </p:ext>
    </p:extLst>
  </p:cSld>
  <p:clrMapOvr>
    <a:masterClrMapping/>
  </p:clrMapOvr>
  <p:transition spd="slow">
    <p:circl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2A493-D8DB-4463-BFA9-8F70734138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9873932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38B36-71B2-46E7-9F5A-8003F0B65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6814881"/>
      </p:ext>
    </p:extLst>
  </p:cSld>
  <p:clrMapOvr>
    <a:masterClrMapping/>
  </p:clrMapOvr>
  <p:transition spd="slow">
    <p:circl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E7F0B-6CC4-4BCB-AEED-90A4C78F68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4877474"/>
      </p:ext>
    </p:extLst>
  </p:cSld>
  <p:clrMapOvr>
    <a:masterClrMapping/>
  </p:clrMapOvr>
  <p:transition spd="slow">
    <p:circl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CB603-3112-412E-91A2-F8BCE054CC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6567517"/>
      </p:ext>
    </p:extLst>
  </p:cSld>
  <p:clrMapOvr>
    <a:masterClrMapping/>
  </p:clrMapOvr>
  <p:transition spd="slow">
    <p:circl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01D3-8FE1-41B1-81B6-7006B8A65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3851435"/>
      </p:ext>
    </p:extLst>
  </p:cSld>
  <p:clrMapOvr>
    <a:masterClrMapping/>
  </p:clrMapOvr>
  <p:transition spd="slow">
    <p:circl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B6E23-7D64-4B7A-94C7-C82BEB47BF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8394415"/>
      </p:ext>
    </p:extLst>
  </p:cSld>
  <p:clrMapOvr>
    <a:masterClrMapping/>
  </p:clrMapOvr>
  <p:transition spd="slow">
    <p:circl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8553"/>
      </p:ext>
    </p:extLst>
  </p:cSld>
  <p:clrMapOvr>
    <a:masterClrMapping/>
  </p:clrMapOvr>
  <p:transition spd="slow">
    <p:circl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FD047-0181-4B50-857E-9C6F5F48D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9431334"/>
      </p:ext>
    </p:extLst>
  </p:cSld>
  <p:clrMapOvr>
    <a:masterClrMapping/>
  </p:clrMapOvr>
  <p:transition spd="slow">
    <p:circl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5324571"/>
      </p:ext>
    </p:extLst>
  </p:cSld>
  <p:clrMapOvr>
    <a:masterClrMapping/>
  </p:clrMapOvr>
  <p:transition spd="slow">
    <p:circl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99EF5-3969-4E0F-8F35-4732A7510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2212266"/>
      </p:ext>
    </p:extLst>
  </p:cSld>
  <p:clrMapOvr>
    <a:masterClrMapping/>
  </p:clrMapOvr>
  <p:transition spd="slow">
    <p:circl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B23E91-63CF-4108-9C78-98E3497DF2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2965179"/>
      </p:ext>
    </p:extLst>
  </p:cSld>
  <p:clrMapOvr>
    <a:masterClrMapping/>
  </p:clrMapOvr>
  <p:transition spd="slow">
    <p:circl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1488-06AC-4FAE-8006-1BB8AE8D745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FFA5E-337C-4A2C-BDF9-0BBE722C73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1268196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A8C232-2AAD-4E3A-9FAF-26DF0BB031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919509"/>
      </p:ext>
    </p:extLst>
  </p:cSld>
  <p:clrMapOvr>
    <a:masterClrMapping/>
  </p:clrMapOvr>
  <p:transition spd="slow">
    <p:circl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8375-F83F-4D0A-97D0-18752A92D2B4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1E17A-2906-4D7A-95B7-F2CDD88A9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908440"/>
      </p:ext>
    </p:extLst>
  </p:cSld>
  <p:clrMapOvr>
    <a:masterClrMapping/>
  </p:clrMapOvr>
  <p:transition spd="slow">
    <p:circl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6BDB0-05EE-49E6-81AC-0317D5E9A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4525836"/>
      </p:ext>
    </p:extLst>
  </p:cSld>
  <p:clrMapOvr>
    <a:masterClrMapping/>
  </p:clrMapOvr>
  <p:transition spd="slow">
    <p:circl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D9C35-60BA-48C6-A74E-B06DBA92D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1482696"/>
      </p:ext>
    </p:extLst>
  </p:cSld>
  <p:clrMapOvr>
    <a:masterClrMapping/>
  </p:clrMapOvr>
  <p:transition spd="slow">
    <p:circl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FE79D-BBC5-4CF0-A94E-819838DDA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7965659"/>
      </p:ext>
    </p:extLst>
  </p:cSld>
  <p:clrMapOvr>
    <a:masterClrMapping/>
  </p:clrMapOvr>
  <p:transition spd="slow">
    <p:circl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649-5E30-47E5-9AB4-A7C1AA6028E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12D98-EBF2-4545-9F6C-C8248F61A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4961920"/>
      </p:ext>
    </p:extLst>
  </p:cSld>
  <p:clrMapOvr>
    <a:masterClrMapping/>
  </p:clrMapOvr>
  <p:transition spd="slow">
    <p:circl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B7B65-7F94-4D09-8459-8A8A8BE37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019816"/>
      </p:ext>
    </p:extLst>
  </p:cSld>
  <p:clrMapOvr>
    <a:masterClrMapping/>
  </p:clrMapOvr>
  <p:transition spd="slow">
    <p:circl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A5FAA-0D2F-4106-9954-BB6EF155E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6190848"/>
      </p:ext>
    </p:extLst>
  </p:cSld>
  <p:clrMapOvr>
    <a:masterClrMapping/>
  </p:clrMapOvr>
  <p:transition spd="slow">
    <p:circl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249FD-5171-4DF9-BB7A-3C0E11367D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9780566"/>
      </p:ext>
    </p:extLst>
  </p:cSld>
  <p:clrMapOvr>
    <a:masterClrMapping/>
  </p:clrMapOvr>
  <p:transition spd="slow">
    <p:circl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90048715"/>
      </p:ext>
    </p:extLst>
  </p:cSld>
  <p:clrMapOvr>
    <a:masterClrMapping/>
  </p:clrMapOvr>
  <p:transition spd="slow">
    <p:circl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8385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E1E9-7CD2-457E-9FE4-9FCF72C9B44C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08B066-634A-44C1-AF00-DE8D7B0C298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34062"/>
      </p:ext>
    </p:extLst>
  </p:cSld>
  <p:clrMapOvr>
    <a:masterClrMapping/>
  </p:clrMapOvr>
  <p:transition spd="slow">
    <p:circl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2B4D29-2137-4E46-A08B-1F2DC9BC82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0442161"/>
      </p:ext>
    </p:extLst>
  </p:cSld>
  <p:clrMapOvr>
    <a:masterClrMapping/>
  </p:clrMapOvr>
  <p:transition spd="slow">
    <p:circl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C0A9A-0A21-4316-933F-BDAD193961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4531064"/>
      </p:ext>
    </p:extLst>
  </p:cSld>
  <p:clrMapOvr>
    <a:masterClrMapping/>
  </p:clrMapOvr>
  <p:transition spd="slow">
    <p:circl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3817102"/>
      </p:ext>
    </p:extLst>
  </p:cSld>
  <p:clrMapOvr>
    <a:masterClrMapping/>
  </p:clrMapOvr>
  <p:transition spd="slow">
    <p:circl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F0F3B-2351-431D-BA28-4A02679D5D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4699302"/>
      </p:ext>
    </p:extLst>
  </p:cSld>
  <p:clrMapOvr>
    <a:masterClrMapping/>
  </p:clrMapOvr>
  <p:transition spd="slow">
    <p:circl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D93BF-A225-4FF9-B711-29FDBD6620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5083991"/>
      </p:ext>
    </p:extLst>
  </p:cSld>
  <p:clrMapOvr>
    <a:masterClrMapping/>
  </p:clrMapOvr>
  <p:transition spd="slow">
    <p:circl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71BCD-822F-4649-A1F9-CDE8B183A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9716698"/>
      </p:ext>
    </p:extLst>
  </p:cSld>
  <p:clrMapOvr>
    <a:masterClrMapping/>
  </p:clrMapOvr>
  <p:transition spd="slow">
    <p:circl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6087"/>
            <a:ext cx="24387175" cy="19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4252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E549F-885E-4931-B423-9D7597B74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470514"/>
      </p:ext>
    </p:extLst>
  </p:cSld>
  <p:clrMapOvr>
    <a:masterClrMapping/>
  </p:clrMapOvr>
  <p:transition spd="slow">
    <p:circl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EF9F5-9DBF-41CE-9833-299FD3B090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5106110"/>
      </p:ext>
    </p:extLst>
  </p:cSld>
  <p:clrMapOvr>
    <a:masterClrMapping/>
  </p:clrMapOvr>
  <p:transition spd="slow">
    <p:circl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A61B60-7B48-47E2-957F-0C4F14174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1417830"/>
      </p:ext>
    </p:extLst>
  </p:cSld>
  <p:clrMapOvr>
    <a:masterClrMapping/>
  </p:clrMapOvr>
  <p:transition spd="slow">
    <p:circl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024E3F-C91A-47D7-A1A6-F7F99CD441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6771382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A37E45-D0B7-4D15-8323-95D01B5E58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0169545"/>
      </p:ext>
    </p:extLst>
  </p:cSld>
  <p:clrMapOvr>
    <a:masterClrMapping/>
  </p:clrMapOvr>
  <p:transition spd="slow">
    <p:circl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72650"/>
      </p:ext>
    </p:extLst>
  </p:cSld>
  <p:clrMapOvr>
    <a:masterClrMapping/>
  </p:clrMapOvr>
  <p:transition spd="slow">
    <p:circl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796DB0-644E-46D5-B890-91334608F4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8590348"/>
      </p:ext>
    </p:extLst>
  </p:cSld>
  <p:clrMapOvr>
    <a:masterClrMapping/>
  </p:clrMapOvr>
  <p:transition spd="slow">
    <p:circl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878669"/>
      </p:ext>
    </p:extLst>
  </p:cSld>
  <p:clrMapOvr>
    <a:masterClrMapping/>
  </p:clrMapOvr>
  <p:transition spd="slow">
    <p:circl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48DCE5-D1CA-4D38-841B-E970ABF58E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9723336"/>
      </p:ext>
    </p:extLst>
  </p:cSld>
  <p:clrMapOvr>
    <a:masterClrMapping/>
  </p:clrMapOvr>
  <p:transition spd="slow">
    <p:circl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D0344-B457-40B0-9D69-BCB01E58F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5871748"/>
      </p:ext>
    </p:extLst>
  </p:cSld>
  <p:clrMapOvr>
    <a:masterClrMapping/>
  </p:clrMapOvr>
  <p:transition spd="slow">
    <p:circl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1928-7C7B-4DDF-AE08-F743D9F4F5B3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3E62A-022F-4D83-92FA-FA81EEAEC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9834324"/>
      </p:ext>
    </p:extLst>
  </p:cSld>
  <p:clrMapOvr>
    <a:masterClrMapping/>
  </p:clrMapOvr>
  <p:transition spd="slow">
    <p:circl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7686-F0D6-4355-8195-498567A3D675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CF25A-B6F6-4280-9A6B-A6D228CD01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2332869"/>
      </p:ext>
    </p:extLst>
  </p:cSld>
  <p:clrMapOvr>
    <a:masterClrMapping/>
  </p:clrMapOvr>
  <p:transition spd="slow">
    <p:circl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17FB4A-E510-45D6-8AC1-2E3F2230C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8861270"/>
      </p:ext>
    </p:extLst>
  </p:cSld>
  <p:clrMapOvr>
    <a:masterClrMapping/>
  </p:clrMapOvr>
  <p:transition spd="slow">
    <p:circl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F56678-F7A5-4733-A29A-EDFC937B18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3848856"/>
      </p:ext>
    </p:extLst>
  </p:cSld>
  <p:clrMapOvr>
    <a:masterClrMapping/>
  </p:clrMapOvr>
  <p:transition spd="slow">
    <p:circl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301EA-0241-478C-A34F-A35248CEB9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790838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4041F1-FF01-49B7-AA2B-230347F295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46611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E93C80-9D38-4D43-92E1-48F247DC8B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5897685"/>
      </p:ext>
    </p:extLst>
  </p:cSld>
  <p:clrMapOvr>
    <a:masterClrMapping/>
  </p:clrMapOvr>
  <p:transition spd="slow">
    <p:circl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8CAD-0CF7-46B9-9F70-1E64D04318B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E5D29-267B-466C-8BC5-DFFB1FDFF2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2450370"/>
      </p:ext>
    </p:extLst>
  </p:cSld>
  <p:clrMapOvr>
    <a:masterClrMapping/>
  </p:clrMapOvr>
  <p:transition spd="slow">
    <p:circl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E824B-503E-4940-ACA3-BF2CA340A1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320723"/>
      </p:ext>
    </p:extLst>
  </p:cSld>
  <p:clrMapOvr>
    <a:masterClrMapping/>
  </p:clrMapOvr>
  <p:transition spd="slow">
    <p:circl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64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D8F4B-BAF0-4F50-B0AB-C66BF37C2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3883256"/>
      </p:ext>
    </p:extLst>
  </p:cSld>
  <p:clrMapOvr>
    <a:masterClrMapping/>
  </p:clrMapOvr>
  <p:transition spd="slow">
    <p:circl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05F55-D31C-4D7B-AA98-5094E1A97E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4461106"/>
      </p:ext>
    </p:extLst>
  </p:cSld>
  <p:clrMapOvr>
    <a:masterClrMapping/>
  </p:clrMapOvr>
  <p:transition spd="slow">
    <p:circl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09790017"/>
      </p:ext>
    </p:extLst>
  </p:cSld>
  <p:clrMapOvr>
    <a:masterClrMapping/>
  </p:clrMapOvr>
  <p:transition spd="slow">
    <p:circl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195928"/>
      </p:ext>
    </p:extLst>
  </p:cSld>
  <p:clrMapOvr>
    <a:masterClrMapping/>
  </p:clrMapOvr>
  <p:transition spd="slow">
    <p:circl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423535-9479-4341-B332-B35D5259C7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0733400"/>
      </p:ext>
    </p:extLst>
  </p:cSld>
  <p:clrMapOvr>
    <a:masterClrMapping/>
  </p:clrMapOvr>
  <p:transition spd="slow">
    <p:circl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349F65-D4AD-4DD4-AEE3-9C752E5152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7172242"/>
      </p:ext>
    </p:extLst>
  </p:cSld>
  <p:clrMapOvr>
    <a:masterClrMapping/>
  </p:clrMapOvr>
  <p:transition spd="slow">
    <p:circl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59133597"/>
      </p:ext>
    </p:extLst>
  </p:cSld>
  <p:clrMapOvr>
    <a:masterClrMapping/>
  </p:clrMapOvr>
  <p:transition spd="slow">
    <p:circl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0E5E9E-1D29-4836-9E0B-079310561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8647201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8C7E68-8B50-48AD-976F-2A2B110CDD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9900705"/>
      </p:ext>
    </p:extLst>
  </p:cSld>
  <p:clrMapOvr>
    <a:masterClrMapping/>
  </p:clrMapOvr>
  <p:transition spd="slow">
    <p:circl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D6F7B2-2AD3-4EDA-B518-64FEBB7CCF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6986166"/>
      </p:ext>
    </p:extLst>
  </p:cSld>
  <p:clrMapOvr>
    <a:masterClrMapping/>
  </p:clrMapOvr>
  <p:transition spd="slow">
    <p:circl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513FE-581D-4983-B999-18AF66B51E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0430684"/>
      </p:ext>
    </p:extLst>
  </p:cSld>
  <p:clrMapOvr>
    <a:masterClrMapping/>
  </p:clrMapOvr>
  <p:transition spd="slow">
    <p:circl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AC0358-FF4F-46D2-9B45-373020E325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7926515"/>
      </p:ext>
    </p:extLst>
  </p:cSld>
  <p:clrMapOvr>
    <a:masterClrMapping/>
  </p:clrMapOvr>
  <p:transition spd="slow">
    <p:circl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827CB7-039D-4C46-8305-D62C5C44F3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052489"/>
      </p:ext>
    </p:extLst>
  </p:cSld>
  <p:clrMapOvr>
    <a:masterClrMapping/>
  </p:clrMapOvr>
  <p:transition spd="slow">
    <p:circl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0E69A-A051-4B6E-B53D-8505BB8743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9658223"/>
      </p:ext>
    </p:extLst>
  </p:cSld>
  <p:clrMapOvr>
    <a:masterClrMapping/>
  </p:clrMapOvr>
  <p:transition spd="slow">
    <p:circl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ECF82E-0971-4B54-B3DB-1CBE491C60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081834"/>
      </p:ext>
    </p:extLst>
  </p:cSld>
  <p:clrMapOvr>
    <a:masterClrMapping/>
  </p:clrMapOvr>
  <p:transition spd="slow">
    <p:circl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01812"/>
      </p:ext>
    </p:extLst>
  </p:cSld>
  <p:clrMapOvr>
    <a:masterClrMapping/>
  </p:clrMapOvr>
  <p:transition spd="slow">
    <p:circl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C54577-ABF6-4942-802B-4815E64CF8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452664"/>
      </p:ext>
    </p:extLst>
  </p:cSld>
  <p:clrMapOvr>
    <a:masterClrMapping/>
  </p:clrMapOvr>
  <p:transition spd="slow">
    <p:circl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21306027"/>
      </p:ext>
    </p:extLst>
  </p:cSld>
  <p:clrMapOvr>
    <a:masterClrMapping/>
  </p:clrMapOvr>
  <p:transition spd="slow">
    <p:circl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6547C6-7639-4DFB-AFC8-9D7FF23488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0719495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8320043"/>
      </p:ext>
    </p:extLst>
  </p:cSld>
  <p:clrMapOvr>
    <a:masterClrMapping/>
  </p:clrMapOvr>
  <p:transition spd="slow">
    <p:circl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6365DE-097A-4E24-B25C-EA6901E191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1603477"/>
      </p:ext>
    </p:extLst>
  </p:cSld>
  <p:clrMapOvr>
    <a:masterClrMapping/>
  </p:clrMapOvr>
  <p:transition spd="slow">
    <p:circl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485B-CF17-49FF-AA59-3B1C794F373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95E5B-5D3A-433B-9277-CBCB00F58F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667375"/>
      </p:ext>
    </p:extLst>
  </p:cSld>
  <p:clrMapOvr>
    <a:masterClrMapping/>
  </p:clrMapOvr>
  <p:transition spd="slow">
    <p:circl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ACFC-3043-41CA-B9E6-2B47E050AC6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E020CD-4FB2-4C10-9A87-0D194284B9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541199"/>
      </p:ext>
    </p:extLst>
  </p:cSld>
  <p:clrMapOvr>
    <a:masterClrMapping/>
  </p:clrMapOvr>
  <p:transition spd="slow">
    <p:circl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025B39-E224-4B6F-809B-70D42155D1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7462795"/>
      </p:ext>
    </p:extLst>
  </p:cSld>
  <p:clrMapOvr>
    <a:masterClrMapping/>
  </p:clrMapOvr>
  <p:transition spd="slow">
    <p:circl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E00A7-E1A1-4CAC-BD85-C7D7D9191E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1524489"/>
      </p:ext>
    </p:extLst>
  </p:cSld>
  <p:clrMapOvr>
    <a:masterClrMapping/>
  </p:clrMapOvr>
  <p:transition spd="slow">
    <p:circl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67534E-0621-4578-84E2-18F6766421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2195530"/>
      </p:ext>
    </p:extLst>
  </p:cSld>
  <p:clrMapOvr>
    <a:masterClrMapping/>
  </p:clrMapOvr>
  <p:transition spd="slow">
    <p:circl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9FF6-FB67-4F4C-98BC-0E1C6213DE5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B455B4-8224-433D-A8B0-0CD4F5BB40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1994018"/>
      </p:ext>
    </p:extLst>
  </p:cSld>
  <p:clrMapOvr>
    <a:masterClrMapping/>
  </p:clrMapOvr>
  <p:transition spd="slow">
    <p:circl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3515B2-5FF5-40D5-BBFD-F6E10E73CD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0530524"/>
      </p:ext>
    </p:extLst>
  </p:cSld>
  <p:clrMapOvr>
    <a:masterClrMapping/>
  </p:clrMapOvr>
  <p:transition spd="slow">
    <p:circl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37D50B-E007-4BF1-8FDD-5DB08A14DF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0662697"/>
      </p:ext>
    </p:extLst>
  </p:cSld>
  <p:clrMapOvr>
    <a:masterClrMapping/>
  </p:clrMapOvr>
  <p:transition spd="slow">
    <p:circl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>
            <a:lvl1pPr marL="358775" indent="-358775">
              <a:buFont typeface="Wingdings" panose="05000000000000000000" pitchFamily="2" charset="2"/>
              <a:buChar char="q"/>
              <a:defRPr/>
            </a:lvl1pPr>
            <a:lvl2pPr marL="719138" indent="-358775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C7DBC9-4E62-4A73-8293-09EF5A5A55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7609820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41531"/>
      </p:ext>
    </p:extLst>
  </p:cSld>
  <p:clrMapOvr>
    <a:masterClrMapping/>
  </p:clrMapOvr>
  <p:transition spd="slow">
    <p:circl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2810258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E124-6213-4571-888C-1D6ABEBEFC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540240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38418-D4CD-40A0-8E97-5CE211570D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6793080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23299600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0E60EF-7E92-4EDE-9767-C3567DC63C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0776968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7E033D-F280-47F5-ADE3-37FDB720FB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3001287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2A493-D8DB-4463-BFA9-8F70734138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7702984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D4AE8E-3BED-4B5A-B363-E05BE424FC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1176784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E7F0B-6CC4-4BCB-AEED-90A4C78F68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4631719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FCB603-3112-412E-91A2-F8BCE054CC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1539469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F401D3-8FE1-41B1-81B6-7006B8A65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5102265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3B6E23-7D64-4B7A-94C7-C82BEB47BF4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2777514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23799"/>
      </p:ext>
    </p:extLst>
  </p:cSld>
  <p:clrMapOvr>
    <a:masterClrMapping/>
  </p:clrMapOvr>
  <p:transition spd="slow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FD047-0181-4B50-857E-9C6F5F48DB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2196971"/>
      </p:ext>
    </p:extLst>
  </p:cSld>
  <p:clrMapOvr>
    <a:masterClrMapping/>
  </p:clrMapOvr>
  <p:transition spd="slow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98709148"/>
      </p:ext>
    </p:extLst>
  </p:cSld>
  <p:clrMapOvr>
    <a:masterClrMapping/>
  </p:clrMapOvr>
  <p:transition spd="slow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F99EF5-3969-4E0F-8F35-4732A7510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2690674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B23E91-63CF-4108-9C78-98E3497DF2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524434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1488-06AC-4FAE-8006-1BB8AE8D745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AFFA5E-337C-4A2C-BDF9-0BBE722C73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4050937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50807404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38375-F83F-4D0A-97D0-18752A92D2B4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1E17A-2906-4D7A-95B7-F2CDD88A90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9633175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F6BDB0-05EE-49E6-81AC-0317D5E9A0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1911343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D9C35-60BA-48C6-A74E-B06DBA92D7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450817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6FE79D-BBC5-4CF0-A94E-819838DDA7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7289032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1A649-5E30-47E5-9AB4-A7C1AA6028E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412D98-EBF2-4545-9F6C-C8248F61A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55636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9B7B65-7F94-4D09-8459-8A8A8BE373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7780693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2A5FAA-0D2F-4106-9954-BB6EF155EC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4906743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249FD-5171-4DF9-BB7A-3C0E11367D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86825290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81840552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3690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F144F3-D38B-4257-8DB9-81FC508D85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942082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2B4D29-2137-4E46-A08B-1F2DC9BC82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0122548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C0A9A-0A21-4316-933F-BDAD193961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277088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49957161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F0F3B-2351-431D-BA28-4A02679D5D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6790767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D93BF-A225-4FF9-B711-29FDBD6620B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5575756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2728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71BCD-822F-4649-A1F9-CDE8B183A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7540380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6087"/>
            <a:ext cx="24387175" cy="193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7" y="11425249"/>
            <a:ext cx="24320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2E549F-885E-4931-B423-9D7597B747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9165217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100"/>
            <a:ext cx="720726" cy="2256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" y="0"/>
            <a:ext cx="5002214" cy="143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84" y="2801373"/>
            <a:ext cx="21614523" cy="1836870"/>
          </a:xfrm>
        </p:spPr>
        <p:txBody>
          <a:bodyPr anchor="b"/>
          <a:lstStyle>
            <a:lvl1pPr algn="ctr">
              <a:defRPr sz="81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90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8"/>
            <a:ext cx="21677585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5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EF9F5-9DBF-41CE-9833-299FD3B090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6775687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A61B60-7B48-47E2-957F-0C4F14174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585534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024E3F-C91A-47D7-A1A6-F7F99CD441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4187528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56670D-8092-4A42-9070-866868248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120657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55022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796DB0-644E-46D5-B890-91334608F4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7258626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2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85378527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1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15" y="4248000"/>
            <a:ext cx="40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4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4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4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4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48DCE5-D1CA-4D38-841B-E970ABF58E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4458869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41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1" y="3240000"/>
            <a:ext cx="10454401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1" y="457200"/>
            <a:ext cx="105623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1" y="4680000"/>
            <a:ext cx="10454401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15" y="11634574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15" y="10440000"/>
            <a:ext cx="2160001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5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15" y="11635200"/>
            <a:ext cx="2160001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5D0344-B457-40B0-9D69-BCB01E58F7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2536639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90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9"/>
            <a:ext cx="15217200" cy="60227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14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14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16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16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15" y="8676000"/>
            <a:ext cx="2879999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15" y="9864000"/>
            <a:ext cx="2879999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01928-7C7B-4DDF-AE08-F743D9F4F5B3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3E62A-022F-4D83-92FA-FA81EEAECF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881826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1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6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5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799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599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599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599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599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599" y="10800000"/>
            <a:ext cx="3816001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37686-F0D6-4355-8195-498567A3D675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CCF25A-B6F6-4280-9A6B-A6D228CD01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4807219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90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599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15" y="1980000"/>
            <a:ext cx="4967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15" y="4248000"/>
            <a:ext cx="4967999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12903000"/>
            <a:ext cx="12959999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6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6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6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14" y="2012154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14" y="25632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14" y="3146400"/>
            <a:ext cx="2062799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1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1" y="2012161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1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17FB4A-E510-45D6-8AC1-2E3F2230CB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8136101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7" y="1979612"/>
            <a:ext cx="0" cy="11279188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599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599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15" y="1980000"/>
            <a:ext cx="4067999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16" y="42480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16" y="5652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16" y="701025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16" y="8424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16" y="9772500"/>
            <a:ext cx="4067999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3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16" y="11160000"/>
            <a:ext cx="4067999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599" y="5954403"/>
            <a:ext cx="10443600" cy="6484950"/>
          </a:xfrm>
        </p:spPr>
        <p:txBody>
          <a:bodyPr/>
          <a:lstStyle>
            <a:lvl1pPr marL="503472" indent="-503472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3472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F56678-F7A5-4733-A29A-EDFC937B18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152718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4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2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3472" indent="-503472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6934" indent="-503472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301EA-0241-478C-A34F-A35248CEB9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6390404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 marL="358401" indent="-358401">
              <a:buFont typeface="Wingdings" panose="05000000000000000000" pitchFamily="2" charset="2"/>
              <a:buChar char="q"/>
              <a:defRPr/>
            </a:lvl1pPr>
            <a:lvl2pPr marL="718380" indent="-358401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BFCCE8-8012-4A67-8290-C4CE47B6E7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2993681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90" y="2033599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499999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499999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1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1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599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9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499999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15" y="288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15" y="342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15" y="516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15" y="5724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15" y="744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15" y="7992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15" y="9720000"/>
            <a:ext cx="2879999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1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15" y="10260000"/>
            <a:ext cx="2879999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9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88CAD-0CF7-46B9-9F70-1E64D04318B0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E5D29-267B-466C-8BC5-DFFB1FDFF2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264341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E824B-503E-4940-ACA3-BF2CA340A1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6527419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64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15" y="3240000"/>
            <a:ext cx="21887999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D8F4B-BAF0-4F50-B0AB-C66BF37C2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85379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53" y="1822450"/>
            <a:ext cx="525463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5999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05F55-D31C-4D7B-AA98-5094E1A97E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6151802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601" y="4338000"/>
            <a:ext cx="12959999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1" y="4338000"/>
            <a:ext cx="7812388" cy="3780000"/>
          </a:xfrm>
          <a:noFill/>
        </p:spPr>
        <p:txBody>
          <a:bodyPr anchor="ctr"/>
          <a:lstStyle>
            <a:lvl1pPr algn="l">
              <a:lnSpc>
                <a:spcPts val="7796"/>
              </a:lnSpc>
              <a:defRPr sz="67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601" y="8118000"/>
            <a:ext cx="12959999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900" cap="none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82835623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61923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n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23D1B7-DA32-4015-9167-34D6DAD6F9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97022826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ístek s linkou tmavě modrý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latin typeface="+mj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22AC94-7162-4798-A43B-E9957E1F02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2427685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3587" y="4338000"/>
            <a:ext cx="12960000" cy="504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61200" y="4338000"/>
            <a:ext cx="7812387" cy="3780000"/>
          </a:xfrm>
          <a:noFill/>
        </p:spPr>
        <p:txBody>
          <a:bodyPr anchor="ctr"/>
          <a:lstStyle>
            <a:lvl1pPr algn="l">
              <a:lnSpc>
                <a:spcPts val="7800"/>
              </a:lnSpc>
              <a:defRPr sz="66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3587" y="8118000"/>
            <a:ext cx="12960000" cy="1260000"/>
          </a:xfrm>
          <a:noFill/>
        </p:spPr>
        <p:txBody>
          <a:bodyPr anchor="ctr" anchorCtr="1"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 cap="none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Zástup Podkladový obrázek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47206176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95758-A906-4ED2-8083-7EA4F4A18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62190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79" y="1522425"/>
            <a:ext cx="10439399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2" rIns="91341" bIns="45672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4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93"/>
            <a:ext cx="31337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1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" y="1522800"/>
            <a:ext cx="15228001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16" y="2160000"/>
            <a:ext cx="2879999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9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9" y="4140000"/>
            <a:ext cx="10439999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900" cap="all" baseline="0"/>
            </a:lvl1pPr>
            <a:lvl2pPr marL="913430" indent="0" algn="ctr">
              <a:buNone/>
              <a:defRPr sz="4000"/>
            </a:lvl2pPr>
            <a:lvl3pPr marL="1826870" indent="0" algn="ctr">
              <a:buNone/>
              <a:defRPr sz="3600"/>
            </a:lvl3pPr>
            <a:lvl4pPr marL="2740301" indent="0" algn="ctr">
              <a:buNone/>
              <a:defRPr sz="3100"/>
            </a:lvl4pPr>
            <a:lvl5pPr marL="3653738" indent="0" algn="ctr">
              <a:buNone/>
              <a:defRPr sz="3100"/>
            </a:lvl5pPr>
            <a:lvl6pPr marL="4567171" indent="0" algn="ctr">
              <a:buNone/>
              <a:defRPr sz="3100"/>
            </a:lvl6pPr>
            <a:lvl7pPr marL="5480602" indent="0" algn="ctr">
              <a:buNone/>
              <a:defRPr sz="3100"/>
            </a:lvl7pPr>
            <a:lvl8pPr marL="6394042" indent="0" algn="ctr">
              <a:buNone/>
              <a:defRPr sz="3100"/>
            </a:lvl8pPr>
            <a:lvl9pPr marL="7307470" indent="0" algn="ctr">
              <a:buNone/>
              <a:defRPr sz="31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9" y="1990800"/>
            <a:ext cx="10439999" cy="1980000"/>
          </a:xfrm>
          <a:noFill/>
        </p:spPr>
        <p:txBody>
          <a:bodyPr>
            <a:noAutofit/>
          </a:bodyPr>
          <a:lstStyle>
            <a:lvl1pPr algn="l">
              <a:lnSpc>
                <a:spcPts val="7796"/>
              </a:lnSpc>
              <a:defRPr sz="67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70468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29A5EC-1637-4AB6-983D-ACF83A95D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0960095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2728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46B847-6882-448D-85F7-CF6A586E43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0828142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6075"/>
            <a:ext cx="243871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38" y="11425238"/>
            <a:ext cx="24320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5D745-6CFB-4AEB-B5E0-3F9546B77B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8373728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4387175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 rot="16200000">
            <a:off x="11771312" y="-6642099"/>
            <a:ext cx="720725" cy="225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5" y="0"/>
            <a:ext cx="3168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0"/>
            <a:ext cx="50022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269" y="2801370"/>
            <a:ext cx="21614524" cy="1836869"/>
          </a:xfrm>
        </p:spPr>
        <p:txBody>
          <a:bodyPr anchor="b"/>
          <a:lstStyle>
            <a:lvl1pPr algn="ctr">
              <a:defRPr sz="8000">
                <a:latin typeface="+mj-lt"/>
              </a:defRPr>
            </a:lvl1pPr>
          </a:lstStyle>
          <a:p>
            <a:r>
              <a:rPr lang="cs-CZ" dirty="0" smtClean="0"/>
              <a:t>Kliknutím lze upravit styl</a:t>
            </a:r>
            <a:endParaRPr lang="en-US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734207" y="5390689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734207" y="7766027"/>
            <a:ext cx="21677586" cy="165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5400" b="1" i="1" cap="none" baseline="0">
                <a:latin typeface="+mj-lt"/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DC28BA-8FF9-4C12-A83C-99E7392D09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5034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9FCD81-2165-4533-9405-38BCF46693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669083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AE3057-2BC8-4117-A9FE-1A3EF42160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2444055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ílá pod nadpisem" hidden="1"/>
          <p:cNvSpPr/>
          <p:nvPr userDrawn="1"/>
        </p:nvSpPr>
        <p:spPr>
          <a:xfrm>
            <a:off x="4500563" y="1522413"/>
            <a:ext cx="10439400" cy="342106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8" name="Přímá spojnice 7" hidden="1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4114800" y="2152650"/>
            <a:ext cx="0" cy="2289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Logo MZe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216275"/>
            <a:ext cx="3133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ogo MZe png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214688"/>
            <a:ext cx="3133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odkladový obrázek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457200"/>
            <a:ext cx="234720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6" name="Bílý podklad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522800"/>
            <a:ext cx="15228000" cy="3420000"/>
          </a:xfrm>
          <a:solidFill>
            <a:srgbClr val="FFFFFF">
              <a:alpha val="85098"/>
            </a:srgb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Datum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8000" y="2160000"/>
            <a:ext cx="2880000" cy="720000"/>
          </a:xfrm>
          <a:noFill/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2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000" y="4140000"/>
            <a:ext cx="10440000" cy="72072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all" baseline="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0" y="1990800"/>
            <a:ext cx="10440000" cy="1980000"/>
          </a:xfrm>
          <a:noFill/>
        </p:spPr>
        <p:txBody>
          <a:bodyPr>
            <a:noAutofit/>
          </a:bodyPr>
          <a:lstStyle>
            <a:lvl1pPr algn="l">
              <a:lnSpc>
                <a:spcPts val="7800"/>
              </a:lnSpc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96892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600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8252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600" cy="8786700"/>
          </a:xfrm>
        </p:spPr>
        <p:txBody>
          <a:bodyPr/>
          <a:lstStyle>
            <a:lvl1pPr marL="648000" indent="-648000">
              <a:spcBef>
                <a:spcPts val="0"/>
              </a:spcBef>
              <a:spcAft>
                <a:spcPts val="9000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E3B5A0-E50F-4CE6-99D0-3CE7B13908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9081601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457200"/>
            <a:ext cx="16689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22906535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 a text v bloc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000" y="1980000"/>
            <a:ext cx="4032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7272000" y="4248000"/>
            <a:ext cx="40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5"/>
          </p:nvPr>
        </p:nvSpPr>
        <p:spPr>
          <a:xfrm>
            <a:off x="126936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13"/>
          <p:cNvSpPr>
            <a:spLocks noGrp="1"/>
          </p:cNvSpPr>
          <p:nvPr>
            <p:ph type="body" sz="quarter" idx="16"/>
          </p:nvPr>
        </p:nvSpPr>
        <p:spPr>
          <a:xfrm>
            <a:off x="17906400" y="1980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26936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7906400" y="6696000"/>
            <a:ext cx="43200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7906400" y="2628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26936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906400" y="7344000"/>
            <a:ext cx="4320000" cy="37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78AE7-7771-4AF9-B510-9133783749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22027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70624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1599" y="1980000"/>
            <a:ext cx="10614150" cy="122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15" y="457200"/>
            <a:ext cx="10825199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 Položka obsahu 1"/>
          <p:cNvSpPr>
            <a:spLocks noGrp="1"/>
          </p:cNvSpPr>
          <p:nvPr>
            <p:ph type="body" sz="quarter" idx="14"/>
          </p:nvPr>
        </p:nvSpPr>
        <p:spPr>
          <a:xfrm>
            <a:off x="12531600" y="3672000"/>
            <a:ext cx="10605599" cy="8786700"/>
          </a:xfrm>
        </p:spPr>
        <p:txBody>
          <a:bodyPr/>
          <a:lstStyle>
            <a:lvl1pPr marL="647314" indent="-647314">
              <a:spcBef>
                <a:spcPts val="0"/>
              </a:spcBef>
              <a:spcAft>
                <a:spcPts val="8986"/>
              </a:spcAft>
              <a:buSzPct val="150000"/>
              <a:buFontTx/>
              <a:buBlip>
                <a:blip r:embed="rId3"/>
              </a:buBlip>
              <a:defRPr sz="3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0AC82-0E09-4824-AFDC-C1C5C1A146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10671154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řední obrázek, text,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11439525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2800" y="3240000"/>
            <a:ext cx="10454400" cy="1332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105624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682800" y="4680000"/>
            <a:ext cx="10454400" cy="432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6002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6002000" y="11634573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rázek 7"/>
          <p:cNvSpPr>
            <a:spLocks noGrp="1"/>
          </p:cNvSpPr>
          <p:nvPr>
            <p:ph type="pic" sz="quarter" idx="23"/>
          </p:nvPr>
        </p:nvSpPr>
        <p:spPr>
          <a:xfrm>
            <a:off x="12682800" y="9331200"/>
            <a:ext cx="2865600" cy="3135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8684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21348000" y="10440000"/>
            <a:ext cx="2160000" cy="10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9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8684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21348000" y="11635200"/>
            <a:ext cx="2160000" cy="79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53D3A-4E3E-43D6-8883-5C5F2F1CA4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555963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graf či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706"/>
          <a:stretch>
            <a:fillRect/>
          </a:stretch>
        </p:blipFill>
        <p:spPr bwMode="auto">
          <a:xfrm flipH="1">
            <a:off x="6289675" y="2033588"/>
            <a:ext cx="525463" cy="1042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1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5"/>
          </p:nvPr>
        </p:nvSpPr>
        <p:spPr>
          <a:xfrm>
            <a:off x="7920000" y="2017713"/>
            <a:ext cx="15217200" cy="60227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8910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8910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366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366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5822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5822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19278000" y="8676000"/>
            <a:ext cx="2880000" cy="108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19278000" y="9864000"/>
            <a:ext cx="2880000" cy="180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C032-5E1A-4810-BB0F-6E0EC98ED141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1" name="Zástupný symbol pro zápatí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BFD957-D7B5-4C96-8489-BC914519A7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2057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Přímá spojnice 23"/>
          <p:cNvCxnSpPr>
            <a:cxnSpLocks/>
          </p:cNvCxnSpPr>
          <p:nvPr userDrawn="1"/>
        </p:nvCxnSpPr>
        <p:spPr>
          <a:xfrm>
            <a:off x="11785600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cxnSpLocks/>
          </p:cNvCxnSpPr>
          <p:nvPr userDrawn="1"/>
        </p:nvCxnSpPr>
        <p:spPr>
          <a:xfrm>
            <a:off x="17070388" y="1979613"/>
            <a:ext cx="0" cy="10487025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2396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rázek 7"/>
          <p:cNvSpPr>
            <a:spLocks noGrp="1"/>
          </p:cNvSpPr>
          <p:nvPr>
            <p:ph type="pic" sz="quarter" idx="15"/>
          </p:nvPr>
        </p:nvSpPr>
        <p:spPr>
          <a:xfrm>
            <a:off x="125298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0" name="Zástupný symbol pro obrázek 7"/>
          <p:cNvSpPr>
            <a:spLocks noGrp="1"/>
          </p:cNvSpPr>
          <p:nvPr>
            <p:ph type="pic" sz="quarter" idx="16"/>
          </p:nvPr>
        </p:nvSpPr>
        <p:spPr>
          <a:xfrm>
            <a:off x="17820000" y="2059200"/>
            <a:ext cx="3812400" cy="54360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39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7239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5316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125316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17820000" y="8042400"/>
            <a:ext cx="3812400" cy="5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17820000" y="8712000"/>
            <a:ext cx="3812400" cy="198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1217565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12531600" y="10800000"/>
            <a:ext cx="38160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125316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7820000" y="10800000"/>
            <a:ext cx="3812400" cy="1296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6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7820000" y="12174300"/>
            <a:ext cx="3812400" cy="3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0" i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7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3068-A40D-4112-B7A4-FFD3F200374A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8" name="Zástupný symbol pro zápatí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0FE222-0A17-4E50-819F-7F6C298803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5367711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, široký graf či tabulka se zdroj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14879"/>
          <a:stretch>
            <a:fillRect/>
          </a:stretch>
        </p:blipFill>
        <p:spPr bwMode="auto">
          <a:xfrm flipH="1">
            <a:off x="6289675" y="2033588"/>
            <a:ext cx="525463" cy="112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5897600" cy="10479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968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968000" cy="82107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903000"/>
            <a:ext cx="129600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498400" y="1979810"/>
            <a:ext cx="432000" cy="432000"/>
          </a:xfrm>
          <a:solidFill>
            <a:schemeClr val="accent4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0498400" y="3148010"/>
            <a:ext cx="432000" cy="432000"/>
          </a:xfrm>
          <a:solidFill>
            <a:schemeClr val="accent3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5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0498400" y="2563910"/>
            <a:ext cx="432000" cy="432000"/>
          </a:xfrm>
          <a:solidFill>
            <a:schemeClr val="accent1"/>
          </a:solidFill>
        </p:spPr>
        <p:txBody>
          <a:bodyPr anchor="ctr" anchorCtr="1"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74400" y="2012154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074400" y="25632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074400" y="3146400"/>
            <a:ext cx="2062800" cy="43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2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5678150" y="2012154"/>
            <a:ext cx="4140000" cy="1566246"/>
          </a:xfr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FontTx/>
              <a:buNone/>
              <a:defRPr sz="3200" b="0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číslo snímku 1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4C54F-F0FD-4953-A1A2-015D6CC3F4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6706465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obrázek, data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Přímá spojnice 13"/>
          <p:cNvCxnSpPr>
            <a:cxnSpLocks/>
          </p:cNvCxnSpPr>
          <p:nvPr userDrawn="1"/>
        </p:nvCxnSpPr>
        <p:spPr>
          <a:xfrm>
            <a:off x="11850688" y="1979613"/>
            <a:ext cx="0" cy="1127918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3600" y="1980000"/>
            <a:ext cx="104436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12693600" y="3420000"/>
            <a:ext cx="10443600" cy="241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7272000" y="1980000"/>
            <a:ext cx="4068000" cy="12600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48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23"/>
          </p:nvPr>
        </p:nvSpPr>
        <p:spPr>
          <a:xfrm>
            <a:off x="7239600" y="42480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4"/>
          </p:nvPr>
        </p:nvSpPr>
        <p:spPr>
          <a:xfrm>
            <a:off x="7239600" y="5652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701025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6"/>
          </p:nvPr>
        </p:nvSpPr>
        <p:spPr>
          <a:xfrm>
            <a:off x="7239600" y="8424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7239600" y="9772500"/>
            <a:ext cx="4068000" cy="1296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2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7239600" y="11160000"/>
            <a:ext cx="4068000" cy="97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36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12693600" y="5954400"/>
            <a:ext cx="10443600" cy="6484950"/>
          </a:xfrm>
        </p:spPr>
        <p:txBody>
          <a:bodyPr/>
          <a:lstStyle>
            <a:lvl1pPr marL="504000" indent="-504000">
              <a:buFont typeface="+mj-lt"/>
              <a:buAutoNum type="arabicPeriod"/>
              <a:defRPr cap="all" baseline="0">
                <a:solidFill>
                  <a:schemeClr val="accent2"/>
                </a:solidFill>
              </a:defRPr>
            </a:lvl1pPr>
            <a:lvl2pPr marL="504000" indent="0">
              <a:buFontTx/>
              <a:buNone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DB8F65-D304-45F8-8725-02BDEEB7F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2189558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Úzký obrázek, číslova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6704013" y="449263"/>
            <a:ext cx="527050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0" y="1980000"/>
            <a:ext cx="15217200" cy="1260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457200" y="457200"/>
            <a:ext cx="5835600" cy="128016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920000" y="3420000"/>
            <a:ext cx="15217200" cy="1656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29"/>
          </p:nvPr>
        </p:nvSpPr>
        <p:spPr>
          <a:xfrm>
            <a:off x="7920000" y="5219700"/>
            <a:ext cx="15217200" cy="7239000"/>
          </a:xfrm>
        </p:spPr>
        <p:txBody>
          <a:bodyPr/>
          <a:lstStyle>
            <a:lvl1pPr marL="504000" indent="-504000">
              <a:buFontTx/>
              <a:buBlip>
                <a:blip r:embed="rId3"/>
              </a:buBlip>
              <a:defRPr cap="all" baseline="0">
                <a:solidFill>
                  <a:schemeClr val="accent2"/>
                </a:solidFill>
              </a:defRPr>
            </a:lvl1pPr>
            <a:lvl2pPr marL="1008000" indent="-504000">
              <a:buClr>
                <a:schemeClr val="accent2"/>
              </a:buClr>
              <a:buFont typeface="+mj-lt"/>
              <a:buAutoNum type="arabicPeriod"/>
              <a:defRPr/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770FB-1469-49C1-B3B1-4850D8A4E3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825863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zký text s obrázek, střední obrázek či graf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20654"/>
          <a:stretch>
            <a:fillRect/>
          </a:stretch>
        </p:blipFill>
        <p:spPr bwMode="auto">
          <a:xfrm flipH="1">
            <a:off x="6289675" y="2033588"/>
            <a:ext cx="525463" cy="1043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00" y="1980000"/>
            <a:ext cx="4500000" cy="1980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4"/>
          </p:nvPr>
        </p:nvSpPr>
        <p:spPr>
          <a:xfrm>
            <a:off x="1249200" y="4248000"/>
            <a:ext cx="4500000" cy="4104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200" cap="none" baseline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5"/>
          </p:nvPr>
        </p:nvSpPr>
        <p:spPr>
          <a:xfrm>
            <a:off x="7239600" y="1979612"/>
            <a:ext cx="10248300" cy="99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25"/>
          </p:nvPr>
        </p:nvSpPr>
        <p:spPr>
          <a:xfrm>
            <a:off x="7239600" y="12111000"/>
            <a:ext cx="15897600" cy="43200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="0" i="1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26"/>
          </p:nvPr>
        </p:nvSpPr>
        <p:spPr>
          <a:xfrm>
            <a:off x="1249200" y="8679600"/>
            <a:ext cx="4500000" cy="37872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7"/>
          </p:nvPr>
        </p:nvSpPr>
        <p:spPr>
          <a:xfrm>
            <a:off x="18072000" y="288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text 13"/>
          <p:cNvSpPr>
            <a:spLocks noGrp="1"/>
          </p:cNvSpPr>
          <p:nvPr>
            <p:ph type="body" sz="quarter" idx="18"/>
          </p:nvPr>
        </p:nvSpPr>
        <p:spPr>
          <a:xfrm>
            <a:off x="18072000" y="342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13"/>
          <p:cNvSpPr>
            <a:spLocks noGrp="1"/>
          </p:cNvSpPr>
          <p:nvPr>
            <p:ph type="body" sz="quarter" idx="27"/>
          </p:nvPr>
        </p:nvSpPr>
        <p:spPr>
          <a:xfrm>
            <a:off x="18072000" y="516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8"/>
          </p:nvPr>
        </p:nvSpPr>
        <p:spPr>
          <a:xfrm>
            <a:off x="18072000" y="5724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9"/>
          </p:nvPr>
        </p:nvSpPr>
        <p:spPr>
          <a:xfrm>
            <a:off x="18072000" y="744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3"/>
          <p:cNvSpPr>
            <a:spLocks noGrp="1"/>
          </p:cNvSpPr>
          <p:nvPr>
            <p:ph type="body" sz="quarter" idx="30"/>
          </p:nvPr>
        </p:nvSpPr>
        <p:spPr>
          <a:xfrm>
            <a:off x="18072000" y="7992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text 13"/>
          <p:cNvSpPr>
            <a:spLocks noGrp="1"/>
          </p:cNvSpPr>
          <p:nvPr>
            <p:ph type="body" sz="quarter" idx="31"/>
          </p:nvPr>
        </p:nvSpPr>
        <p:spPr>
          <a:xfrm>
            <a:off x="18072000" y="9720000"/>
            <a:ext cx="2880000" cy="432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13"/>
          <p:cNvSpPr>
            <a:spLocks noGrp="1"/>
          </p:cNvSpPr>
          <p:nvPr>
            <p:ph type="body" sz="quarter" idx="32"/>
          </p:nvPr>
        </p:nvSpPr>
        <p:spPr>
          <a:xfrm>
            <a:off x="18072000" y="10260000"/>
            <a:ext cx="2880000" cy="144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 b="0" cap="none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Zástupný symbol pro datum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89EB-D0E9-4378-B98F-F5662A96A71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22" name="Zástupný symbol pro zápatí 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95605-4086-43A3-9EBB-1C2C55E7B8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2922118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 s líst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A6D3B-C14D-4045-A2DD-6694FF8E39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1427312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412750" y="449263"/>
            <a:ext cx="525463" cy="128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218880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5224E-3416-4262-8C7F-3EEB7216394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1140565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ístek s linkou tmavě modrý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1" t="3281" r="49490" b="3264"/>
          <a:stretch>
            <a:fillRect/>
          </a:stretch>
        </p:blipFill>
        <p:spPr bwMode="auto">
          <a:xfrm>
            <a:off x="363538" y="1822450"/>
            <a:ext cx="525462" cy="1156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2492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2816000" y="3240000"/>
            <a:ext cx="10321200" cy="9226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D720A-F702-4AB4-8736-34342734B8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1050497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26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5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2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slideLayout" Target="../slideLayouts/slideLayout20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0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09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214.xml"/><Relationship Id="rId19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D3FDE-A573-4DCF-9EBA-DD44F4ACAA8F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B2143C-768E-42E0-A03A-E8965DD8359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3" r:id="rId1"/>
    <p:sldLayoutId id="2147489754" r:id="rId2"/>
    <p:sldLayoutId id="2147489755" r:id="rId3"/>
    <p:sldLayoutId id="2147489756" r:id="rId4"/>
    <p:sldLayoutId id="2147489759" r:id="rId5"/>
    <p:sldLayoutId id="2147489762" r:id="rId6"/>
    <p:sldLayoutId id="2147489763" r:id="rId7"/>
    <p:sldLayoutId id="2147489764" r:id="rId8"/>
    <p:sldLayoutId id="2147489765" r:id="rId9"/>
    <p:sldLayoutId id="2147489766" r:id="rId10"/>
    <p:sldLayoutId id="2147489767" r:id="rId11"/>
    <p:sldLayoutId id="2147489768" r:id="rId12"/>
    <p:sldLayoutId id="2147489769" r:id="rId13"/>
    <p:sldLayoutId id="2147489770" r:id="rId14"/>
    <p:sldLayoutId id="2147489771" r:id="rId15"/>
    <p:sldLayoutId id="2147489772" r:id="rId16"/>
    <p:sldLayoutId id="2147489773" r:id="rId17"/>
    <p:sldLayoutId id="2147489774" r:id="rId18"/>
    <p:sldLayoutId id="2147489775" r:id="rId19"/>
    <p:sldLayoutId id="2147489776" r:id="rId20"/>
    <p:sldLayoutId id="2147489777" r:id="rId21"/>
    <p:sldLayoutId id="2147489778" r:id="rId22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4"/>
        </a:buBlip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4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4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4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4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64D2D-6CA9-44BC-B229-DC73E2DE803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7C686A2C-7D25-4A87-9742-2B08336D03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37" r:id="rId1"/>
    <p:sldLayoutId id="2147489838" r:id="rId2"/>
    <p:sldLayoutId id="2147489839" r:id="rId3"/>
    <p:sldLayoutId id="2147489840" r:id="rId4"/>
    <p:sldLayoutId id="2147489841" r:id="rId5"/>
    <p:sldLayoutId id="2147489842" r:id="rId6"/>
    <p:sldLayoutId id="2147489843" r:id="rId7"/>
    <p:sldLayoutId id="2147489844" r:id="rId8"/>
    <p:sldLayoutId id="2147489845" r:id="rId9"/>
    <p:sldLayoutId id="2147489846" r:id="rId10"/>
    <p:sldLayoutId id="2147489847" r:id="rId11"/>
    <p:sldLayoutId id="2147489848" r:id="rId12"/>
    <p:sldLayoutId id="2147489849" r:id="rId13"/>
    <p:sldLayoutId id="2147489850" r:id="rId14"/>
    <p:sldLayoutId id="2147489851" r:id="rId15"/>
    <p:sldLayoutId id="2147489852" r:id="rId16"/>
    <p:sldLayoutId id="2147489853" r:id="rId17"/>
    <p:sldLayoutId id="2147489854" r:id="rId18"/>
    <p:sldLayoutId id="2147489855" r:id="rId19"/>
    <p:sldLayoutId id="2147489856" r:id="rId20"/>
    <p:sldLayoutId id="2147489857" r:id="rId21"/>
    <p:sldLayoutId id="2147489858" r:id="rId22"/>
    <p:sldLayoutId id="2147489859" r:id="rId23"/>
    <p:sldLayoutId id="2147489860" r:id="rId24"/>
    <p:sldLayoutId id="2147489861" r:id="rId25"/>
    <p:sldLayoutId id="2147489862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8"/>
        </a:buBlip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 Kliknutím lze upravit styly předlohy textu.</a:t>
            </a:r>
          </a:p>
          <a:p>
            <a:pPr lvl="1"/>
            <a:r>
              <a:rPr lang="cs-CZ" altLang="cs-CZ" smtClean="0"/>
              <a:t> Druhá úroveň</a:t>
            </a:r>
          </a:p>
          <a:p>
            <a:pPr lvl="2"/>
            <a:r>
              <a:rPr lang="cs-CZ" altLang="cs-CZ" smtClean="0"/>
              <a:t> 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2177B-18E9-481B-AF60-7485421D5B4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ACA373F0-BF08-4D5C-8A68-E381C4DF30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9" r:id="rId1"/>
    <p:sldLayoutId id="2147489890" r:id="rId2"/>
    <p:sldLayoutId id="2147489891" r:id="rId3"/>
    <p:sldLayoutId id="2147489892" r:id="rId4"/>
    <p:sldLayoutId id="2147489893" r:id="rId5"/>
    <p:sldLayoutId id="2147489894" r:id="rId6"/>
    <p:sldLayoutId id="2147489895" r:id="rId7"/>
    <p:sldLayoutId id="2147489896" r:id="rId8"/>
    <p:sldLayoutId id="2147489897" r:id="rId9"/>
    <p:sldLayoutId id="2147489898" r:id="rId10"/>
    <p:sldLayoutId id="2147489899" r:id="rId11"/>
    <p:sldLayoutId id="2147489900" r:id="rId12"/>
    <p:sldLayoutId id="2147489901" r:id="rId13"/>
    <p:sldLayoutId id="2147489902" r:id="rId14"/>
    <p:sldLayoutId id="2147489903" r:id="rId15"/>
    <p:sldLayoutId id="2147489904" r:id="rId16"/>
    <p:sldLayoutId id="2147489905" r:id="rId17"/>
    <p:sldLayoutId id="2147489906" r:id="rId18"/>
    <p:sldLayoutId id="2147489907" r:id="rId19"/>
    <p:sldLayoutId id="2147489908" r:id="rId20"/>
    <p:sldLayoutId id="2147489909" r:id="rId21"/>
    <p:sldLayoutId id="2147489910" r:id="rId22"/>
    <p:sldLayoutId id="2147489911" r:id="rId23"/>
    <p:sldLayoutId id="2147489912" r:id="rId24"/>
    <p:sldLayoutId id="2147489913" r:id="rId25"/>
    <p:sldLayoutId id="2147489914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 Kliknutím lze upravit styly předlohy textu.</a:t>
            </a:r>
          </a:p>
          <a:p>
            <a:pPr lvl="1"/>
            <a:r>
              <a:rPr lang="cs-CZ" altLang="cs-CZ" smtClean="0"/>
              <a:t> Druhá úroveň</a:t>
            </a:r>
          </a:p>
          <a:p>
            <a:pPr lvl="2"/>
            <a:r>
              <a:rPr lang="cs-CZ" altLang="cs-CZ" smtClean="0"/>
              <a:t> 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284296E-32AF-4FEA-A1F3-EC5F282C0E33}" type="datetimeFigureOut">
              <a:rPr lang="cs-CZ"/>
              <a:pPr defTabSz="457200"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 defTabSz="457200">
              <a:defRPr/>
            </a:pPr>
            <a:fld id="{D9DE67FE-CAC7-4F6A-8EB0-504D4FE1974E}" type="slidenum">
              <a:rPr lang="cs-CZ" altLang="cs-CZ"/>
              <a:pPr defTabSz="457200"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30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28" r:id="rId13"/>
    <p:sldLayoutId id="2147489929" r:id="rId14"/>
    <p:sldLayoutId id="2147489930" r:id="rId15"/>
    <p:sldLayoutId id="2147489931" r:id="rId16"/>
    <p:sldLayoutId id="2147489932" r:id="rId17"/>
    <p:sldLayoutId id="2147489933" r:id="rId18"/>
    <p:sldLayoutId id="2147489934" r:id="rId19"/>
    <p:sldLayoutId id="2147489935" r:id="rId20"/>
    <p:sldLayoutId id="2147489936" r:id="rId21"/>
    <p:sldLayoutId id="2147489937" r:id="rId22"/>
    <p:sldLayoutId id="2147489938" r:id="rId23"/>
    <p:sldLayoutId id="2147489939" r:id="rId24"/>
    <p:sldLayoutId id="2147489940" r:id="rId25"/>
    <p:sldLayoutId id="2147489941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64D2D-6CA9-44BC-B229-DC73E2DE803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7C686A2C-7D25-4A87-9742-2B08336D03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7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43" r:id="rId1"/>
    <p:sldLayoutId id="2147489944" r:id="rId2"/>
    <p:sldLayoutId id="2147489945" r:id="rId3"/>
    <p:sldLayoutId id="2147489946" r:id="rId4"/>
    <p:sldLayoutId id="2147489947" r:id="rId5"/>
    <p:sldLayoutId id="2147489948" r:id="rId6"/>
    <p:sldLayoutId id="2147489949" r:id="rId7"/>
    <p:sldLayoutId id="2147489950" r:id="rId8"/>
    <p:sldLayoutId id="2147489951" r:id="rId9"/>
    <p:sldLayoutId id="2147489952" r:id="rId10"/>
    <p:sldLayoutId id="2147489953" r:id="rId11"/>
    <p:sldLayoutId id="2147489954" r:id="rId12"/>
    <p:sldLayoutId id="2147489955" r:id="rId13"/>
    <p:sldLayoutId id="2147489956" r:id="rId14"/>
    <p:sldLayoutId id="2147489957" r:id="rId15"/>
    <p:sldLayoutId id="2147489958" r:id="rId16"/>
    <p:sldLayoutId id="2147489959" r:id="rId17"/>
    <p:sldLayoutId id="2147489960" r:id="rId18"/>
    <p:sldLayoutId id="2147489961" r:id="rId19"/>
    <p:sldLayoutId id="2147489962" r:id="rId20"/>
    <p:sldLayoutId id="2147489963" r:id="rId21"/>
    <p:sldLayoutId id="2147489964" r:id="rId22"/>
    <p:sldLayoutId id="2147489965" r:id="rId23"/>
    <p:sldLayoutId id="2147489966" r:id="rId24"/>
    <p:sldLayoutId id="2147489967" r:id="rId25"/>
    <p:sldLayoutId id="2147489968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8"/>
        </a:buBlip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64D2D-6CA9-44BC-B229-DC73E2DE803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7C686A2C-7D25-4A87-9742-2B08336D03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70" r:id="rId1"/>
    <p:sldLayoutId id="2147489971" r:id="rId2"/>
    <p:sldLayoutId id="2147489972" r:id="rId3"/>
    <p:sldLayoutId id="2147489973" r:id="rId4"/>
    <p:sldLayoutId id="2147489974" r:id="rId5"/>
    <p:sldLayoutId id="2147489975" r:id="rId6"/>
    <p:sldLayoutId id="2147489976" r:id="rId7"/>
    <p:sldLayoutId id="2147489977" r:id="rId8"/>
    <p:sldLayoutId id="2147489978" r:id="rId9"/>
    <p:sldLayoutId id="2147489979" r:id="rId10"/>
    <p:sldLayoutId id="2147489980" r:id="rId11"/>
    <p:sldLayoutId id="2147489981" r:id="rId12"/>
    <p:sldLayoutId id="2147489982" r:id="rId13"/>
    <p:sldLayoutId id="2147489983" r:id="rId14"/>
    <p:sldLayoutId id="2147489984" r:id="rId15"/>
    <p:sldLayoutId id="2147489985" r:id="rId16"/>
    <p:sldLayoutId id="2147489986" r:id="rId17"/>
    <p:sldLayoutId id="2147489987" r:id="rId18"/>
    <p:sldLayoutId id="2147489988" r:id="rId19"/>
    <p:sldLayoutId id="2147489989" r:id="rId20"/>
    <p:sldLayoutId id="2147489990" r:id="rId21"/>
    <p:sldLayoutId id="2147489991" r:id="rId22"/>
    <p:sldLayoutId id="2147489992" r:id="rId23"/>
    <p:sldLayoutId id="2147489993" r:id="rId24"/>
    <p:sldLayoutId id="2147489994" r:id="rId25"/>
    <p:sldLayoutId id="2147489995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8"/>
        </a:buBlip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A64D2D-6CA9-44BC-B229-DC73E2DE803D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7C686A2C-7D25-4A87-9742-2B08336D03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0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24" r:id="rId1"/>
    <p:sldLayoutId id="2147490025" r:id="rId2"/>
    <p:sldLayoutId id="2147490026" r:id="rId3"/>
    <p:sldLayoutId id="2147490027" r:id="rId4"/>
    <p:sldLayoutId id="2147490028" r:id="rId5"/>
    <p:sldLayoutId id="2147490029" r:id="rId6"/>
    <p:sldLayoutId id="2147490030" r:id="rId7"/>
    <p:sldLayoutId id="2147490031" r:id="rId8"/>
    <p:sldLayoutId id="2147490032" r:id="rId9"/>
    <p:sldLayoutId id="2147490033" r:id="rId10"/>
    <p:sldLayoutId id="2147490034" r:id="rId11"/>
    <p:sldLayoutId id="2147490035" r:id="rId12"/>
    <p:sldLayoutId id="2147490036" r:id="rId13"/>
    <p:sldLayoutId id="2147490037" r:id="rId14"/>
    <p:sldLayoutId id="2147490038" r:id="rId15"/>
    <p:sldLayoutId id="2147490039" r:id="rId16"/>
    <p:sldLayoutId id="2147490040" r:id="rId17"/>
    <p:sldLayoutId id="2147490041" r:id="rId18"/>
    <p:sldLayoutId id="2147490042" r:id="rId19"/>
    <p:sldLayoutId id="2147490043" r:id="rId20"/>
    <p:sldLayoutId id="2147490044" r:id="rId21"/>
    <p:sldLayoutId id="2147490045" r:id="rId22"/>
    <p:sldLayoutId id="2147490046" r:id="rId23"/>
    <p:sldLayoutId id="2147490047" r:id="rId24"/>
    <p:sldLayoutId id="2147490048" r:id="rId25"/>
    <p:sldLayoutId id="2147490049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8"/>
        </a:buBlip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7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9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 Kliknutím lze upravit styly předlohy textu.</a:t>
            </a:r>
          </a:p>
          <a:p>
            <a:pPr lvl="1"/>
            <a:r>
              <a:rPr lang="cs-CZ" altLang="cs-CZ" smtClean="0"/>
              <a:t> Druhá úroveň</a:t>
            </a:r>
          </a:p>
          <a:p>
            <a:pPr lvl="2"/>
            <a:r>
              <a:rPr lang="cs-CZ" altLang="cs-CZ" smtClean="0"/>
              <a:t> 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4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B2177B-18E9-481B-AF60-7485421D5B49}" type="datetimeFigureOut">
              <a:rPr lang="cs-CZ"/>
              <a:pPr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7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1" y="12827000"/>
            <a:ext cx="2881314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>
              <a:defRPr/>
            </a:pPr>
            <a:fld id="{ACA373F0-BF08-4D5C-8A68-E381C4DF30A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4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2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1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4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51" r:id="rId1"/>
    <p:sldLayoutId id="2147490052" r:id="rId2"/>
    <p:sldLayoutId id="2147490053" r:id="rId3"/>
    <p:sldLayoutId id="2147490054" r:id="rId4"/>
    <p:sldLayoutId id="2147490055" r:id="rId5"/>
    <p:sldLayoutId id="2147490056" r:id="rId6"/>
    <p:sldLayoutId id="2147490057" r:id="rId7"/>
    <p:sldLayoutId id="2147490058" r:id="rId8"/>
    <p:sldLayoutId id="2147490059" r:id="rId9"/>
    <p:sldLayoutId id="2147490060" r:id="rId10"/>
    <p:sldLayoutId id="2147490061" r:id="rId11"/>
    <p:sldLayoutId id="2147490062" r:id="rId12"/>
    <p:sldLayoutId id="2147490063" r:id="rId13"/>
    <p:sldLayoutId id="2147490064" r:id="rId14"/>
    <p:sldLayoutId id="2147490065" r:id="rId15"/>
    <p:sldLayoutId id="2147490066" r:id="rId16"/>
    <p:sldLayoutId id="2147490067" r:id="rId17"/>
    <p:sldLayoutId id="2147490068" r:id="rId18"/>
    <p:sldLayoutId id="2147490069" r:id="rId19"/>
    <p:sldLayoutId id="2147490070" r:id="rId20"/>
    <p:sldLayoutId id="2147490071" r:id="rId21"/>
    <p:sldLayoutId id="2147490072" r:id="rId22"/>
    <p:sldLayoutId id="2147490073" r:id="rId23"/>
    <p:sldLayoutId id="2147490074" r:id="rId24"/>
    <p:sldLayoutId id="2147490075" r:id="rId25"/>
    <p:sldLayoutId id="2147490076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687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6714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343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0152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6870" algn="l" defTabSz="182687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401" indent="-358401" algn="l" defTabSz="182687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q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8380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7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342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738" indent="-358401" algn="l" defTabSz="182687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5023885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3732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0756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64193" indent="-456714" algn="l" defTabSz="182687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343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68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030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3738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67171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060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4042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07470" algn="l" defTabSz="182687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9363" y="1979613"/>
            <a:ext cx="21888450" cy="12239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49363" y="3240088"/>
            <a:ext cx="21888450" cy="92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9363" y="12827000"/>
            <a:ext cx="2879725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7D35A26-8956-4ADF-BDFF-947B94290287}" type="datetimeFigureOut">
              <a:rPr lang="cs-CZ"/>
              <a:pPr defTabSz="457200">
                <a:defRPr/>
              </a:pPr>
              <a:t>8.1.2019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29088" y="12827000"/>
            <a:ext cx="16127412" cy="431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rgbClr val="C6C6C6"/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256500" y="12827000"/>
            <a:ext cx="2881313" cy="4318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 smtClean="0">
                <a:solidFill>
                  <a:srgbClr val="C6C6C6"/>
                </a:solidFill>
              </a:defRPr>
            </a:lvl1pPr>
          </a:lstStyle>
          <a:p>
            <a:pPr defTabSz="457200">
              <a:defRPr/>
            </a:pPr>
            <a:fld id="{6A9C98DD-C45C-48D8-B9A9-C021C06A1F41}" type="slidenum">
              <a:rPr lang="cs-CZ" altLang="cs-CZ"/>
              <a:pPr defTabSz="457200"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Vodítko vertik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23929975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odítko vertik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2313781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Vodítko vertik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1249363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odítko vertik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457200" y="0"/>
            <a:ext cx="0" cy="1371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odítko horiz. 5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32588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odítko horiz. 4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246663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Vodítko horiz. 3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3240088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Vodítko horiz. 2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1979613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Vodítko horiz. 1" hidden="1">
            <a:extLst>
              <a:ext uri="{FF2B5EF4-FFF2-40B4-BE49-F238E27FC236}"/>
            </a:extLst>
          </p:cNvPr>
          <p:cNvCxnSpPr/>
          <p:nvPr/>
        </p:nvCxnSpPr>
        <p:spPr>
          <a:xfrm>
            <a:off x="0" y="457200"/>
            <a:ext cx="243871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8" r:id="rId1"/>
    <p:sldLayoutId id="2147490079" r:id="rId2"/>
    <p:sldLayoutId id="2147490080" r:id="rId3"/>
    <p:sldLayoutId id="2147490081" r:id="rId4"/>
    <p:sldLayoutId id="2147490082" r:id="rId5"/>
    <p:sldLayoutId id="2147490083" r:id="rId6"/>
    <p:sldLayoutId id="2147490084" r:id="rId7"/>
    <p:sldLayoutId id="2147490085" r:id="rId8"/>
    <p:sldLayoutId id="2147490086" r:id="rId9"/>
    <p:sldLayoutId id="2147490087" r:id="rId10"/>
    <p:sldLayoutId id="2147490088" r:id="rId11"/>
    <p:sldLayoutId id="2147490089" r:id="rId12"/>
    <p:sldLayoutId id="2147490090" r:id="rId13"/>
    <p:sldLayoutId id="2147490091" r:id="rId14"/>
    <p:sldLayoutId id="2147490092" r:id="rId15"/>
    <p:sldLayoutId id="2147490093" r:id="rId16"/>
    <p:sldLayoutId id="2147490094" r:id="rId17"/>
    <p:sldLayoutId id="2147490095" r:id="rId18"/>
    <p:sldLayoutId id="2147490096" r:id="rId19"/>
    <p:sldLayoutId id="2147490097" r:id="rId20"/>
    <p:sldLayoutId id="2147490098" r:id="rId21"/>
    <p:sldLayoutId id="2147490099" r:id="rId22"/>
    <p:sldLayoutId id="2147490100" r:id="rId23"/>
    <p:sldLayoutId id="2147490101" r:id="rId24"/>
    <p:sldLayoutId id="2147490102" r:id="rId25"/>
    <p:sldLayoutId id="2147490103" r:id="rId26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accent1"/>
          </a:solidFill>
          <a:latin typeface="Gill Sans MT" pitchFamily="34" charset="-18"/>
        </a:defRPr>
      </a:lvl9pPr>
    </p:titleStyle>
    <p:bodyStyle>
      <a:lvl1pPr marL="358775" indent="-358775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chemeClr val="accent2"/>
        </a:buClr>
        <a:buBlip>
          <a:blip r:embed="rId2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9500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63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638" indent="-358775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2"/>
        </a:buClr>
        <a:buBlip>
          <a:blip r:embed="rId2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 b="11801"/>
          <a:stretch>
            <a:fillRect/>
          </a:stretch>
        </p:blipFill>
        <p:spPr>
          <a:xfrm>
            <a:off x="-1" y="1720622"/>
            <a:ext cx="24387175" cy="11995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Nadpis snímku"/>
          <p:cNvSpPr>
            <a:spLocks noGrp="1"/>
          </p:cNvSpPr>
          <p:nvPr>
            <p:ph type="ctrTitle"/>
          </p:nvPr>
        </p:nvSpPr>
        <p:spPr>
          <a:xfrm>
            <a:off x="4457715" y="440872"/>
            <a:ext cx="16818427" cy="1144360"/>
          </a:xfrm>
        </p:spPr>
        <p:txBody>
          <a:bodyPr/>
          <a:lstStyle/>
          <a:p>
            <a:pPr algn="ctr" defTabSz="91343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300" b="0" cap="none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charset="0"/>
              </a:rPr>
              <a:t>Ministerstvo zemědělství, Řídicí orgán Operačního programu Rybářství vás vítá na Výroční konferenci OP Rybářství</a:t>
            </a:r>
            <a:r>
              <a:rPr lang="cs-CZ" sz="2900" b="0" cap="none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charset="0"/>
              </a:rPr>
              <a:t/>
            </a:r>
            <a:br>
              <a:rPr lang="cs-CZ" sz="2900" b="0" cap="none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charset="0"/>
              </a:rPr>
            </a:br>
            <a:r>
              <a:rPr lang="cs-CZ" sz="2900" b="0" cap="none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charset="0"/>
              </a:rPr>
              <a:t/>
            </a:r>
            <a:br>
              <a:rPr lang="cs-CZ" sz="2900" b="0" cap="none" dirty="0">
                <a:solidFill>
                  <a:srgbClr val="1F497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Arial" charset="0"/>
              </a:rPr>
            </a:br>
            <a:endParaRPr lang="cs-CZ" sz="4000" b="0" cap="none" dirty="0">
              <a:solidFill>
                <a:srgbClr val="00B0F0"/>
              </a:solidFill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pic>
        <p:nvPicPr>
          <p:cNvPr id="31437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5005388" cy="143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4" name="Obrázek 1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440" y="-79603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Datum"/>
          <p:cNvSpPr txBox="1">
            <a:spLocks/>
          </p:cNvSpPr>
          <p:nvPr/>
        </p:nvSpPr>
        <p:spPr bwMode="auto">
          <a:xfrm>
            <a:off x="21325114" y="12806147"/>
            <a:ext cx="2869974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828800" eaLnBrk="0" hangingPunct="0">
              <a:lnSpc>
                <a:spcPct val="90000"/>
              </a:lnSpc>
              <a:spcBef>
                <a:spcPts val="2000"/>
              </a:spcBef>
              <a:buClr>
                <a:schemeClr val="accent2"/>
              </a:buClr>
              <a:buBlip>
                <a:blip r:embed="rId6"/>
              </a:buBlip>
              <a:defRPr sz="3200">
                <a:solidFill>
                  <a:schemeClr val="tx1"/>
                </a:solidFill>
                <a:latin typeface="Gill Sans MT" pitchFamily="34" charset="-18"/>
              </a:defRPr>
            </a:lvl1pPr>
            <a:lvl2pPr marL="719138" indent="-358775" defTabSz="18288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2pPr>
            <a:lvl3pPr marL="1079500" indent="-358775" defTabSz="18288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3pPr>
            <a:lvl4pPr marL="1439863" indent="-358775" defTabSz="18288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4pPr>
            <a:lvl5pPr marL="1798638" indent="-358775" defTabSz="1828800" eaLnBrk="0" hangingPunct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5pPr>
            <a:lvl6pPr marL="22558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6pPr>
            <a:lvl7pPr marL="27130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7pPr>
            <a:lvl8pPr marL="31702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8pPr>
            <a:lvl9pPr marL="3627438" indent="-358775" defTabSz="18288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Blip>
                <a:blip r:embed="rId6"/>
              </a:buBlip>
              <a:defRPr sz="2800"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dirty="0">
                <a:solidFill>
                  <a:schemeClr val="bg1"/>
                </a:solidFill>
                <a:latin typeface="+mn-lt"/>
                <a:cs typeface="Arial" charset="0"/>
              </a:rPr>
              <a:t>12. 12. 2018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dirty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6" name="Nadpis snímku"/>
          <p:cNvSpPr txBox="1">
            <a:spLocks/>
          </p:cNvSpPr>
          <p:nvPr/>
        </p:nvSpPr>
        <p:spPr>
          <a:xfrm>
            <a:off x="0" y="1839461"/>
            <a:ext cx="15283542" cy="19113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1828800" rtl="0" eaLnBrk="0" fontAlgn="base" hangingPunct="0">
              <a:lnSpc>
                <a:spcPts val="7800"/>
              </a:lnSpc>
              <a:spcBef>
                <a:spcPct val="0"/>
              </a:spcBef>
              <a:spcAft>
                <a:spcPct val="0"/>
              </a:spcAft>
              <a:defRPr sz="66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 algn="ctr" defTabSz="913430" eaLnBrk="1" hangingPunct="1">
              <a:lnSpc>
                <a:spcPct val="100000"/>
              </a:lnSpc>
              <a:defRPr/>
            </a:pPr>
            <a:r>
              <a:rPr lang="cs-CZ" sz="5000" b="0" cap="none" dirty="0">
                <a:solidFill>
                  <a:srgbClr val="00B0F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To nejlepší hledej pod vodou – </a:t>
            </a:r>
            <a:br>
              <a:rPr lang="cs-CZ" sz="5000" b="0" cap="none" dirty="0">
                <a:solidFill>
                  <a:srgbClr val="00B0F0"/>
                </a:solidFill>
                <a:latin typeface="Arial Black" panose="020B0A04020102020204" pitchFamily="34" charset="0"/>
                <a:ea typeface="+mn-ea"/>
                <a:cs typeface="Arial" charset="0"/>
              </a:rPr>
            </a:br>
            <a:r>
              <a:rPr lang="cs-CZ" sz="5000" b="0" cap="none" dirty="0">
                <a:solidFill>
                  <a:srgbClr val="00B0F0"/>
                </a:solidFill>
                <a:latin typeface="Arial Black" panose="020B0A04020102020204" pitchFamily="34" charset="0"/>
                <a:ea typeface="+mn-ea"/>
                <a:cs typeface="Arial" charset="0"/>
              </a:rPr>
              <a:t>podpora a rozvoj sladkovodní akvakultury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>
                <a:solidFill>
                  <a:srgbClr val="29B4E9"/>
                </a:solidFill>
              </a:rPr>
              <a:t>Výsledky vyhlášené </a:t>
            </a:r>
            <a:r>
              <a:rPr lang="cs-CZ" dirty="0" smtClean="0">
                <a:solidFill>
                  <a:srgbClr val="29B4E9"/>
                </a:solidFill>
              </a:rPr>
              <a:t>podzimní </a:t>
            </a:r>
            <a:r>
              <a:rPr lang="cs-CZ" dirty="0">
                <a:solidFill>
                  <a:srgbClr val="29B4E9"/>
                </a:solidFill>
              </a:rPr>
              <a:t>výzvy </a:t>
            </a:r>
            <a:br>
              <a:rPr lang="cs-CZ" dirty="0">
                <a:solidFill>
                  <a:srgbClr val="29B4E9"/>
                </a:solidFill>
              </a:rPr>
            </a:br>
            <a:r>
              <a:rPr lang="cs-CZ" sz="3100" dirty="0">
                <a:solidFill>
                  <a:srgbClr val="29B4E9"/>
                </a:solidFill>
              </a:rPr>
              <a:t>(stav k 30. 11. 2018)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03681882"/>
              </p:ext>
            </p:extLst>
          </p:nvPr>
        </p:nvGraphicFramePr>
        <p:xfrm>
          <a:off x="1101726" y="3575733"/>
          <a:ext cx="22263098" cy="9159878"/>
        </p:xfrm>
        <a:graphic>
          <a:graphicData uri="http://schemas.openxmlformats.org/drawingml/2006/table">
            <a:tbl>
              <a:tblPr/>
              <a:tblGrid>
                <a:gridCol w="3111501"/>
                <a:gridCol w="3722687"/>
                <a:gridCol w="3722687"/>
                <a:gridCol w="3663949"/>
                <a:gridCol w="4021137"/>
                <a:gridCol w="4021137"/>
              </a:tblGrid>
              <a:tr h="3173412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Priorita unie (PU)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Opatření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13. výzva Registrované žádosti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(počet)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13. výzva Registrované žádosti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(mil. Kč)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13. výzva 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Alokace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(mil. Kč)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Čerpání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za jednotlivá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opatření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(%)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955676">
                <a:tc rowSpan="3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2.1.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457200"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45720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          10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70 %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8318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2.2. a)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137</a:t>
                      </a: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714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2.4.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35 %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825500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 PU 2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94 %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617538">
                <a:tc row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5.2. a)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0 %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175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5.3.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32 %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17538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 PU 5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7,6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29 %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806450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120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ea typeface="Calibri" pitchFamily="34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Arial" charset="0"/>
                        </a:rPr>
                        <a:t>136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82 %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8042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Výzvy OP Rybářství 2014 – 2020 v roce </a:t>
            </a:r>
            <a:r>
              <a:rPr lang="cs-CZ" dirty="0" smtClean="0"/>
              <a:t>2019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Řídicí </a:t>
            </a:r>
            <a:r>
              <a:rPr lang="cs-CZ" dirty="0"/>
              <a:t>orgán OP Rybářství </a:t>
            </a:r>
            <a:r>
              <a:rPr lang="cs-CZ" dirty="0" smtClean="0"/>
              <a:t>připravuje na jaře 2019 výzvu </a:t>
            </a:r>
            <a:r>
              <a:rPr lang="cs-CZ" dirty="0"/>
              <a:t>s názvem </a:t>
            </a:r>
            <a:r>
              <a:rPr lang="cs-CZ" u="sng" dirty="0" smtClean="0"/>
              <a:t>14. </a:t>
            </a:r>
            <a:r>
              <a:rPr lang="cs-CZ" u="sng" dirty="0"/>
              <a:t>výzva OP Rybářství 2014 – 2020 </a:t>
            </a:r>
            <a:r>
              <a:rPr lang="cs-CZ" dirty="0"/>
              <a:t>	</a:t>
            </a:r>
          </a:p>
          <a:p>
            <a:pPr algn="just">
              <a:defRPr/>
            </a:pPr>
            <a:r>
              <a:rPr lang="cs-CZ" u="sng" dirty="0" smtClean="0"/>
              <a:t> Vyhlašovaná </a:t>
            </a:r>
            <a:r>
              <a:rPr lang="cs-CZ" u="sng" dirty="0"/>
              <a:t>opatření</a:t>
            </a:r>
            <a:r>
              <a:rPr lang="cs-CZ" u="sng" dirty="0" smtClean="0"/>
              <a:t>:</a:t>
            </a:r>
          </a:p>
          <a:p>
            <a:pPr lvl="1" algn="just">
              <a:defRPr/>
            </a:pPr>
            <a:r>
              <a:rPr lang="cs-CZ" sz="3100" dirty="0"/>
              <a:t>2.2.  záměr a) Investice do akvakultury – alokace </a:t>
            </a:r>
            <a:r>
              <a:rPr lang="cs-CZ" sz="3100" u="sng" dirty="0"/>
              <a:t>55 mil. Kč</a:t>
            </a:r>
          </a:p>
          <a:p>
            <a:pPr lvl="1" algn="just">
              <a:defRPr/>
            </a:pPr>
            <a:r>
              <a:rPr lang="cs-CZ" sz="3100" dirty="0"/>
              <a:t>2.2.  záměr b) Diverzifikace akvakultury – alokace </a:t>
            </a:r>
            <a:r>
              <a:rPr lang="cs-CZ" sz="3100" u="sng" dirty="0"/>
              <a:t>10 mil. Kč</a:t>
            </a:r>
          </a:p>
          <a:p>
            <a:pPr lvl="1" algn="just">
              <a:defRPr/>
            </a:pPr>
            <a:r>
              <a:rPr lang="cs-CZ" sz="3100" dirty="0"/>
              <a:t>2.3.  Podpora nových chovatelů – alokace </a:t>
            </a:r>
            <a:r>
              <a:rPr lang="cs-CZ" sz="3100" u="sng" dirty="0"/>
              <a:t>10 mil. Kč</a:t>
            </a:r>
          </a:p>
          <a:p>
            <a:pPr lvl="1" algn="just">
              <a:defRPr/>
            </a:pPr>
            <a:r>
              <a:rPr lang="cs-CZ" sz="3100" dirty="0"/>
              <a:t>2.4.  Recirkulační zařízení a průtočné systémy s dočišťováním – alokace </a:t>
            </a:r>
            <a:r>
              <a:rPr lang="cs-CZ" sz="3100" u="sng" dirty="0">
                <a:solidFill>
                  <a:srgbClr val="FF0000"/>
                </a:solidFill>
              </a:rPr>
              <a:t>40 mil</a:t>
            </a:r>
            <a:r>
              <a:rPr lang="cs-CZ" sz="3100" u="sng" dirty="0"/>
              <a:t>. Kč</a:t>
            </a:r>
          </a:p>
          <a:p>
            <a:pPr lvl="1" algn="just">
              <a:defRPr/>
            </a:pPr>
            <a:r>
              <a:rPr lang="cs-CZ" sz="3100" dirty="0"/>
              <a:t>5.2.  záměr b) Propagační kampaně – alokace </a:t>
            </a:r>
            <a:r>
              <a:rPr lang="cs-CZ" sz="3100" u="sng" dirty="0"/>
              <a:t>5 mil. Kč </a:t>
            </a:r>
          </a:p>
          <a:p>
            <a:pPr lvl="1" algn="just">
              <a:defRPr/>
            </a:pPr>
            <a:r>
              <a:rPr lang="cs-CZ" sz="3100" dirty="0"/>
              <a:t>5.3.  Investice do zpracování produktů – alokace </a:t>
            </a:r>
            <a:r>
              <a:rPr lang="cs-CZ" sz="3100" u="sng" dirty="0"/>
              <a:t>20 mil. Kč</a:t>
            </a:r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r>
              <a:rPr lang="cs-CZ" sz="3100" dirty="0"/>
              <a:t>Typ výzvy: kolová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Alokace:  </a:t>
            </a:r>
            <a:r>
              <a:rPr lang="cs-CZ" sz="3100" u="sng" dirty="0">
                <a:solidFill>
                  <a:srgbClr val="FF0000"/>
                </a:solidFill>
              </a:rPr>
              <a:t>140 mil</a:t>
            </a:r>
            <a:r>
              <a:rPr lang="cs-CZ" sz="3100" u="sng" dirty="0"/>
              <a:t>. Kč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Příjem Žádostí o podporu: duben 2019</a:t>
            </a:r>
          </a:p>
          <a:p>
            <a:pPr marL="359982" lvl="1" indent="0" algn="just">
              <a:buNone/>
              <a:defRPr/>
            </a:pPr>
            <a:endParaRPr lang="cs-CZ" dirty="0"/>
          </a:p>
          <a:p>
            <a:pPr marL="359982" lvl="1" indent="0">
              <a:buNone/>
              <a:defRPr/>
            </a:pPr>
            <a:endParaRPr lang="cs-CZ" dirty="0"/>
          </a:p>
          <a:p>
            <a:pPr lvl="1">
              <a:defRPr/>
            </a:pPr>
            <a:endParaRPr lang="cs-CZ" u="sng" dirty="0"/>
          </a:p>
          <a:p>
            <a:pPr>
              <a:defRPr/>
            </a:pPr>
            <a:endParaRPr lang="cs-CZ" dirty="0"/>
          </a:p>
        </p:txBody>
      </p:sp>
      <p:pic>
        <p:nvPicPr>
          <p:cNvPr id="3348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78" y="5500688"/>
            <a:ext cx="2936876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428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Výzvy OP Rybářství 2014 – 2020 v roce 2019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algn="just">
              <a:defRPr/>
            </a:pPr>
            <a:r>
              <a:rPr lang="cs-CZ" dirty="0" smtClean="0"/>
              <a:t> Řídicí </a:t>
            </a:r>
            <a:r>
              <a:rPr lang="cs-CZ" dirty="0"/>
              <a:t>orgán OP Rybářství </a:t>
            </a:r>
            <a:r>
              <a:rPr lang="cs-CZ" dirty="0" smtClean="0"/>
              <a:t>připravuje na podzim 2019 výzvu </a:t>
            </a:r>
            <a:r>
              <a:rPr lang="cs-CZ" dirty="0"/>
              <a:t>s názvem </a:t>
            </a:r>
            <a:r>
              <a:rPr lang="cs-CZ" u="sng" dirty="0" smtClean="0"/>
              <a:t>15. </a:t>
            </a:r>
            <a:r>
              <a:rPr lang="cs-CZ" u="sng" dirty="0"/>
              <a:t>výzva OP Rybářství 2014 – 2020 </a:t>
            </a:r>
            <a:r>
              <a:rPr lang="cs-CZ" dirty="0"/>
              <a:t>	</a:t>
            </a:r>
          </a:p>
          <a:p>
            <a:pPr algn="just">
              <a:defRPr/>
            </a:pPr>
            <a:r>
              <a:rPr lang="cs-CZ" dirty="0" smtClean="0"/>
              <a:t> </a:t>
            </a:r>
            <a:r>
              <a:rPr lang="cs-CZ" u="sng" dirty="0" smtClean="0"/>
              <a:t>Vyhlašovaná </a:t>
            </a:r>
            <a:r>
              <a:rPr lang="cs-CZ" u="sng" dirty="0"/>
              <a:t>opatření</a:t>
            </a:r>
            <a:r>
              <a:rPr lang="cs-CZ" u="sng" dirty="0" smtClean="0"/>
              <a:t>:</a:t>
            </a:r>
          </a:p>
          <a:p>
            <a:pPr lvl="1" algn="just">
              <a:defRPr/>
            </a:pPr>
            <a:r>
              <a:rPr lang="cs-CZ" sz="3100" dirty="0">
                <a:solidFill>
                  <a:prstClr val="black"/>
                </a:solidFill>
              </a:rPr>
              <a:t>2.1.  Inovace </a:t>
            </a:r>
          </a:p>
          <a:p>
            <a:pPr lvl="1" algn="just">
              <a:defRPr/>
            </a:pPr>
            <a:r>
              <a:rPr lang="cs-CZ" sz="3100" dirty="0"/>
              <a:t>2.2.  záměr a) Investice do akvakultury </a:t>
            </a:r>
          </a:p>
          <a:p>
            <a:pPr lvl="1" algn="just">
              <a:defRPr/>
            </a:pPr>
            <a:r>
              <a:rPr lang="cs-CZ" sz="3100" dirty="0"/>
              <a:t>2.4.  Recirkulační zařízení a průtočné systémy s dočišťováním</a:t>
            </a:r>
          </a:p>
          <a:p>
            <a:pPr lvl="1" algn="just">
              <a:defRPr/>
            </a:pPr>
            <a:r>
              <a:rPr lang="cs-CZ" sz="3100" dirty="0"/>
              <a:t>5.3.  Investice do zpracování produktů </a:t>
            </a:r>
            <a:endParaRPr lang="cs-CZ" sz="3100" u="sng" dirty="0"/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r>
              <a:rPr lang="cs-CZ" sz="3100" dirty="0"/>
              <a:t>Typ výzvy: kolová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Příjem Žádostí o podporu:  říjen 2019</a:t>
            </a:r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r>
              <a:rPr lang="cs-CZ" sz="3100" dirty="0"/>
              <a:t>Spolu s 15. výzvou proběhne příjem žádostí v opatření 2.5. Akvakultura poskytující environmentální služby (vysazování úhoře říčního) – vyhlášeno jako 2. výzva.</a:t>
            </a:r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endParaRPr lang="cs-CZ" dirty="0"/>
          </a:p>
          <a:p>
            <a:pPr marL="359982" lvl="1" indent="0">
              <a:buNone/>
              <a:defRPr/>
            </a:pPr>
            <a:endParaRPr lang="cs-CZ" dirty="0"/>
          </a:p>
          <a:p>
            <a:pPr lvl="1">
              <a:defRPr/>
            </a:pPr>
            <a:endParaRPr lang="cs-CZ" u="sng" dirty="0"/>
          </a:p>
          <a:p>
            <a:pPr>
              <a:defRPr/>
            </a:pPr>
            <a:endParaRPr lang="cs-CZ" dirty="0"/>
          </a:p>
        </p:txBody>
      </p:sp>
      <p:pic>
        <p:nvPicPr>
          <p:cNvPr id="3389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78" y="5500688"/>
            <a:ext cx="2936876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Kumulativní informace  (stav k </a:t>
            </a:r>
            <a:r>
              <a:rPr lang="cs-CZ" dirty="0" smtClean="0"/>
              <a:t>30. 11. </a:t>
            </a:r>
            <a:r>
              <a:rPr lang="cs-CZ" dirty="0"/>
              <a:t>2018)</a:t>
            </a:r>
          </a:p>
        </p:txBody>
      </p:sp>
      <p:graphicFrame>
        <p:nvGraphicFramePr>
          <p:cNvPr id="3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527516"/>
              </p:ext>
            </p:extLst>
          </p:nvPr>
        </p:nvGraphicFramePr>
        <p:xfrm>
          <a:off x="2176473" y="2933705"/>
          <a:ext cx="19840573" cy="10082894"/>
        </p:xfrm>
        <a:graphic>
          <a:graphicData uri="http://schemas.openxmlformats.org/drawingml/2006/table">
            <a:tbl>
              <a:tblPr/>
              <a:tblGrid>
                <a:gridCol w="821366"/>
                <a:gridCol w="1967477"/>
                <a:gridCol w="3279123"/>
                <a:gridCol w="3279123"/>
                <a:gridCol w="2951211"/>
                <a:gridCol w="2861357"/>
                <a:gridCol w="2385244"/>
                <a:gridCol w="2295672"/>
              </a:tblGrid>
              <a:tr h="1950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PU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Opatření/záměr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Registrované projekty (počet)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Registrované projekty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(</a:t>
                      </a: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m</a:t>
                      </a:r>
                      <a:r>
                        <a:rPr kumimoji="0" lang="en-US" altLang="cs-CZ" sz="32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il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 </a:t>
                      </a: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Kč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)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Vydaná Rozhodnutí (počet)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Vydaná Rozhodnutí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 (</a:t>
                      </a: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mil. Kč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)</a:t>
                      </a: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Proplacené projekty (počet)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Proplacené projekty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 (</a:t>
                      </a: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mil. Kč</a:t>
                      </a: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)</a:t>
                      </a: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628330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2.1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20,4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10,4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1,1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6889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2.2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 a)</a:t>
                      </a: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548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615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321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319,5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150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111,4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793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2.2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 b)</a:t>
                      </a: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16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10,3</a:t>
                      </a: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8,5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2,9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6538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2.3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26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16,3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5,1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1,2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825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2.4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58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209,2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26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99,7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18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63,7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7175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2.5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24,8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16,2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10,9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761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3.1.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6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9,2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6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9,2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2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ea typeface="+mn-ea"/>
                          <a:cs typeface="Arial" charset="0"/>
                        </a:rPr>
                        <a:t>1,6</a:t>
                      </a:r>
                      <a:endParaRPr kumimoji="0" lang="en-US" altLang="cs-CZ" sz="32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ea typeface="+mn-ea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67616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2848" marR="52848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3.2.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7,2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857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5.2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 b)</a:t>
                      </a: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33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51,6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28,3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58048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5.3</a:t>
                      </a: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.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56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60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25,5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6,9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9753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TP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 </a:t>
                      </a:r>
                    </a:p>
                  </a:txBody>
                  <a:tcPr marL="52844" marR="52844" marT="0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38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27,4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34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25,3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6,5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487696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Celkem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817</a:t>
                      </a:r>
                      <a:endParaRPr kumimoji="0" lang="en-US" altLang="cs-CZ" sz="32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1051,4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480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550,7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220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anose="020B0502020104020203" pitchFamily="34" charset="-18"/>
                          <a:cs typeface="Arial" charset="0"/>
                        </a:rPr>
                        <a:t>206,2</a:t>
                      </a:r>
                      <a:endParaRPr kumimoji="0" lang="en-US" altLang="cs-CZ" sz="3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anose="020B0502020104020203" pitchFamily="34" charset="-18"/>
                        <a:cs typeface="Arial" charset="0"/>
                      </a:endParaRPr>
                    </a:p>
                  </a:txBody>
                  <a:tcPr marL="52844" marR="52844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250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Kumulativní informace  (stav k </a:t>
            </a:r>
            <a:r>
              <a:rPr lang="cs-CZ" dirty="0" smtClean="0"/>
              <a:t>30. 11. </a:t>
            </a:r>
            <a:r>
              <a:rPr lang="cs-CZ" dirty="0"/>
              <a:t>2018)</a:t>
            </a: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5" y="3029391"/>
            <a:ext cx="19887532" cy="958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579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Aktuální informace o stavu OP </a:t>
            </a:r>
            <a:r>
              <a:rPr lang="cs-CZ" dirty="0" smtClean="0"/>
              <a:t>Rybářství </a:t>
            </a:r>
            <a:br>
              <a:rPr lang="cs-CZ" dirty="0" smtClean="0"/>
            </a:br>
            <a:r>
              <a:rPr lang="cs-CZ" dirty="0" smtClean="0"/>
              <a:t>2014 – 2020</a:t>
            </a:r>
            <a:endParaRPr lang="cs-CZ" dirty="0"/>
          </a:p>
        </p:txBody>
      </p:sp>
      <p:graphicFrame>
        <p:nvGraphicFramePr>
          <p:cNvPr id="343043" name="Graf 5"/>
          <p:cNvGraphicFramePr>
            <a:graphicFrameLocks/>
          </p:cNvGraphicFramePr>
          <p:nvPr/>
        </p:nvGraphicFramePr>
        <p:xfrm>
          <a:off x="1195387" y="3911600"/>
          <a:ext cx="21980526" cy="872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65" r:id="rId5" imgW="21984081" imgH="8724132" progId="Excel.Chart.8">
                  <p:embed/>
                </p:oleObj>
              </mc:Choice>
              <mc:Fallback>
                <p:oleObj r:id="rId5" imgW="21984081" imgH="8724132" progId="Excel.Chart.8">
                  <p:embed/>
                  <p:pic>
                    <p:nvPicPr>
                      <p:cNvPr id="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7" y="3911600"/>
                        <a:ext cx="21980526" cy="872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PLNĚNÍ </a:t>
            </a:r>
            <a:r>
              <a:rPr lang="cs-CZ" dirty="0"/>
              <a:t>pravidla N+3</a:t>
            </a:r>
          </a:p>
        </p:txBody>
      </p:sp>
      <p:pic>
        <p:nvPicPr>
          <p:cNvPr id="345091" name="Picture 4" descr="C:\Users\10003560\Desktop\10003560\ikony do prezentace\ši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8463" y="8407411"/>
            <a:ext cx="2360611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>
              <a:buNone/>
            </a:pPr>
            <a:endParaRPr lang="cs-CZ" altLang="cs-CZ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altLang="cs-CZ" sz="81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8100" dirty="0">
                <a:cs typeface="Arial" panose="020B0604020202020204" pitchFamily="34" charset="0"/>
              </a:rPr>
              <a:t>Limit 2018: </a:t>
            </a:r>
            <a:r>
              <a:rPr lang="cs-CZ" altLang="cs-CZ" sz="8100" dirty="0">
                <a:solidFill>
                  <a:srgbClr val="FFC000"/>
                </a:solidFill>
                <a:cs typeface="Arial" panose="020B0604020202020204" pitchFamily="34" charset="0"/>
              </a:rPr>
              <a:t>5 033 666,84 EUR</a:t>
            </a:r>
          </a:p>
          <a:p>
            <a:pPr marL="0" indent="0" algn="ctr">
              <a:buNone/>
            </a:pPr>
            <a:endParaRPr lang="cs-CZ" altLang="cs-CZ" sz="81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8100" dirty="0">
                <a:cs typeface="Arial" panose="020B0604020202020204" pitchFamily="34" charset="0"/>
              </a:rPr>
              <a:t>Stav: </a:t>
            </a:r>
            <a:r>
              <a:rPr lang="cs-CZ" altLang="cs-CZ" sz="8100" dirty="0">
                <a:solidFill>
                  <a:srgbClr val="92D050"/>
                </a:solidFill>
                <a:cs typeface="Arial" panose="020B0604020202020204" pitchFamily="34" charset="0"/>
              </a:rPr>
              <a:t>5 041 486,03 EUR</a:t>
            </a:r>
          </a:p>
          <a:p>
            <a:pPr marL="0" indent="0">
              <a:buNone/>
            </a:pPr>
            <a:endParaRPr lang="cs-CZ" altLang="cs-CZ" sz="81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/>
              <a:t>4. Certifikace</a:t>
            </a:r>
            <a:endParaRPr lang="cs-CZ" dirty="0"/>
          </a:p>
        </p:txBody>
      </p:sp>
      <p:pic>
        <p:nvPicPr>
          <p:cNvPr id="345091" name="Picture 4" descr="C:\Users\10003560\Desktop\10003560\ikony do prezentace\ši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863" y="5914583"/>
            <a:ext cx="2360611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1249363" y="3187708"/>
            <a:ext cx="21888450" cy="9226550"/>
          </a:xfrm>
        </p:spPr>
        <p:txBody>
          <a:bodyPr/>
          <a:lstStyle/>
          <a:p>
            <a:pPr marL="0" indent="0" algn="ctr">
              <a:buNone/>
            </a:pPr>
            <a:endParaRPr lang="cs-CZ" altLang="cs-CZ" sz="81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8100" dirty="0" smtClean="0">
                <a:cs typeface="Arial" panose="020B0604020202020204" pitchFamily="34" charset="0"/>
              </a:rPr>
              <a:t>Bude certifikováno podílu EU: </a:t>
            </a:r>
          </a:p>
          <a:p>
            <a:pPr marL="0" indent="0" algn="ctr">
              <a:buNone/>
            </a:pPr>
            <a:r>
              <a:rPr lang="cs-CZ" altLang="cs-CZ" sz="8100" dirty="0" smtClean="0">
                <a:solidFill>
                  <a:srgbClr val="FFC000"/>
                </a:solidFill>
                <a:cs typeface="Arial" panose="020B0604020202020204" pitchFamily="34" charset="0"/>
              </a:rPr>
              <a:t>22 462 758 Kč</a:t>
            </a:r>
            <a:endParaRPr lang="cs-CZ" altLang="cs-CZ" sz="81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8100" dirty="0">
                <a:cs typeface="Arial" panose="020B0604020202020204" pitchFamily="34" charset="0"/>
              </a:rPr>
              <a:t> </a:t>
            </a:r>
            <a:r>
              <a:rPr lang="cs-CZ" altLang="cs-CZ" sz="8100" dirty="0" smtClean="0">
                <a:cs typeface="Arial" panose="020B0604020202020204" pitchFamily="34" charset="0"/>
              </a:rPr>
              <a:t> </a:t>
            </a:r>
            <a:r>
              <a:rPr lang="cs-CZ" altLang="cs-CZ" sz="8100" dirty="0" smtClean="0">
                <a:solidFill>
                  <a:srgbClr val="92D050"/>
                </a:solidFill>
                <a:cs typeface="Arial" panose="020B0604020202020204" pitchFamily="34" charset="0"/>
              </a:rPr>
              <a:t>868 316,34 </a:t>
            </a:r>
            <a:r>
              <a:rPr lang="cs-CZ" altLang="cs-CZ" sz="8100" dirty="0">
                <a:solidFill>
                  <a:srgbClr val="92D050"/>
                </a:solidFill>
                <a:cs typeface="Arial" panose="020B0604020202020204" pitchFamily="34" charset="0"/>
              </a:rPr>
              <a:t>EUR</a:t>
            </a:r>
          </a:p>
          <a:p>
            <a:pPr marL="0" indent="0" algn="ctr">
              <a:buNone/>
            </a:pPr>
            <a:endParaRPr lang="cs-CZ" altLang="cs-CZ" sz="8100" dirty="0" smtClean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altLang="cs-CZ" sz="8100" dirty="0" smtClean="0">
                <a:cs typeface="Arial" panose="020B0604020202020204" pitchFamily="34" charset="0"/>
              </a:rPr>
              <a:t>Stav certifikovaných prostředků: </a:t>
            </a:r>
          </a:p>
          <a:p>
            <a:pPr marL="0" indent="0">
              <a:buNone/>
            </a:pPr>
            <a:r>
              <a:rPr lang="cs-CZ" altLang="cs-CZ" sz="8100" dirty="0" smtClean="0">
                <a:cs typeface="Arial" panose="020B0604020202020204" pitchFamily="34" charset="0"/>
              </a:rPr>
              <a:t>Celkem bude po 4.Certifikaci : </a:t>
            </a:r>
            <a:r>
              <a:rPr lang="cs-CZ" altLang="cs-CZ" sz="8100" dirty="0" smtClean="0">
                <a:solidFill>
                  <a:srgbClr val="92D050"/>
                </a:solidFill>
                <a:cs typeface="Arial" panose="020B0604020202020204" pitchFamily="34" charset="0"/>
              </a:rPr>
              <a:t>5 909 802,37 </a:t>
            </a:r>
            <a:r>
              <a:rPr lang="cs-CZ" altLang="cs-CZ" sz="8100" dirty="0">
                <a:solidFill>
                  <a:srgbClr val="92D050"/>
                </a:solidFill>
                <a:cs typeface="Arial" panose="020B0604020202020204" pitchFamily="34" charset="0"/>
              </a:rPr>
              <a:t>EUR</a:t>
            </a:r>
          </a:p>
          <a:p>
            <a:pPr marL="0" indent="0">
              <a:buNone/>
            </a:pPr>
            <a:endParaRPr lang="cs-CZ" altLang="cs-CZ" sz="8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5060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dirty="0"/>
              <a:t>Milníky </a:t>
            </a:r>
            <a:r>
              <a:rPr lang="cs-CZ" altLang="cs-CZ" dirty="0" smtClean="0"/>
              <a:t>pro rok 2018</a:t>
            </a:r>
            <a:endParaRPr lang="it-IT" altLang="cs-CZ" dirty="0" smtClean="0"/>
          </a:p>
        </p:txBody>
      </p:sp>
      <p:sp>
        <p:nvSpPr>
          <p:cNvPr id="40960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06750"/>
            <a:ext cx="21888450" cy="92265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b="1" dirty="0" smtClean="0"/>
          </a:p>
          <a:p>
            <a:pPr marL="0" indent="0" eaLnBrk="1" hangingPunct="1">
              <a:buFontTx/>
              <a:buNone/>
            </a:pPr>
            <a:r>
              <a:rPr lang="pl-PL" altLang="cs-CZ" dirty="0"/>
              <a:t>Roční plnění výkonnostního rámce v roce 2018 k 30. </a:t>
            </a:r>
            <a:r>
              <a:rPr lang="pl-PL" altLang="cs-CZ" dirty="0" smtClean="0"/>
              <a:t>11. </a:t>
            </a:r>
            <a:r>
              <a:rPr lang="pl-PL" altLang="cs-CZ" dirty="0"/>
              <a:t>2018</a:t>
            </a:r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eaLnBrk="1" hangingPunct="1">
              <a:buFontTx/>
              <a:buNone/>
            </a:pPr>
            <a:endParaRPr lang="pl-PL" altLang="cs-CZ" b="1" dirty="0" smtClean="0"/>
          </a:p>
          <a:p>
            <a:pPr marL="0" indent="0" algn="just" eaLnBrk="1" hangingPunct="1">
              <a:buFontTx/>
              <a:buNone/>
            </a:pPr>
            <a:r>
              <a:rPr lang="pl-PL" altLang="cs-CZ" b="1" dirty="0" smtClean="0"/>
              <a:t>Na prioritní ose 3, v opatření 3.1. je podáno 6 projektů.  Všechna mají vydaná Rozhodnutí.  Jsou podány 3 Žádosti o platbu, ostatní projekty se realizují.  Do konce roku 2018 by měly  být podány ještě 2 Žádosti o platbu.</a:t>
            </a:r>
          </a:p>
          <a:p>
            <a:pPr marL="0" indent="0" eaLnBrk="1" hangingPunct="1">
              <a:buFontTx/>
              <a:buNone/>
            </a:pPr>
            <a:endParaRPr lang="cs-CZ" altLang="cs-CZ" b="1" dirty="0" smtClean="0"/>
          </a:p>
        </p:txBody>
      </p:sp>
      <p:pic>
        <p:nvPicPr>
          <p:cNvPr id="40968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600" y="4424363"/>
            <a:ext cx="426243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93146"/>
              </p:ext>
            </p:extLst>
          </p:nvPr>
        </p:nvGraphicFramePr>
        <p:xfrm>
          <a:off x="2710541" y="4767945"/>
          <a:ext cx="15806058" cy="5734126"/>
        </p:xfrm>
        <a:graphic>
          <a:graphicData uri="http://schemas.openxmlformats.org/drawingml/2006/table">
            <a:tbl>
              <a:tblPr firstRow="1" firstCol="1" bandRow="1"/>
              <a:tblGrid>
                <a:gridCol w="3223672"/>
                <a:gridCol w="2169636"/>
                <a:gridCol w="2169636"/>
                <a:gridCol w="1951921"/>
                <a:gridCol w="1951921"/>
                <a:gridCol w="2169636"/>
                <a:gridCol w="2169636"/>
              </a:tblGrid>
              <a:tr h="13296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Výkonnostní rámec OP Rybářství 2014 - 2020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6592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Priorita Unie 2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Priorita Unie 3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Priorita Unie 5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648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Skutečnost k </a:t>
                      </a: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30.11.2018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Milník pro rok 2018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Skutečnost k </a:t>
                      </a: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30.11.2018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Milník pro rok 2018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Skutečnost k </a:t>
                      </a: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30.11.2018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Milník pro rok 2018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Finanční ukazatel (celkové veřejné výdaje - certifikované) v EUR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r>
                        <a:rPr lang="cs-CZ" sz="18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 353 693,22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3 916 209,00   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0,00   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100 000,00   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172 421,89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740 019,00   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6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Počet projektů zaměřených na produktivní investice do akvakultury (opatření 2.2., 2.4.)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173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110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1462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Počet projektů zaměřených na podporu shromažďování, správy a využívání údajů (opatření 3.1.)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cs-CZ" sz="18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930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Počet projektů zaměřených na zpracování (opatření 5.3.)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cs-CZ" sz="18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9042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Informovanost a propagace v roce </a:t>
            </a:r>
            <a:r>
              <a:rPr lang="cs-CZ" dirty="0" smtClean="0"/>
              <a:t>2018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altLang="cs-CZ" sz="43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/>
              <a:t> Informovanost a propagace je realizována v rámci opatření 5.2. b) a Technická pomoc.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 smtClean="0"/>
              <a:t> </a:t>
            </a:r>
            <a:r>
              <a:rPr lang="cs-CZ" altLang="cs-CZ" sz="4100" b="1" dirty="0" smtClean="0"/>
              <a:t>Opatření </a:t>
            </a:r>
            <a:r>
              <a:rPr lang="cs-CZ" altLang="cs-CZ" sz="4100" b="1" dirty="0"/>
              <a:t>5.2. b) Propagační </a:t>
            </a:r>
            <a:r>
              <a:rPr lang="cs-CZ" altLang="cs-CZ" sz="4100" b="1" dirty="0" smtClean="0"/>
              <a:t>kampaně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Žadatelem je Zařízení služeb </a:t>
            </a:r>
            <a:r>
              <a:rPr lang="cs-CZ" altLang="cs-CZ" sz="4100" dirty="0" err="1"/>
              <a:t>MZe</a:t>
            </a:r>
            <a:r>
              <a:rPr lang="cs-CZ" altLang="cs-CZ" sz="4100" dirty="0"/>
              <a:t> v rámci průběžné 3. výzvy, v rámci 9. výzvy </a:t>
            </a:r>
            <a:r>
              <a:rPr lang="cs-CZ" altLang="cs-CZ" sz="4100" dirty="0" smtClean="0"/>
              <a:t>ostatní </a:t>
            </a:r>
            <a:r>
              <a:rPr lang="cs-CZ" altLang="cs-CZ" sz="4100" dirty="0"/>
              <a:t>žadatelé.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Projekty s cílem zvyšování spotřeby ryb v ČR.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Příprava propagačních kampaní.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Účast na výstavách a veletrzích</a:t>
            </a:r>
            <a:r>
              <a:rPr lang="cs-CZ" altLang="cs-CZ" sz="4100" dirty="0" smtClean="0"/>
              <a:t>.</a:t>
            </a:r>
            <a:endParaRPr lang="cs-CZ" altLang="cs-CZ" sz="4100" dirty="0"/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100" dirty="0">
                <a:solidFill>
                  <a:prstClr val="black"/>
                </a:solidFill>
              </a:rPr>
              <a:t> </a:t>
            </a:r>
            <a:r>
              <a:rPr lang="cs-CZ" altLang="cs-CZ" sz="4100" b="1" dirty="0">
                <a:solidFill>
                  <a:prstClr val="black"/>
                </a:solidFill>
              </a:rPr>
              <a:t>Opatření Technická pomoc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Žadatelem je odbor Řídicí orgán OP Rybářství.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Projekty s cílem zvyšování povědomí o OP Rybářství.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Příprava Výročních konferencí, informačních a propagačních materiálů.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/>
              <a:t>Pořádání seminářů pro žadatele.</a:t>
            </a:r>
          </a:p>
          <a:p>
            <a:pPr marL="719956" lvl="2" indent="0" algn="just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cs-CZ" altLang="cs-CZ" sz="4100" dirty="0" smtClean="0"/>
          </a:p>
        </p:txBody>
      </p:sp>
    </p:spTree>
    <p:extLst>
      <p:ext uri="{BB962C8B-B14F-4D97-AF65-F5344CB8AC3E}">
        <p14:creationId xmlns:p14="http://schemas.microsoft.com/office/powerpoint/2010/main" val="1030228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050" y="2801941"/>
            <a:ext cx="21615401" cy="1836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přítomní berou na vědomí, že 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7050" y="5734050"/>
            <a:ext cx="21615401" cy="2819400"/>
          </a:xfrm>
          <a:prstGeom prst="rect">
            <a:avLst/>
          </a:prstGeom>
          <a:noFill/>
        </p:spPr>
        <p:txBody>
          <a:bodyPr lIns="0" tIns="0" rIns="0" bIns="0"/>
          <a:lstStyle>
            <a:lvl1pPr algn="l" defTabSz="1828800" rtl="0" eaLnBrk="0" fontAlgn="base" hangingPunct="0">
              <a:lnSpc>
                <a:spcPts val="7800"/>
              </a:lnSpc>
              <a:spcBef>
                <a:spcPct val="0"/>
              </a:spcBef>
              <a:spcAft>
                <a:spcPct val="0"/>
              </a:spcAft>
              <a:defRPr sz="6600" b="1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accent1"/>
                </a:solidFill>
                <a:latin typeface="Gill Sans MT" pitchFamily="34" charset="-18"/>
              </a:defRPr>
            </a:lvl9pPr>
          </a:lstStyle>
          <a:p>
            <a:pPr marL="1141795" indent="-1141795">
              <a:buFont typeface="Wingdings" panose="05000000000000000000" pitchFamily="2" charset="2"/>
              <a:buChar char="q"/>
              <a:defRPr/>
            </a:pPr>
            <a:r>
              <a:rPr lang="cs-CZ" sz="4300" dirty="0"/>
              <a:t>během jednání bude pořízen zvukový záznam a fotografie,</a:t>
            </a:r>
          </a:p>
          <a:p>
            <a:pPr marL="1141795" indent="-1141795">
              <a:buFont typeface="Wingdings" panose="05000000000000000000" pitchFamily="2" charset="2"/>
              <a:buChar char="q"/>
              <a:defRPr/>
            </a:pPr>
            <a:r>
              <a:rPr lang="cs-CZ" sz="4300" dirty="0">
                <a:solidFill>
                  <a:srgbClr val="00B0F0"/>
                </a:solidFill>
              </a:rPr>
              <a:t>Zvukový záznam </a:t>
            </a:r>
            <a:r>
              <a:rPr lang="cs-CZ" sz="4300" dirty="0"/>
              <a:t>a Fotografie budou použity pro účely dokumentace OP Rybářství.</a:t>
            </a:r>
          </a:p>
        </p:txBody>
      </p:sp>
      <p:pic>
        <p:nvPicPr>
          <p:cNvPr id="316420" name="Picture 2" descr="C:\Users\10003560\Desktop\10003560\ikony do prezentace\administr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9" y="9601200"/>
            <a:ext cx="3038476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Semináře pro žadatele</a:t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altLang="cs-CZ" sz="43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/>
              <a:t> Na základě podnětů od žadatelů připravil Řídicí orgán OP Rybářství semináře pro žadatele </a:t>
            </a:r>
            <a:r>
              <a:rPr lang="cs-CZ" altLang="cs-CZ" sz="4300" dirty="0" smtClean="0"/>
              <a:t>a příjemce </a:t>
            </a:r>
            <a:r>
              <a:rPr lang="cs-CZ" altLang="cs-CZ" sz="4300" dirty="0"/>
              <a:t>OP Rybářství pro </a:t>
            </a:r>
            <a:r>
              <a:rPr lang="cs-CZ" altLang="cs-CZ" sz="4300" dirty="0" smtClean="0"/>
              <a:t>12. </a:t>
            </a:r>
            <a:r>
              <a:rPr lang="cs-CZ" altLang="cs-CZ" sz="4300" dirty="0"/>
              <a:t>výzvu, které se konaly: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dirty="0" smtClean="0"/>
              <a:t> </a:t>
            </a:r>
            <a:r>
              <a:rPr lang="cs-CZ" altLang="cs-CZ" sz="4100" b="1" dirty="0" smtClean="0"/>
              <a:t>12. 3. 2018 </a:t>
            </a:r>
            <a:r>
              <a:rPr lang="cs-CZ" altLang="cs-CZ" sz="4100" b="1" dirty="0"/>
              <a:t>v </a:t>
            </a:r>
            <a:r>
              <a:rPr lang="cs-CZ" altLang="cs-CZ" sz="4100" b="1" dirty="0" smtClean="0"/>
              <a:t>Praze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b="1" dirty="0"/>
              <a:t> </a:t>
            </a:r>
            <a:r>
              <a:rPr lang="cs-CZ" altLang="cs-CZ" sz="4100" b="1" dirty="0" smtClean="0"/>
              <a:t>14. 3. 2018 </a:t>
            </a:r>
            <a:r>
              <a:rPr lang="cs-CZ" altLang="cs-CZ" sz="4100" b="1" dirty="0"/>
              <a:t>v Brně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100" b="1" dirty="0" smtClean="0"/>
              <a:t> 26. 3. 2018 </a:t>
            </a:r>
            <a:r>
              <a:rPr lang="cs-CZ" altLang="cs-CZ" sz="4100" b="1" dirty="0"/>
              <a:t>v Českých Budějovicích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 smtClean="0">
                <a:solidFill>
                  <a:prstClr val="black"/>
                </a:solidFill>
              </a:rPr>
              <a:t> Obsah seminářů: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3900" dirty="0"/>
              <a:t>Aktuální informace o Operačním programu Rybářství 2014 – 2020;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3900" dirty="0"/>
              <a:t>Představení opatření, která byla vyhlášena </a:t>
            </a:r>
            <a:r>
              <a:rPr lang="cs-CZ" altLang="cs-CZ" sz="3900" dirty="0" smtClean="0"/>
              <a:t>ve</a:t>
            </a:r>
            <a:r>
              <a:rPr lang="cs-CZ" altLang="cs-CZ" sz="3900" dirty="0"/>
              <a:t> </a:t>
            </a:r>
            <a:r>
              <a:rPr lang="cs-CZ" altLang="cs-CZ" sz="3900" dirty="0" smtClean="0"/>
              <a:t>12. </a:t>
            </a:r>
            <a:r>
              <a:rPr lang="cs-CZ" altLang="cs-CZ" sz="3900" dirty="0"/>
              <a:t>výzvě příjmu Žádostí o podporu;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3900" dirty="0"/>
              <a:t>Změny v Pravidlech pro žadatele a příjemce z Operačního programu Rybářství 2014 - 2020;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Celkově </a:t>
            </a:r>
            <a:r>
              <a:rPr lang="cs-CZ" altLang="cs-CZ" sz="4300" dirty="0" smtClean="0">
                <a:solidFill>
                  <a:prstClr val="black"/>
                </a:solidFill>
              </a:rPr>
              <a:t>se zúčastnilo cca 50 zájemců.</a:t>
            </a:r>
            <a:endParaRPr lang="cs-CZ" altLang="cs-CZ" sz="4300" dirty="0">
              <a:solidFill>
                <a:srgbClr val="FF0000"/>
              </a:solidFill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endParaRPr lang="cs-CZ" altLang="cs-CZ" sz="3900" dirty="0"/>
          </a:p>
        </p:txBody>
      </p:sp>
    </p:spTree>
    <p:extLst>
      <p:ext uri="{BB962C8B-B14F-4D97-AF65-F5344CB8AC3E}">
        <p14:creationId xmlns:p14="http://schemas.microsoft.com/office/powerpoint/2010/main" val="4015962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Seminář Organizace producentů ve sladkovodní akvakultuře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cs-CZ" altLang="cs-CZ" sz="43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/>
              <a:t> </a:t>
            </a:r>
            <a:r>
              <a:rPr lang="cs-CZ" altLang="cs-CZ" sz="4300" dirty="0" smtClean="0"/>
              <a:t>Datum </a:t>
            </a:r>
            <a:r>
              <a:rPr lang="cs-CZ" altLang="cs-CZ" sz="4300" dirty="0"/>
              <a:t>konání: 27. 3. 2018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/>
              <a:t> Přednášející</a:t>
            </a:r>
            <a:r>
              <a:rPr lang="cs-CZ" altLang="cs-CZ" sz="4300" dirty="0"/>
              <a:t>: zástupci DG MARE, zástupce organizace producentů z Polska, Švédska a Itálie, zástupce ŘO OP Rybářství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/>
              <a:t> Představení </a:t>
            </a:r>
            <a:r>
              <a:rPr lang="cs-CZ" altLang="cs-CZ" sz="4300" dirty="0"/>
              <a:t>pohledu EK na význam OP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/>
              <a:t> Sdílení </a:t>
            </a:r>
            <a:r>
              <a:rPr lang="cs-CZ" altLang="cs-CZ" sz="4300" dirty="0"/>
              <a:t>praxe při zakládání a provozování OP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/>
              <a:t> Zkušenosti </a:t>
            </a:r>
            <a:r>
              <a:rPr lang="cs-CZ" altLang="cs-CZ" sz="4300" dirty="0"/>
              <a:t>s realizací aktivit prostřednictvím </a:t>
            </a:r>
            <a:r>
              <a:rPr lang="cs-CZ" altLang="cs-CZ" sz="4300" dirty="0" smtClean="0"/>
              <a:t>OP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endParaRPr lang="cs-CZ" altLang="cs-CZ" sz="4300" dirty="0"/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>
                <a:solidFill>
                  <a:prstClr val="black"/>
                </a:solidFill>
              </a:rPr>
              <a:t> Plánovaná </a:t>
            </a:r>
            <a:r>
              <a:rPr lang="cs-CZ" altLang="cs-CZ" sz="4300" dirty="0">
                <a:solidFill>
                  <a:prstClr val="black"/>
                </a:solidFill>
              </a:rPr>
              <a:t>opatření: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>
                <a:solidFill>
                  <a:prstClr val="black"/>
                </a:solidFill>
              </a:rPr>
              <a:t> vyjasnit </a:t>
            </a:r>
            <a:r>
              <a:rPr lang="cs-CZ" altLang="cs-CZ" sz="4300" dirty="0">
                <a:solidFill>
                  <a:prstClr val="black"/>
                </a:solidFill>
              </a:rPr>
              <a:t>s EK možnosti čerpání podpory ze strany OP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altLang="cs-CZ" sz="4300" dirty="0" smtClean="0">
                <a:solidFill>
                  <a:prstClr val="black"/>
                </a:solidFill>
              </a:rPr>
              <a:t> na </a:t>
            </a:r>
            <a:r>
              <a:rPr lang="cs-CZ" altLang="cs-CZ" sz="4300" dirty="0">
                <a:solidFill>
                  <a:prstClr val="black"/>
                </a:solidFill>
              </a:rPr>
              <a:t>podzim 2018 znovu vyhlásit výzvu na opatření 5.2. a) </a:t>
            </a:r>
            <a:endParaRPr lang="cs-CZ" altLang="cs-CZ" sz="39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58" y="5861957"/>
            <a:ext cx="8490857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40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8" y="1365250"/>
            <a:ext cx="21888450" cy="1223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Přehled auditů a kontrol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5863" y="2009775"/>
            <a:ext cx="21888450" cy="10696575"/>
          </a:xfrm>
        </p:spPr>
        <p:txBody>
          <a:bodyPr/>
          <a:lstStyle/>
          <a:p>
            <a:pPr lvl="1" algn="just">
              <a:buClr>
                <a:srgbClr val="004A99"/>
              </a:buClr>
              <a:defRPr/>
            </a:pPr>
            <a:endParaRPr lang="cs-CZ" altLang="cs-CZ" sz="3200" dirty="0" smtClean="0">
              <a:solidFill>
                <a:prstClr val="black"/>
              </a:solidFill>
            </a:endParaRPr>
          </a:p>
          <a:p>
            <a:pPr marL="358775" lvl="1" algn="just">
              <a:spcBef>
                <a:spcPts val="2000"/>
              </a:spcBef>
              <a:defRPr/>
            </a:pPr>
            <a:r>
              <a:rPr lang="cs-CZ" altLang="cs-CZ" sz="3200" b="1" dirty="0"/>
              <a:t>Audity a kontroly</a:t>
            </a:r>
          </a:p>
          <a:p>
            <a:pPr lvl="1" algn="just">
              <a:defRPr/>
            </a:pPr>
            <a:r>
              <a:rPr lang="cs-CZ" altLang="cs-CZ" sz="3200" dirty="0">
                <a:cs typeface="Arial" charset="0"/>
              </a:rPr>
              <a:t>Audity operací:</a:t>
            </a:r>
          </a:p>
          <a:p>
            <a:pPr marL="360363" lvl="1" indent="0" algn="just">
              <a:buFont typeface="Wingdings" panose="05000000000000000000" pitchFamily="2" charset="2"/>
              <a:buNone/>
              <a:defRPr/>
            </a:pPr>
            <a:r>
              <a:rPr lang="cs-CZ" altLang="cs-CZ" sz="3200" dirty="0" smtClean="0">
                <a:cs typeface="Arial" charset="0"/>
              </a:rPr>
              <a:t>	Na </a:t>
            </a:r>
            <a:r>
              <a:rPr lang="cs-CZ" altLang="cs-CZ" sz="3200" dirty="0">
                <a:cs typeface="Arial" charset="0"/>
              </a:rPr>
              <a:t>základě certifikovaných výdajů OP </a:t>
            </a:r>
            <a:r>
              <a:rPr lang="cs-CZ" altLang="cs-CZ" sz="3200" dirty="0" smtClean="0">
                <a:cs typeface="Arial" charset="0"/>
              </a:rPr>
              <a:t>Rybářství </a:t>
            </a:r>
            <a:r>
              <a:rPr lang="cs-CZ" altLang="cs-CZ" sz="3200" dirty="0">
                <a:cs typeface="Arial" charset="0"/>
              </a:rPr>
              <a:t>probíhají audity operací – celkem se jedná </a:t>
            </a:r>
            <a:r>
              <a:rPr lang="cs-CZ" altLang="cs-CZ" sz="3200" dirty="0" smtClean="0">
                <a:cs typeface="Arial" charset="0"/>
              </a:rPr>
              <a:t>o 28 </a:t>
            </a:r>
            <a:r>
              <a:rPr lang="cs-CZ" altLang="cs-CZ" sz="3200" dirty="0">
                <a:cs typeface="Arial" charset="0"/>
              </a:rPr>
              <a:t>projektů (vzorek na rok </a:t>
            </a:r>
            <a:r>
              <a:rPr lang="cs-CZ" altLang="cs-CZ" sz="3200" dirty="0" smtClean="0">
                <a:cs typeface="Arial" charset="0"/>
              </a:rPr>
              <a:t>	2018</a:t>
            </a:r>
            <a:r>
              <a:rPr lang="cs-CZ" altLang="cs-CZ" sz="3200" dirty="0">
                <a:cs typeface="Arial" charset="0"/>
              </a:rPr>
              <a:t>). </a:t>
            </a:r>
          </a:p>
          <a:p>
            <a:pPr lvl="1" algn="just">
              <a:defRPr/>
            </a:pPr>
            <a:endParaRPr lang="cs-CZ" altLang="cs-CZ" sz="3200" dirty="0">
              <a:cs typeface="Arial" charset="0"/>
            </a:endParaRPr>
          </a:p>
          <a:p>
            <a:pPr lvl="1" algn="just">
              <a:defRPr/>
            </a:pPr>
            <a:r>
              <a:rPr lang="cs-CZ" altLang="cs-CZ" sz="3200" dirty="0">
                <a:cs typeface="Arial" charset="0"/>
              </a:rPr>
              <a:t>Audit systému č. ESIF/2018/S/002 s názvem “Audit naplňování milníků“: </a:t>
            </a:r>
          </a:p>
          <a:p>
            <a:pPr marL="360363" lvl="1" indent="0" algn="just">
              <a:buFont typeface="Wingdings" panose="05000000000000000000" pitchFamily="2" charset="2"/>
              <a:buNone/>
              <a:defRPr/>
            </a:pPr>
            <a:r>
              <a:rPr lang="cs-CZ" altLang="cs-CZ" sz="3200" dirty="0" smtClean="0">
                <a:cs typeface="Arial" charset="0"/>
              </a:rPr>
              <a:t>	AO </a:t>
            </a:r>
            <a:r>
              <a:rPr lang="cs-CZ" altLang="cs-CZ" sz="3200" dirty="0">
                <a:cs typeface="Arial" charset="0"/>
              </a:rPr>
              <a:t>předpokládá datum ukončení Auditu naplňování milníků na 15. 12. 2018.</a:t>
            </a:r>
          </a:p>
          <a:p>
            <a:pPr lvl="1" algn="just">
              <a:defRPr/>
            </a:pPr>
            <a:endParaRPr lang="cs-CZ" altLang="cs-CZ" sz="3200" dirty="0">
              <a:cs typeface="Arial" charset="0"/>
            </a:endParaRPr>
          </a:p>
          <a:p>
            <a:pPr lvl="1" algn="just">
              <a:defRPr/>
            </a:pPr>
            <a:r>
              <a:rPr lang="cs-CZ" altLang="cs-CZ" sz="3200" dirty="0">
                <a:cs typeface="Arial" charset="0"/>
              </a:rPr>
              <a:t>Audit systému č. OPR/2018/S/001 s názvem „Audit řádného fungování systému řízení a kontroly Operačního programu Rybářství </a:t>
            </a:r>
            <a:r>
              <a:rPr lang="cs-CZ" altLang="cs-CZ" sz="3200" dirty="0" smtClean="0">
                <a:cs typeface="Arial" charset="0"/>
              </a:rPr>
              <a:t>2014 – 2020</a:t>
            </a:r>
            <a:r>
              <a:rPr lang="cs-CZ" altLang="cs-CZ" sz="3200" dirty="0">
                <a:cs typeface="Arial" charset="0"/>
              </a:rPr>
              <a:t>“: </a:t>
            </a:r>
          </a:p>
          <a:p>
            <a:pPr marL="360363" lvl="1" indent="0" algn="just">
              <a:buFont typeface="Wingdings" panose="05000000000000000000" pitchFamily="2" charset="2"/>
              <a:buNone/>
              <a:defRPr/>
            </a:pPr>
            <a:r>
              <a:rPr lang="cs-CZ" altLang="cs-CZ" sz="3200" dirty="0" smtClean="0">
                <a:cs typeface="Arial" charset="0"/>
              </a:rPr>
              <a:t>	ŘO byly představeny předběžné zjištění </a:t>
            </a:r>
            <a:r>
              <a:rPr lang="cs-CZ" altLang="cs-CZ" sz="3200" dirty="0">
                <a:cs typeface="Arial" charset="0"/>
              </a:rPr>
              <a:t>– ukončení do konce roku.</a:t>
            </a:r>
          </a:p>
          <a:p>
            <a:pPr lvl="1" algn="just">
              <a:defRPr/>
            </a:pPr>
            <a:endParaRPr lang="cs-CZ" altLang="cs-CZ" sz="3200" dirty="0">
              <a:cs typeface="Arial" charset="0"/>
            </a:endParaRPr>
          </a:p>
          <a:p>
            <a:pPr lvl="1" algn="just">
              <a:defRPr/>
            </a:pPr>
            <a:r>
              <a:rPr lang="cs-CZ" altLang="cs-CZ" sz="3200" dirty="0">
                <a:cs typeface="Arial" charset="0"/>
              </a:rPr>
              <a:t>Auditní mise EPSA (EK) - závěr: </a:t>
            </a:r>
          </a:p>
          <a:p>
            <a:pPr marL="360363" lvl="1" indent="0" algn="just">
              <a:buFont typeface="Wingdings" panose="05000000000000000000" pitchFamily="2" charset="2"/>
              <a:buNone/>
              <a:defRPr/>
            </a:pPr>
            <a:r>
              <a:rPr lang="cs-CZ" altLang="cs-CZ" sz="3200" dirty="0" smtClean="0">
                <a:cs typeface="Arial" charset="0"/>
              </a:rPr>
              <a:t>	Kategorie </a:t>
            </a:r>
            <a:r>
              <a:rPr lang="cs-CZ" altLang="cs-CZ" sz="3200" dirty="0">
                <a:cs typeface="Arial" charset="0"/>
              </a:rPr>
              <a:t>1 „Funguje dobře, nejsou třeba žádná, nebo pouze malá zlepšení“</a:t>
            </a:r>
          </a:p>
          <a:p>
            <a:pPr lvl="1" algn="just">
              <a:defRPr/>
            </a:pPr>
            <a:endParaRPr lang="cs-CZ" altLang="cs-CZ" sz="3200" dirty="0">
              <a:cs typeface="Arial" charset="0"/>
            </a:endParaRPr>
          </a:p>
          <a:p>
            <a:pPr lvl="1" algn="just">
              <a:defRPr/>
            </a:pPr>
            <a:r>
              <a:rPr lang="cs-CZ" altLang="cs-CZ" sz="3200" dirty="0">
                <a:cs typeface="Arial" charset="0"/>
              </a:rPr>
              <a:t>Kontrola ze strany PCO – </a:t>
            </a:r>
            <a:r>
              <a:rPr lang="cs-CZ" altLang="cs-CZ" sz="3200" dirty="0" smtClean="0">
                <a:cs typeface="Arial" charset="0"/>
              </a:rPr>
              <a:t>MF: </a:t>
            </a:r>
            <a:endParaRPr lang="cs-CZ" altLang="cs-CZ" sz="3200" dirty="0">
              <a:cs typeface="Arial" charset="0"/>
            </a:endParaRPr>
          </a:p>
          <a:p>
            <a:pPr marL="360363" lvl="1" indent="0" algn="just">
              <a:buFont typeface="Wingdings" panose="05000000000000000000" pitchFamily="2" charset="2"/>
              <a:buNone/>
              <a:defRPr/>
            </a:pPr>
            <a:r>
              <a:rPr lang="cs-CZ" altLang="cs-CZ" sz="3200" dirty="0" smtClean="0">
                <a:cs typeface="Arial" charset="0"/>
              </a:rPr>
              <a:t>	Proběhla ve dnech </a:t>
            </a:r>
            <a:r>
              <a:rPr lang="cs-CZ" altLang="cs-CZ" sz="3200" dirty="0">
                <a:cs typeface="Arial" charset="0"/>
              </a:rPr>
              <a:t>25. a 26. 10. 2018. Předmětem kontroly byly oblasti: administrace Žádostí o platbu, kontrola </a:t>
            </a:r>
            <a:r>
              <a:rPr lang="cs-CZ" altLang="cs-CZ" sz="3200" dirty="0" smtClean="0">
                <a:cs typeface="Arial" charset="0"/>
              </a:rPr>
              <a:t>	delegovaných </a:t>
            </a:r>
            <a:r>
              <a:rPr lang="cs-CZ" altLang="cs-CZ" sz="3200" dirty="0">
                <a:cs typeface="Arial" charset="0"/>
              </a:rPr>
              <a:t>pravomocí, propagace, publicita a ověřování vlastnické struktury žadatelů/příjemců.</a:t>
            </a:r>
          </a:p>
          <a:p>
            <a:pPr marL="360363" lvl="1" indent="0">
              <a:buFontTx/>
              <a:buNone/>
              <a:defRPr/>
            </a:pPr>
            <a:endParaRPr lang="cs-CZ" altLang="cs-CZ" dirty="0"/>
          </a:p>
          <a:p>
            <a:pPr marL="360363" lvl="1" indent="0">
              <a:buFontTx/>
              <a:buNone/>
              <a:defRPr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388701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 smtClean="0"/>
              <a:t>Budoucnost 2020+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lvl="0" algn="just">
              <a:spcBef>
                <a:spcPts val="30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31. 5. 2018 zveřejněn návrh o společných ustanoveních pro ESI fondy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12. 6. 2018 zveřejněn návrh nařízení o ENRF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ŘO OP Rybářství vypracoval Rámcovou pozici k návrhu nařízení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3600" dirty="0">
                <a:solidFill>
                  <a:prstClr val="black"/>
                </a:solidFill>
              </a:rPr>
              <a:t> </a:t>
            </a:r>
            <a:r>
              <a:rPr lang="cs-CZ" altLang="cs-CZ" sz="4300" dirty="0">
                <a:solidFill>
                  <a:prstClr val="black"/>
                </a:solidFill>
              </a:rPr>
              <a:t>RP projednána na Odborné skupině OP Rybářství dne 27. 6. 2018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buFont typeface="Wingdings" panose="05000000000000000000" pitchFamily="2" charset="2"/>
              <a:buChar char="Ø"/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Dne 4. 9. 2018 RP schválena V-EU na vládní úrovni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>
                <a:solidFill>
                  <a:prstClr val="black"/>
                </a:solidFill>
              </a:rPr>
              <a:t> Návrh nařízení je od července 2018 projednáván na Pracovní skupině Rady pro vnitřní a vnější politiku rybolovu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r>
              <a:rPr lang="cs-CZ" altLang="cs-CZ" sz="4300" dirty="0" smtClean="0">
                <a:solidFill>
                  <a:prstClr val="black"/>
                </a:solidFill>
              </a:rPr>
              <a:t> EK </a:t>
            </a:r>
            <a:r>
              <a:rPr lang="cs-CZ" altLang="cs-CZ" sz="4300" dirty="0">
                <a:solidFill>
                  <a:prstClr val="black"/>
                </a:solidFill>
              </a:rPr>
              <a:t>předpokládá dokončení legislativy do konce roku 2019 a zahájení programového období </a:t>
            </a:r>
            <a:r>
              <a:rPr lang="cs-CZ" altLang="cs-CZ" sz="4300" dirty="0" smtClean="0">
                <a:solidFill>
                  <a:prstClr val="black"/>
                </a:solidFill>
              </a:rPr>
              <a:t>1. 1. 2021</a:t>
            </a:r>
            <a:endParaRPr lang="cs-CZ" altLang="cs-CZ" sz="4300" dirty="0">
              <a:solidFill>
                <a:prstClr val="black"/>
              </a:solidFill>
            </a:endParaRPr>
          </a:p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4A99"/>
              </a:buClr>
              <a:defRPr/>
            </a:pPr>
            <a:endParaRPr lang="cs-CZ" altLang="cs-CZ" sz="4300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5500" b="1" dirty="0"/>
              <a:t>Obsah nového návrhu nařízení: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dirty="0"/>
              <a:t>Priorita 1 Podpora udržitelného rybolovu a zachování mořských biologických zdrojů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Sběr dat (povinná obálka)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Kontrola a vynucování (povinná obálka)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Vysazování úhoře říčního</a:t>
            </a:r>
            <a:endParaRPr lang="cs-CZ" sz="4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300" dirty="0"/>
              <a:t> Priorita 2 Přispívání k zabezpečení potravin v Unii prostřednictvím konkurenceschopné a udržitelné akvakultury a trhů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dirty="0"/>
              <a:t> Lze podporovat vše, co je zahrnuto ve VNSPA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dirty="0"/>
              <a:t> Produktivní investice do akvakultury a zpracování produktů – pouze prostřednictvím finančních nástrojů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5500" b="1" dirty="0"/>
              <a:t>Obsah nového návrhu nařízení: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dirty="0"/>
              <a:t>Priorita 3 Vytvoření podmínek pro růst udržitelné modré ekonomiky a podpora prosperujících pobřežních komunit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</a:t>
            </a:r>
            <a:r>
              <a:rPr lang="cs-CZ" sz="4000" dirty="0"/>
              <a:t>Podpora místních komunit,  aby lépe využívaly a těžily z příležitostí, které nabízí modrá ekonomika, se zužitkováním a posílením environmentálních, kulturních, sociálních a lidských zdrojů.</a:t>
            </a:r>
            <a:endParaRPr lang="cs-CZ" sz="4000" i="1" dirty="0"/>
          </a:p>
          <a:p>
            <a:pPr lvl="2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</a:t>
            </a:r>
            <a:r>
              <a:rPr lang="cs-CZ" sz="4000" dirty="0"/>
              <a:t>Podpora je omezena na místní akční skupiny</a:t>
            </a:r>
            <a:endParaRPr lang="cs-CZ" sz="4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300" dirty="0"/>
              <a:t> Priorita 4 Posilování mezinárodní správy oceánů a vytvoření podmínek pro existenci bezpečných, zajištěných, čistých a udržitelně řízených moří a oceánů.  </a:t>
            </a:r>
          </a:p>
          <a:p>
            <a:pPr lvl="2" algn="just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Námořní bezpečnost a dohled </a:t>
            </a:r>
            <a:endParaRPr lang="cs-CZ" altLang="cs-CZ" sz="4000" dirty="0"/>
          </a:p>
          <a:p>
            <a:pPr lvl="2" algn="just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4000" i="1" dirty="0"/>
              <a:t> Mezinárodní správa oceánů</a:t>
            </a:r>
            <a:endParaRPr lang="cs-CZ" sz="4000" dirty="0">
              <a:solidFill>
                <a:srgbClr val="FF0000"/>
              </a:solidFill>
            </a:endParaRPr>
          </a:p>
          <a:p>
            <a:pPr marL="719966" lvl="2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cs-CZ" sz="4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cs-CZ" altLang="cs-CZ" sz="5500" b="1" dirty="0"/>
              <a:t>Pozice ČR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u="sng" dirty="0"/>
              <a:t>Míra podpory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pro sladkovodní akvakulturu je nyní stanovena na 50 % způsobilých výdajů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ČR požaduje 100% míru podpory pro kompenzační opatření a inovace a 75% míru podpory pro nové chovatele</a:t>
            </a:r>
            <a:endParaRPr lang="cs-CZ" sz="4000" dirty="0">
              <a:solidFill>
                <a:srgbClr val="FF0000"/>
              </a:solidFill>
            </a:endParaRP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u="sng" dirty="0"/>
              <a:t>Finanční nástroje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ČR nesouhlasí s povinností zavedení FN pro produktivní investice do akvakultury a zpracování produktů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u="sng" dirty="0"/>
              <a:t>Přidaná hodnota sladkovodní akvakultury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ČR prosazuje začlenění podpory na mimoprodukční funkce rybníků do nařízení o ENRF a kompenzací za sucho/povodně a za ztráty způsobené rybožravými predátory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5500" b="1" dirty="0"/>
              <a:t>Pozice ČR</a:t>
            </a:r>
          </a:p>
          <a:p>
            <a:pPr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000" dirty="0"/>
              <a:t> </a:t>
            </a:r>
            <a:r>
              <a:rPr lang="cs-CZ" sz="4300" u="sng" dirty="0"/>
              <a:t>Intervenční logika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v návrhu obecného nařízení a nařízení o ENRF existuje nesoulad v intervenční logice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v ENRF chybí specifické cíle (jsou zde oblasti podpory)</a:t>
            </a:r>
            <a:endParaRPr lang="cs-CZ" sz="4000" dirty="0">
              <a:solidFill>
                <a:srgbClr val="FF0000"/>
              </a:solidFill>
            </a:endParaRPr>
          </a:p>
          <a:p>
            <a:pPr marL="0" indent="0">
              <a:spcBef>
                <a:spcPts val="2400"/>
              </a:spcBef>
              <a:spcAft>
                <a:spcPts val="1200"/>
              </a:spcAft>
              <a:buNone/>
              <a:defRPr/>
            </a:pPr>
            <a:endParaRPr lang="cs-CZ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5500" b="1" dirty="0"/>
              <a:t>Aktivity ČR</a:t>
            </a:r>
            <a:r>
              <a:rPr lang="cs-CZ" sz="4000" dirty="0"/>
              <a:t> </a:t>
            </a:r>
          </a:p>
          <a:p>
            <a:pPr algn="just">
              <a:spcBef>
                <a:spcPts val="2400"/>
              </a:spcBef>
              <a:spcAft>
                <a:spcPts val="1200"/>
              </a:spcAft>
              <a:defRPr/>
            </a:pPr>
            <a:r>
              <a:rPr lang="cs-CZ" sz="4800" dirty="0"/>
              <a:t> </a:t>
            </a:r>
            <a:r>
              <a:rPr lang="cs-CZ" sz="4000" dirty="0"/>
              <a:t>Společná deklarace ke sladkovodní akvakultuře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Návštěva zástupce EK v Třeboni (říjen 2018)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Společné stanovisko k mimoprodukčním funkcím tradičního rybníkářství a průtočných systémů (DE, PL, SK, HU, RO + SI, LI, LV, BG ?) – odesláno na AT PRES dne 16. 11. 2018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Bilaterální schůzka s EK v Bruselu (listopad 2018)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Přidaná hodnota sladkovodní akvakultury 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Sladkovodní akvakultura a modrá ekonomika</a:t>
            </a:r>
          </a:p>
          <a:p>
            <a:pPr lvl="2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Finanční nástroje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cs-CZ" sz="4000" dirty="0"/>
              <a:t> Intenzivní spolupráce se SZ a ostatními ČS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spcBef>
                <a:spcPts val="3000"/>
              </a:spcBef>
              <a:spcAft>
                <a:spcPts val="2400"/>
              </a:spcAft>
              <a:buNone/>
              <a:defRPr/>
            </a:pPr>
            <a:r>
              <a:rPr lang="cs-CZ" altLang="cs-CZ" sz="5500" b="1" dirty="0"/>
              <a:t>Příprava OP Rybářství 2021 – 2027 v roce 2019</a:t>
            </a:r>
          </a:p>
          <a:p>
            <a:pPr algn="just">
              <a:defRPr/>
            </a:pPr>
            <a:r>
              <a:rPr lang="cs-CZ" altLang="cs-CZ" sz="4000" dirty="0"/>
              <a:t> Revize VNSPA </a:t>
            </a:r>
          </a:p>
          <a:p>
            <a:pPr algn="just">
              <a:defRPr/>
            </a:pPr>
            <a:r>
              <a:rPr lang="cs-CZ" altLang="cs-CZ" sz="4000" dirty="0"/>
              <a:t> Ex-ante posouzení finančních nástrojů</a:t>
            </a:r>
          </a:p>
          <a:p>
            <a:pPr algn="just">
              <a:defRPr/>
            </a:pPr>
            <a:r>
              <a:rPr lang="cs-CZ" altLang="cs-CZ" sz="4000" dirty="0"/>
              <a:t> Analýza absorpční kapacity</a:t>
            </a:r>
          </a:p>
          <a:p>
            <a:pPr algn="just">
              <a:defRPr/>
            </a:pPr>
            <a:r>
              <a:rPr lang="cs-CZ" altLang="cs-CZ" sz="4000" dirty="0"/>
              <a:t> Analýza implementace jednotlivých typů podpor – možnosti použití paušálů, jednotkových nákladů, zjednodušeného vykazování výdajů nebo finančních limitů</a:t>
            </a:r>
          </a:p>
          <a:p>
            <a:pPr algn="just">
              <a:defRPr/>
            </a:pPr>
            <a:r>
              <a:rPr lang="cs-CZ" altLang="cs-CZ" sz="4000" dirty="0"/>
              <a:t> Vypracování OP a jeho projednání s partnery + SEA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050" y="2801941"/>
            <a:ext cx="21615401" cy="18367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Uvítání, ZAHÁJENÍ</a:t>
            </a:r>
            <a:endParaRPr lang="cs-CZ" dirty="0"/>
          </a:p>
        </p:txBody>
      </p:sp>
      <p:sp>
        <p:nvSpPr>
          <p:cNvPr id="31744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33552" y="5391150"/>
            <a:ext cx="21678900" cy="165576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dirty="0" smtClean="0"/>
              <a:t>Ing. Pavel Pojer</a:t>
            </a:r>
          </a:p>
          <a:p>
            <a:pPr>
              <a:spcBef>
                <a:spcPct val="0"/>
              </a:spcBef>
            </a:pPr>
            <a:endParaRPr lang="cs-CZ" altLang="cs-CZ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Budoucnost 2020+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>
              <a:spcBef>
                <a:spcPts val="3000"/>
              </a:spcBef>
              <a:spcAft>
                <a:spcPts val="2400"/>
              </a:spcAft>
              <a:buNone/>
              <a:defRPr/>
            </a:pPr>
            <a:r>
              <a:rPr lang="cs-CZ" altLang="cs-CZ" sz="5500" b="1" dirty="0"/>
              <a:t>Příprava OP Rybářství 2021 – 2027 v roce 2020</a:t>
            </a:r>
          </a:p>
          <a:p>
            <a:pPr algn="just">
              <a:defRPr/>
            </a:pPr>
            <a:r>
              <a:rPr lang="cs-CZ" altLang="cs-CZ" sz="4000" dirty="0"/>
              <a:t> Vypracování OP a jeho projednání s partnery + SEA</a:t>
            </a:r>
          </a:p>
          <a:p>
            <a:pPr algn="just">
              <a:defRPr/>
            </a:pPr>
            <a:r>
              <a:rPr lang="cs-CZ" altLang="cs-CZ" sz="4000" dirty="0"/>
              <a:t> Vyjednání OP s EK</a:t>
            </a:r>
          </a:p>
          <a:p>
            <a:pPr algn="just">
              <a:defRPr/>
            </a:pPr>
            <a:r>
              <a:rPr lang="cs-CZ" altLang="cs-CZ" sz="4000" dirty="0"/>
              <a:t> Příprava implementační struktury a IS (MS 2014+)</a:t>
            </a:r>
          </a:p>
          <a:p>
            <a:pPr algn="just">
              <a:defRPr/>
            </a:pPr>
            <a:r>
              <a:rPr lang="cs-CZ" altLang="cs-CZ" sz="4000" dirty="0"/>
              <a:t> Ustanovení Monitorovacího výboru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Prevence podvodů</a:t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algn="just">
              <a:defRPr/>
            </a:pPr>
            <a:r>
              <a:rPr lang="cs-CZ" altLang="cs-CZ" sz="4000" dirty="0" smtClean="0"/>
              <a:t> </a:t>
            </a:r>
            <a:r>
              <a:rPr lang="cs-CZ" altLang="cs-CZ" sz="4800" u="sng" dirty="0"/>
              <a:t>ŘO OP Rybářství nastavil Směrnici prevence podvodů v rámci OP Rybářství 2014 – 2020:</a:t>
            </a:r>
          </a:p>
          <a:p>
            <a:pPr lvl="1" algn="just">
              <a:defRPr/>
            </a:pPr>
            <a:r>
              <a:rPr lang="cs-CZ" altLang="cs-CZ" sz="4600" dirty="0"/>
              <a:t> Podvody na straně projektu</a:t>
            </a:r>
          </a:p>
          <a:p>
            <a:pPr lvl="2" algn="just">
              <a:defRPr/>
            </a:pPr>
            <a:r>
              <a:rPr lang="cs-CZ" altLang="cs-CZ" sz="4600" dirty="0"/>
              <a:t>Kontrola prováděna u Žádosti o podporu a Žádosti o platbu (formou anketních otázek).</a:t>
            </a:r>
          </a:p>
          <a:p>
            <a:pPr lvl="2" algn="just">
              <a:defRPr/>
            </a:pPr>
            <a:r>
              <a:rPr lang="cs-CZ" altLang="cs-CZ" sz="4600" dirty="0"/>
              <a:t>Výsledky anketních otázek zpracovává Metodik OP.</a:t>
            </a:r>
          </a:p>
          <a:p>
            <a:pPr lvl="1" algn="just">
              <a:defRPr/>
            </a:pPr>
            <a:r>
              <a:rPr lang="cs-CZ" altLang="cs-CZ" sz="4600" dirty="0" smtClean="0"/>
              <a:t> Rizika </a:t>
            </a:r>
            <a:r>
              <a:rPr lang="cs-CZ" altLang="cs-CZ" sz="4600" dirty="0"/>
              <a:t>podvodu na straně ZS a ŘO:</a:t>
            </a:r>
          </a:p>
          <a:p>
            <a:pPr lvl="2" algn="just">
              <a:defRPr/>
            </a:pPr>
            <a:r>
              <a:rPr lang="cs-CZ" altLang="cs-CZ" sz="4600" dirty="0"/>
              <a:t>Proškolování, etická kultura</a:t>
            </a:r>
          </a:p>
          <a:p>
            <a:pPr lvl="1" algn="just">
              <a:defRPr/>
            </a:pPr>
            <a:r>
              <a:rPr lang="cs-CZ" altLang="cs-CZ" sz="4600" dirty="0" smtClean="0"/>
              <a:t> Rizika </a:t>
            </a:r>
            <a:r>
              <a:rPr lang="cs-CZ" altLang="cs-CZ" sz="4600" dirty="0"/>
              <a:t>podvodu na straně žadatelů/příjemců</a:t>
            </a:r>
          </a:p>
          <a:p>
            <a:pPr lvl="2" algn="just">
              <a:defRPr/>
            </a:pPr>
            <a:r>
              <a:rPr lang="cs-CZ" altLang="cs-CZ" sz="4600" dirty="0"/>
              <a:t>Čestné prohlášení</a:t>
            </a:r>
          </a:p>
          <a:p>
            <a:pPr lvl="1" algn="just">
              <a:defRPr/>
            </a:pPr>
            <a:endParaRPr lang="cs-CZ" altLang="cs-CZ" sz="4600" dirty="0"/>
          </a:p>
          <a:p>
            <a:pPr marL="358401" lvl="1" algn="just">
              <a:spcBef>
                <a:spcPts val="20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4800" dirty="0" smtClean="0"/>
              <a:t> </a:t>
            </a:r>
            <a:r>
              <a:rPr lang="cs-CZ" altLang="cs-CZ" sz="4800" u="sng" dirty="0" smtClean="0"/>
              <a:t>ŘO </a:t>
            </a:r>
            <a:r>
              <a:rPr lang="cs-CZ" altLang="cs-CZ" sz="4800" u="sng" dirty="0"/>
              <a:t>vypracovává dvakrát ročně Zprávu o podvodech.</a:t>
            </a:r>
          </a:p>
          <a:p>
            <a:pPr marL="358401" lvl="1" algn="just">
              <a:spcBef>
                <a:spcPts val="20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4800" dirty="0" smtClean="0"/>
              <a:t> </a:t>
            </a:r>
            <a:r>
              <a:rPr lang="cs-CZ" altLang="cs-CZ" sz="4800" u="sng" dirty="0" smtClean="0"/>
              <a:t>ŘO </a:t>
            </a:r>
            <a:r>
              <a:rPr lang="cs-CZ" altLang="cs-CZ" sz="4800" u="sng" dirty="0"/>
              <a:t>v současné době neeviduje žádný případ podvodu.</a:t>
            </a:r>
          </a:p>
          <a:p>
            <a:pPr lvl="1" algn="just">
              <a:defRPr/>
            </a:pPr>
            <a:endParaRPr lang="cs-CZ" altLang="cs-CZ" sz="4600" dirty="0"/>
          </a:p>
        </p:txBody>
      </p:sp>
    </p:spTree>
    <p:extLst>
      <p:ext uri="{BB962C8B-B14F-4D97-AF65-F5344CB8AC3E}">
        <p14:creationId xmlns:p14="http://schemas.microsoft.com/office/powerpoint/2010/main" val="18616164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Souhrn roku </a:t>
            </a:r>
            <a:r>
              <a:rPr lang="cs-CZ" dirty="0" smtClean="0"/>
              <a:t>2018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algn="just">
              <a:defRPr/>
            </a:pPr>
            <a:r>
              <a:rPr lang="cs-CZ" altLang="cs-CZ" sz="4000" dirty="0" smtClean="0"/>
              <a:t> </a:t>
            </a:r>
            <a:r>
              <a:rPr lang="cs-CZ" altLang="cs-CZ" sz="4800" dirty="0" smtClean="0"/>
              <a:t>Co se povedlo:</a:t>
            </a:r>
          </a:p>
          <a:p>
            <a:pPr lvl="1" algn="just">
              <a:defRPr/>
            </a:pPr>
            <a:r>
              <a:rPr lang="cs-CZ" altLang="cs-CZ" sz="4600" dirty="0" smtClean="0"/>
              <a:t> Vyhlášení </a:t>
            </a:r>
            <a:r>
              <a:rPr lang="cs-CZ" altLang="cs-CZ" sz="4600" dirty="0"/>
              <a:t>všech plánovaných výzev.</a:t>
            </a:r>
          </a:p>
          <a:p>
            <a:pPr lvl="1" algn="just">
              <a:defRPr/>
            </a:pPr>
            <a:r>
              <a:rPr lang="cs-CZ" altLang="cs-CZ" sz="4600" dirty="0" smtClean="0"/>
              <a:t> Zvýšení </a:t>
            </a:r>
            <a:r>
              <a:rPr lang="cs-CZ" altLang="cs-CZ" sz="4600" dirty="0"/>
              <a:t>absorpční kapacity.</a:t>
            </a:r>
          </a:p>
          <a:p>
            <a:pPr lvl="1" algn="just">
              <a:defRPr/>
            </a:pPr>
            <a:r>
              <a:rPr lang="cs-CZ" altLang="cs-CZ" sz="4600" dirty="0" smtClean="0"/>
              <a:t> Evaluační </a:t>
            </a:r>
            <a:r>
              <a:rPr lang="cs-CZ" altLang="cs-CZ" sz="4600" dirty="0"/>
              <a:t>činnost.</a:t>
            </a:r>
          </a:p>
          <a:p>
            <a:pPr lvl="1" algn="just">
              <a:defRPr/>
            </a:pPr>
            <a:r>
              <a:rPr lang="cs-CZ" altLang="cs-CZ" sz="4600" dirty="0" smtClean="0"/>
              <a:t> Splnění pravidla N+3.</a:t>
            </a:r>
          </a:p>
          <a:p>
            <a:pPr lvl="1" algn="just">
              <a:defRPr/>
            </a:pPr>
            <a:r>
              <a:rPr lang="cs-CZ" altLang="cs-CZ" sz="4600" dirty="0" smtClean="0"/>
              <a:t> Realizace </a:t>
            </a:r>
            <a:r>
              <a:rPr lang="cs-CZ" altLang="cs-CZ" sz="4600" dirty="0"/>
              <a:t>PU 3 </a:t>
            </a:r>
            <a:endParaRPr lang="cs-CZ" altLang="cs-CZ" sz="4600" dirty="0" smtClean="0"/>
          </a:p>
          <a:p>
            <a:pPr lvl="1" algn="just">
              <a:defRPr/>
            </a:pPr>
            <a:endParaRPr lang="cs-CZ" altLang="cs-CZ" sz="4600" dirty="0"/>
          </a:p>
          <a:p>
            <a:pPr marL="358401" lvl="1" algn="just">
              <a:spcBef>
                <a:spcPts val="20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4800" dirty="0" smtClean="0"/>
              <a:t> Co </a:t>
            </a:r>
            <a:r>
              <a:rPr lang="cs-CZ" altLang="cs-CZ" sz="4800" dirty="0"/>
              <a:t>se nepovedlo:</a:t>
            </a:r>
          </a:p>
          <a:p>
            <a:pPr lvl="1" algn="just">
              <a:defRPr/>
            </a:pPr>
            <a:r>
              <a:rPr lang="cs-CZ" altLang="cs-CZ" sz="4600" dirty="0" smtClean="0"/>
              <a:t> I </a:t>
            </a:r>
            <a:r>
              <a:rPr lang="cs-CZ" altLang="cs-CZ" sz="4600" dirty="0"/>
              <a:t>přes přijatá opatření </a:t>
            </a:r>
            <a:r>
              <a:rPr lang="cs-CZ" altLang="cs-CZ" sz="4600" dirty="0" smtClean="0"/>
              <a:t>je nižší </a:t>
            </a:r>
            <a:r>
              <a:rPr lang="cs-CZ" altLang="cs-CZ" sz="4600" dirty="0"/>
              <a:t>absorpční kapacita u opatření 2.3. Noví </a:t>
            </a:r>
            <a:r>
              <a:rPr lang="cs-CZ" altLang="cs-CZ" sz="4600" dirty="0" smtClean="0"/>
              <a:t>chovatelé, 2.2. b) Diverzifikace </a:t>
            </a:r>
            <a:r>
              <a:rPr lang="cs-CZ" altLang="cs-CZ" sz="4600" dirty="0"/>
              <a:t>a 5.3. Zpracování produktů.</a:t>
            </a:r>
          </a:p>
          <a:p>
            <a:pPr lvl="1" algn="just">
              <a:defRPr/>
            </a:pPr>
            <a:r>
              <a:rPr lang="cs-CZ" altLang="cs-CZ" sz="4600" dirty="0" smtClean="0"/>
              <a:t> Realizace </a:t>
            </a:r>
            <a:r>
              <a:rPr lang="cs-CZ" altLang="cs-CZ" sz="4600" dirty="0"/>
              <a:t>opatření 5.1. Plány produkce a 5.2. a) Zakládání organizací producentů.</a:t>
            </a:r>
          </a:p>
          <a:p>
            <a:pPr lvl="1" algn="just">
              <a:defRPr/>
            </a:pPr>
            <a:endParaRPr lang="cs-CZ" altLang="cs-CZ" sz="4600" dirty="0"/>
          </a:p>
        </p:txBody>
      </p:sp>
    </p:spTree>
    <p:extLst>
      <p:ext uri="{BB962C8B-B14F-4D97-AF65-F5344CB8AC3E}">
        <p14:creationId xmlns:p14="http://schemas.microsoft.com/office/powerpoint/2010/main" val="157703714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Různé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Diskuse</a:t>
            </a:r>
            <a:endParaRPr lang="cs-CZ" dirty="0"/>
          </a:p>
        </p:txBody>
      </p:sp>
      <p:pic>
        <p:nvPicPr>
          <p:cNvPr id="452611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5933" y="5185910"/>
            <a:ext cx="4772024" cy="713105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9872" y="414338"/>
            <a:ext cx="17348653" cy="13858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DĚKUJEME ZA </a:t>
            </a:r>
            <a:r>
              <a:rPr lang="cs-CZ" dirty="0"/>
              <a:t>POZORNOST</a:t>
            </a:r>
          </a:p>
        </p:txBody>
      </p:sp>
      <p:sp>
        <p:nvSpPr>
          <p:cNvPr id="454661" name="Podnadpis 2"/>
          <p:cNvSpPr>
            <a:spLocks noGrp="1"/>
          </p:cNvSpPr>
          <p:nvPr>
            <p:ph type="subTitle" idx="1"/>
          </p:nvPr>
        </p:nvSpPr>
        <p:spPr>
          <a:xfrm>
            <a:off x="5940015" y="12457112"/>
            <a:ext cx="12960351" cy="1258888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www.eagri.cz/Dotace/Operační program Rybářství 2014 - 2020 </a:t>
            </a:r>
          </a:p>
        </p:txBody>
      </p:sp>
      <p:pic>
        <p:nvPicPr>
          <p:cNvPr id="45466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"/>
            <a:ext cx="5005388" cy="143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4665" name="Obrázek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526" y="1"/>
            <a:ext cx="3168650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rázek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1" b="6301"/>
          <a:stretch>
            <a:fillRect/>
          </a:stretch>
        </p:blipFill>
        <p:spPr>
          <a:xfrm>
            <a:off x="2422137" y="1620805"/>
            <a:ext cx="19661934" cy="1072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cs-CZ" altLang="cs-CZ" b="1" dirty="0" smtClean="0">
                <a:cs typeface="Arial" charset="0"/>
              </a:rPr>
              <a:t>1) Aktuální </a:t>
            </a:r>
            <a:r>
              <a:rPr lang="cs-CZ" altLang="cs-CZ" b="1" dirty="0">
                <a:cs typeface="Arial" charset="0"/>
              </a:rPr>
              <a:t>informace o stavu OP Rybářství 2014 – </a:t>
            </a:r>
            <a:r>
              <a:rPr lang="cs-CZ" altLang="cs-CZ" b="1" dirty="0" smtClean="0">
                <a:cs typeface="Arial" charset="0"/>
              </a:rPr>
              <a:t>2020</a:t>
            </a:r>
            <a:r>
              <a:rPr lang="cs-CZ" altLang="cs-CZ" b="1" dirty="0">
                <a:cs typeface="Arial" charset="0"/>
              </a:rPr>
              <a:t> </a:t>
            </a:r>
            <a:r>
              <a:rPr lang="pt-BR" altLang="cs-CZ" b="1" dirty="0" smtClean="0">
                <a:cs typeface="Arial" charset="0"/>
              </a:rPr>
              <a:t>a </a:t>
            </a:r>
            <a:r>
              <a:rPr lang="pt-BR" altLang="cs-CZ" b="1" dirty="0">
                <a:cs typeface="Arial" charset="0"/>
              </a:rPr>
              <a:t>příprava OP Rybářství 2021 – 2027</a:t>
            </a:r>
            <a:endParaRPr lang="cs-CZ" altLang="cs-CZ" b="1" dirty="0" smtClean="0"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cs-CZ" altLang="cs-CZ" b="1" dirty="0">
                <a:cs typeface="Arial" charset="0"/>
              </a:rPr>
              <a:t>	</a:t>
            </a:r>
            <a:r>
              <a:rPr lang="cs-CZ" altLang="cs-CZ" sz="2900" dirty="0">
                <a:cs typeface="Arial" charset="0"/>
              </a:rPr>
              <a:t>Ing. Pavel Pojer, </a:t>
            </a:r>
            <a:r>
              <a:rPr lang="cs-CZ" altLang="cs-CZ" sz="2900" i="1" dirty="0">
                <a:cs typeface="Arial" charset="0"/>
              </a:rPr>
              <a:t>Ministerstvo zemědělství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dirty="0">
              <a:cs typeface="Arial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altLang="cs-CZ" b="1" dirty="0" smtClean="0">
                <a:cs typeface="Arial" charset="0"/>
              </a:rPr>
              <a:t>2) Chov ryb v recirkulačních systémech a jejich následné zpracování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cs-CZ" altLang="cs-CZ" b="1" dirty="0" smtClean="0">
                <a:cs typeface="Arial" charset="0"/>
              </a:rPr>
              <a:t>	</a:t>
            </a:r>
            <a:r>
              <a:rPr lang="cs-CZ" altLang="cs-CZ" sz="2900" dirty="0">
                <a:cs typeface="Arial" charset="0"/>
              </a:rPr>
              <a:t>Ing. Jan Hora</a:t>
            </a:r>
            <a:r>
              <a:rPr lang="cs-CZ" altLang="cs-CZ" sz="2900" i="1" dirty="0">
                <a:cs typeface="Arial" charset="0"/>
              </a:rPr>
              <a:t>, </a:t>
            </a:r>
            <a:r>
              <a:rPr lang="cs-CZ" altLang="cs-CZ" sz="2900" i="1" dirty="0" err="1">
                <a:cs typeface="Arial" charset="0"/>
              </a:rPr>
              <a:t>Tilapia</a:t>
            </a:r>
            <a:r>
              <a:rPr lang="cs-CZ" altLang="cs-CZ" sz="2900" i="1" dirty="0">
                <a:cs typeface="Arial" charset="0"/>
              </a:rPr>
              <a:t> s.r.o.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i="1" dirty="0">
              <a:cs typeface="Arial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altLang="cs-CZ" b="1" dirty="0" smtClean="0">
                <a:cs typeface="Arial" charset="0"/>
              </a:rPr>
              <a:t>3) Recirkulační zařízení – Volary, Intenzivní produkce ryb v uzavřeném systému	</a:t>
            </a:r>
          </a:p>
          <a:p>
            <a:pPr algn="just" eaLnBrk="1" hangingPunct="1">
              <a:buFont typeface="Arial" charset="0"/>
              <a:buNone/>
              <a:defRPr/>
            </a:pPr>
            <a:r>
              <a:rPr lang="cs-CZ" altLang="cs-CZ" sz="2900" dirty="0">
                <a:cs typeface="Arial" charset="0"/>
              </a:rPr>
              <a:t>	Ing. Robert Michek, </a:t>
            </a:r>
            <a:r>
              <a:rPr lang="cs-CZ" altLang="cs-CZ" sz="2900" i="1" dirty="0" err="1">
                <a:cs typeface="Arial" charset="0"/>
              </a:rPr>
              <a:t>NDCon</a:t>
            </a:r>
            <a:r>
              <a:rPr lang="cs-CZ" altLang="cs-CZ" sz="2900" i="1" dirty="0">
                <a:cs typeface="Arial" charset="0"/>
              </a:rPr>
              <a:t> s.r.o.</a:t>
            </a:r>
          </a:p>
          <a:p>
            <a:pPr marL="0" indent="0" algn="just" eaLnBrk="1" hangingPunct="1">
              <a:buClr>
                <a:srgbClr val="004A99"/>
              </a:buClr>
              <a:buNone/>
              <a:defRPr/>
            </a:pPr>
            <a:endParaRPr lang="cs-CZ" altLang="cs-CZ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algn="just" eaLnBrk="1" hangingPunct="1">
              <a:buClr>
                <a:srgbClr val="004A99"/>
              </a:buClr>
              <a:buNone/>
              <a:defRPr/>
            </a:pPr>
            <a:r>
              <a:rPr lang="cs-CZ" altLang="cs-CZ" b="1" dirty="0" smtClean="0">
                <a:solidFill>
                  <a:prstClr val="black"/>
                </a:solidFill>
                <a:cs typeface="Arial" charset="0"/>
              </a:rPr>
              <a:t>4</a:t>
            </a: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) Informace o Fakultě rybářství a ochrany vod a příklady projektů v rámci OP Rybářství	</a:t>
            </a:r>
          </a:p>
          <a:p>
            <a:pPr lvl="0" algn="just" eaLnBrk="1" hangingPunct="1">
              <a:buClr>
                <a:srgbClr val="004A99"/>
              </a:buClr>
              <a:buNone/>
              <a:defRPr/>
            </a:pPr>
            <a:r>
              <a:rPr lang="cs-CZ" altLang="cs-CZ" sz="2900" dirty="0">
                <a:solidFill>
                  <a:prstClr val="black"/>
                </a:solidFill>
                <a:cs typeface="Arial" charset="0"/>
              </a:rPr>
              <a:t>	prof. Ing. Pavel Kozák, Ph.D., doc. Ing. Tomáš Policar, Ph.D., Ing. Josef Příborský, </a:t>
            </a:r>
            <a:r>
              <a:rPr lang="cs-CZ" altLang="cs-CZ" sz="2900" i="1" dirty="0">
                <a:solidFill>
                  <a:prstClr val="black"/>
                </a:solidFill>
                <a:cs typeface="Arial" charset="0"/>
              </a:rPr>
              <a:t>Jihočeská univerzita v Českých Budějovicích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i="1" dirty="0">
              <a:cs typeface="Arial" charset="0"/>
            </a:endParaRPr>
          </a:p>
          <a:p>
            <a:pPr marL="341643" indent="-341643" algn="just" eaLnBrk="1" hangingPunct="1">
              <a:buNone/>
              <a:defRPr/>
            </a:pPr>
            <a:r>
              <a:rPr lang="cs-CZ" altLang="cs-CZ" sz="2900" dirty="0">
                <a:cs typeface="Arial" charset="0"/>
              </a:rPr>
              <a:t>	</a:t>
            </a: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 Přestávka – </a:t>
            </a:r>
            <a:r>
              <a:rPr lang="cs-CZ" altLang="cs-CZ" b="1" dirty="0" err="1" smtClean="0">
                <a:solidFill>
                  <a:prstClr val="black"/>
                </a:solidFill>
                <a:cs typeface="Arial" charset="0"/>
              </a:rPr>
              <a:t>coffee</a:t>
            </a:r>
            <a:r>
              <a:rPr lang="cs-CZ" altLang="cs-CZ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cs-CZ" altLang="cs-CZ" b="1" dirty="0" err="1" smtClean="0">
                <a:solidFill>
                  <a:prstClr val="black"/>
                </a:solidFill>
                <a:cs typeface="Arial" charset="0"/>
              </a:rPr>
              <a:t>break</a:t>
            </a:r>
            <a:endParaRPr lang="cs-CZ" altLang="cs-CZ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marL="0" indent="0" algn="just" eaLnBrk="1" hangingPunct="1">
              <a:buClr>
                <a:srgbClr val="004A99"/>
              </a:buClr>
              <a:buNone/>
              <a:defRPr/>
            </a:pP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5) Nejčastější chyby příjemců při vyplňování Zpráv o udržitelnosti projektu v OP Rybářství 2014 – 2020	</a:t>
            </a:r>
          </a:p>
          <a:p>
            <a:pPr lvl="0" algn="just" eaLnBrk="1" hangingPunct="1">
              <a:buClr>
                <a:srgbClr val="004A99"/>
              </a:buClr>
              <a:buNone/>
              <a:defRPr/>
            </a:pPr>
            <a:r>
              <a:rPr lang="cs-CZ" altLang="cs-CZ" sz="2900" dirty="0">
                <a:solidFill>
                  <a:prstClr val="black"/>
                </a:solidFill>
                <a:cs typeface="Arial" charset="0"/>
              </a:rPr>
              <a:t>	Ing. David Janošík, </a:t>
            </a:r>
            <a:r>
              <a:rPr lang="cs-CZ" altLang="cs-CZ" sz="2900" i="1" dirty="0">
                <a:solidFill>
                  <a:prstClr val="black"/>
                </a:solidFill>
                <a:cs typeface="Arial" charset="0"/>
              </a:rPr>
              <a:t>Státní zemědělský intervenční fond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dirty="0">
              <a:cs typeface="Arial" charset="0"/>
            </a:endParaRPr>
          </a:p>
          <a:p>
            <a:pPr marL="0" indent="0" algn="just" eaLnBrk="1" hangingPunct="1">
              <a:buClr>
                <a:srgbClr val="004A99"/>
              </a:buClr>
              <a:buNone/>
              <a:defRPr/>
            </a:pP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6) </a:t>
            </a:r>
            <a:r>
              <a:rPr lang="cs-CZ" b="1" dirty="0">
                <a:solidFill>
                  <a:prstClr val="black"/>
                </a:solidFill>
                <a:ea typeface="Calibri"/>
              </a:rPr>
              <a:t>Příprava sběru </a:t>
            </a:r>
            <a:r>
              <a:rPr lang="cs-CZ" b="1" dirty="0" err="1">
                <a:solidFill>
                  <a:prstClr val="black"/>
                </a:solidFill>
                <a:ea typeface="Calibri"/>
              </a:rPr>
              <a:t>akvadat</a:t>
            </a:r>
            <a:r>
              <a:rPr lang="cs-CZ" b="1" dirty="0">
                <a:solidFill>
                  <a:prstClr val="black"/>
                </a:solidFill>
                <a:ea typeface="Calibri"/>
              </a:rPr>
              <a:t> v České republice</a:t>
            </a: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	</a:t>
            </a:r>
          </a:p>
          <a:p>
            <a:pPr lvl="0" algn="just" eaLnBrk="1" hangingPunct="1">
              <a:buClr>
                <a:srgbClr val="004A99"/>
              </a:buClr>
              <a:buNone/>
              <a:defRPr/>
            </a:pPr>
            <a:r>
              <a:rPr lang="cs-CZ" altLang="cs-CZ" sz="2900" dirty="0">
                <a:solidFill>
                  <a:prstClr val="black"/>
                </a:solidFill>
                <a:cs typeface="Arial" charset="0"/>
              </a:rPr>
              <a:t>	Ing. Jiří Dubec, Ph.D., </a:t>
            </a:r>
            <a:r>
              <a:rPr lang="cs-CZ" altLang="cs-CZ" sz="2900" i="1" dirty="0">
                <a:solidFill>
                  <a:prstClr val="black"/>
                </a:solidFill>
                <a:cs typeface="Arial" charset="0"/>
              </a:rPr>
              <a:t>Ústav zemědělské ekonomiky a informací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i="1" dirty="0">
              <a:cs typeface="Arial" charset="0"/>
            </a:endParaRPr>
          </a:p>
          <a:p>
            <a:pPr marL="0" indent="0" algn="just" eaLnBrk="1" hangingPunct="1">
              <a:buNone/>
              <a:defRPr/>
            </a:pPr>
            <a:r>
              <a:rPr lang="cs-CZ" altLang="cs-CZ" b="1" dirty="0">
                <a:cs typeface="Arial" charset="0"/>
              </a:rPr>
              <a:t>7) Diskuse</a:t>
            </a:r>
          </a:p>
          <a:p>
            <a:pPr marL="0" indent="0" algn="just" eaLnBrk="1" hangingPunct="1">
              <a:buClr>
                <a:srgbClr val="004A99"/>
              </a:buClr>
              <a:buNone/>
              <a:defRPr/>
            </a:pPr>
            <a:endParaRPr lang="cs-CZ" altLang="cs-CZ" b="1" dirty="0" smtClean="0">
              <a:solidFill>
                <a:prstClr val="black"/>
              </a:solidFill>
              <a:cs typeface="Arial" charset="0"/>
            </a:endParaRPr>
          </a:p>
          <a:p>
            <a:pPr marL="0" indent="0" algn="just" eaLnBrk="1" hangingPunct="1">
              <a:buClr>
                <a:srgbClr val="004A99"/>
              </a:buClr>
              <a:buNone/>
              <a:defRPr/>
            </a:pP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8) Závěr</a:t>
            </a:r>
          </a:p>
          <a:p>
            <a:pPr lvl="0" algn="just" eaLnBrk="1" hangingPunct="1">
              <a:buClr>
                <a:srgbClr val="004A99"/>
              </a:buClr>
              <a:buNone/>
              <a:defRPr/>
            </a:pPr>
            <a:r>
              <a:rPr lang="cs-CZ" altLang="cs-CZ" sz="2900" dirty="0">
                <a:solidFill>
                  <a:prstClr val="black"/>
                </a:solidFill>
                <a:cs typeface="Arial" charset="0"/>
              </a:rPr>
              <a:t>	Ing. Pavel Pojer, </a:t>
            </a:r>
            <a:r>
              <a:rPr lang="cs-CZ" altLang="cs-CZ" sz="2900" i="1" dirty="0">
                <a:solidFill>
                  <a:prstClr val="black"/>
                </a:solidFill>
                <a:cs typeface="Arial" charset="0"/>
              </a:rPr>
              <a:t>Ministerstvo zemědělství</a:t>
            </a:r>
          </a:p>
          <a:p>
            <a:pPr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cs-CZ" altLang="cs-CZ" sz="2900" i="1" dirty="0">
              <a:cs typeface="Arial" charset="0"/>
            </a:endParaRPr>
          </a:p>
          <a:p>
            <a:pPr marL="341643" indent="-341643" algn="just" eaLnBrk="1" hangingPunct="1">
              <a:buNone/>
              <a:defRPr/>
            </a:pPr>
            <a:r>
              <a:rPr lang="cs-CZ" altLang="cs-CZ" sz="2900" dirty="0">
                <a:cs typeface="Arial" charset="0"/>
              </a:rPr>
              <a:t>	</a:t>
            </a:r>
            <a:r>
              <a:rPr lang="cs-CZ" altLang="cs-CZ" b="1" dirty="0">
                <a:solidFill>
                  <a:prstClr val="black"/>
                </a:solidFill>
                <a:cs typeface="Arial" charset="0"/>
              </a:rPr>
              <a:t> Raut, neformální setkání účastníků</a:t>
            </a:r>
          </a:p>
        </p:txBody>
      </p:sp>
    </p:spTree>
    <p:extLst>
      <p:ext uri="{BB962C8B-B14F-4D97-AF65-F5344CB8AC3E}">
        <p14:creationId xmlns:p14="http://schemas.microsoft.com/office/powerpoint/2010/main" val="28949818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7050" y="2801941"/>
            <a:ext cx="21615401" cy="1836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AKTUÁLNÍ INFORMACE O STAVU </a:t>
            </a:r>
            <a:r>
              <a:rPr lang="cs-CZ" dirty="0" smtClean="0"/>
              <a:t>OP RYBÁŘSTVÍ </a:t>
            </a:r>
            <a:r>
              <a:rPr lang="cs-CZ" dirty="0"/>
              <a:t>2014 – 2020 </a:t>
            </a:r>
            <a:r>
              <a:rPr lang="pt-BR" dirty="0"/>
              <a:t>a příprava </a:t>
            </a:r>
            <a:r>
              <a:rPr lang="pt-BR" dirty="0" smtClean="0"/>
              <a:t>OP</a:t>
            </a:r>
            <a:r>
              <a:rPr lang="cs-CZ" dirty="0" smtClean="0"/>
              <a:t> </a:t>
            </a:r>
            <a:r>
              <a:rPr lang="pt-BR" dirty="0" smtClean="0"/>
              <a:t>Rybářství </a:t>
            </a:r>
            <a:r>
              <a:rPr lang="pt-BR" dirty="0"/>
              <a:t>2021 – </a:t>
            </a:r>
            <a:r>
              <a:rPr lang="pt-BR" dirty="0" smtClean="0"/>
              <a:t>2027</a:t>
            </a:r>
            <a:endParaRPr lang="cs-CZ" dirty="0"/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33552" y="5391150"/>
            <a:ext cx="21678900" cy="1655764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dirty="0" smtClean="0"/>
              <a:t>Ing. Pavel Pojer</a:t>
            </a:r>
          </a:p>
        </p:txBody>
      </p:sp>
      <p:sp>
        <p:nvSpPr>
          <p:cNvPr id="18436" name="Zástupný symbol pro text 3"/>
          <p:cNvSpPr>
            <a:spLocks noGrp="1"/>
          </p:cNvSpPr>
          <p:nvPr>
            <p:ph type="body" sz="quarter" idx="31"/>
          </p:nvPr>
        </p:nvSpPr>
        <p:spPr>
          <a:xfrm>
            <a:off x="1733552" y="7766050"/>
            <a:ext cx="21678900" cy="1655764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cs-CZ" altLang="cs-CZ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Výzvy OP Rybářství 2014 – </a:t>
            </a:r>
            <a:r>
              <a:rPr lang="cs-CZ" dirty="0" smtClean="0"/>
              <a:t>2020 v roce 2018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9" y="3240089"/>
            <a:ext cx="22283736" cy="9226550"/>
          </a:xfrm>
        </p:spPr>
        <p:txBody>
          <a:bodyPr/>
          <a:lstStyle/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Řídicí </a:t>
            </a:r>
            <a:r>
              <a:rPr lang="cs-CZ" dirty="0"/>
              <a:t>orgán OP Rybářství </a:t>
            </a:r>
            <a:r>
              <a:rPr lang="cs-CZ" dirty="0" smtClean="0"/>
              <a:t>připravil na jaře </a:t>
            </a:r>
            <a:r>
              <a:rPr lang="cs-CZ" dirty="0"/>
              <a:t>roku 2018 výzvu s názvem </a:t>
            </a:r>
            <a:r>
              <a:rPr lang="cs-CZ" u="sng" dirty="0" smtClean="0"/>
              <a:t>12.  </a:t>
            </a:r>
            <a:r>
              <a:rPr lang="cs-CZ" u="sng" dirty="0"/>
              <a:t>výzva OP Rybářství 2014 – 2020 </a:t>
            </a:r>
            <a:r>
              <a:rPr lang="cs-CZ" dirty="0"/>
              <a:t>	</a:t>
            </a:r>
          </a:p>
          <a:p>
            <a:pPr algn="just">
              <a:defRPr/>
            </a:pPr>
            <a:r>
              <a:rPr lang="cs-CZ" dirty="0" smtClean="0"/>
              <a:t> </a:t>
            </a:r>
            <a:r>
              <a:rPr lang="cs-CZ" u="sng" dirty="0" smtClean="0"/>
              <a:t>Vyhlašovaná </a:t>
            </a:r>
            <a:r>
              <a:rPr lang="cs-CZ" u="sng" dirty="0"/>
              <a:t>opatření</a:t>
            </a:r>
            <a:r>
              <a:rPr lang="cs-CZ" u="sng" dirty="0" smtClean="0"/>
              <a:t>:</a:t>
            </a:r>
          </a:p>
          <a:p>
            <a:pPr lvl="1" algn="just">
              <a:defRPr/>
            </a:pPr>
            <a:r>
              <a:rPr lang="cs-CZ" sz="3100" dirty="0"/>
              <a:t>2.2.  záměr a) Investice do akvakultury – alokace </a:t>
            </a:r>
            <a:r>
              <a:rPr lang="cs-CZ" sz="3100" u="sng" dirty="0"/>
              <a:t>100 mil. Kč</a:t>
            </a:r>
          </a:p>
          <a:p>
            <a:pPr lvl="1" algn="just">
              <a:defRPr/>
            </a:pPr>
            <a:r>
              <a:rPr lang="cs-CZ" sz="3100" dirty="0"/>
              <a:t>2.2.  záměr b) Diverzifikace akvakultury – alokace </a:t>
            </a:r>
            <a:r>
              <a:rPr lang="cs-CZ" sz="3100" u="sng" dirty="0"/>
              <a:t>17 mil. Kč</a:t>
            </a:r>
          </a:p>
          <a:p>
            <a:pPr lvl="1" algn="just">
              <a:defRPr/>
            </a:pPr>
            <a:r>
              <a:rPr lang="cs-CZ" sz="3100" dirty="0"/>
              <a:t>2.3.  Podpora nových chovatelů – alokace </a:t>
            </a:r>
            <a:r>
              <a:rPr lang="cs-CZ" sz="3100" u="sng" dirty="0"/>
              <a:t>20 mil. Kč</a:t>
            </a:r>
          </a:p>
          <a:p>
            <a:pPr lvl="1" algn="just">
              <a:defRPr/>
            </a:pPr>
            <a:r>
              <a:rPr lang="cs-CZ" sz="3100" dirty="0"/>
              <a:t>5.2.  záměr b) Propagační kampaně – alokace </a:t>
            </a:r>
            <a:r>
              <a:rPr lang="cs-CZ" sz="3100" u="sng" dirty="0"/>
              <a:t>8 mil. Kč </a:t>
            </a:r>
          </a:p>
          <a:p>
            <a:pPr lvl="1" algn="just">
              <a:defRPr/>
            </a:pPr>
            <a:r>
              <a:rPr lang="cs-CZ" sz="3100" dirty="0"/>
              <a:t>5.3.  Investice do zpracování produktů – alokace </a:t>
            </a:r>
            <a:r>
              <a:rPr lang="cs-CZ" sz="3100" u="sng" dirty="0"/>
              <a:t>40 mil. Kč</a:t>
            </a:r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r>
              <a:rPr lang="cs-CZ" sz="3100" dirty="0"/>
              <a:t>Typ výzvy: kolová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Alokace:  </a:t>
            </a:r>
            <a:r>
              <a:rPr lang="cs-CZ" sz="3100" u="sng" dirty="0"/>
              <a:t>185 mil. Kč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Příjem Žádostí o podporu: duben 2018</a:t>
            </a:r>
          </a:p>
          <a:p>
            <a:pPr marL="359982" lvl="1" indent="0" algn="just">
              <a:buNone/>
              <a:defRPr/>
            </a:pPr>
            <a:endParaRPr lang="cs-CZ" dirty="0" smtClean="0"/>
          </a:p>
          <a:p>
            <a:pPr marL="359982" lvl="1" indent="0" algn="just">
              <a:buNone/>
              <a:defRPr/>
            </a:pPr>
            <a:r>
              <a:rPr lang="cs-CZ" dirty="0"/>
              <a:t>Ve 12. výzvě bylo zaregistrováno a vyčerpáno 47 % vyhlášené finanční alokace na výzvu. V úspěšnosti vyčerpání finančních prostředků alokace na výzvu vychází v % vyjádření 12. výzva pod 50 %, a to z důvodu nastavení výše finanční alokace s dostatečnou rezervou, aby se neopakovala situace z 11. </a:t>
            </a:r>
            <a:r>
              <a:rPr lang="cs-CZ" dirty="0" smtClean="0"/>
              <a:t>výzvy, </a:t>
            </a:r>
            <a:r>
              <a:rPr lang="cs-CZ" dirty="0"/>
              <a:t>kdy se dodatečně musela alokace u opatření 2.2. </a:t>
            </a:r>
            <a:r>
              <a:rPr lang="cs-CZ" dirty="0" smtClean="0"/>
              <a:t>a</a:t>
            </a:r>
            <a:r>
              <a:rPr lang="cs-CZ" dirty="0"/>
              <a:t>) navyšovat.</a:t>
            </a:r>
          </a:p>
          <a:p>
            <a:pPr marL="359982" lvl="1" indent="0">
              <a:buNone/>
              <a:defRPr/>
            </a:pPr>
            <a:endParaRPr lang="cs-CZ" dirty="0"/>
          </a:p>
          <a:p>
            <a:pPr lvl="1">
              <a:defRPr/>
            </a:pPr>
            <a:endParaRPr lang="cs-CZ" u="sng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7344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Výsledky </a:t>
            </a:r>
            <a:r>
              <a:rPr lang="cs-CZ" dirty="0" smtClean="0"/>
              <a:t>vyhlášené jarní výzvy </a:t>
            </a:r>
            <a:br>
              <a:rPr lang="cs-CZ" dirty="0" smtClean="0"/>
            </a:br>
            <a:r>
              <a:rPr lang="cs-CZ" sz="3100" dirty="0"/>
              <a:t>(stav k 30. 11. 2018)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0109781"/>
              </p:ext>
            </p:extLst>
          </p:nvPr>
        </p:nvGraphicFramePr>
        <p:xfrm>
          <a:off x="1036416" y="3739023"/>
          <a:ext cx="22263098" cy="8815498"/>
        </p:xfrm>
        <a:graphic>
          <a:graphicData uri="http://schemas.openxmlformats.org/drawingml/2006/table">
            <a:tbl>
              <a:tblPr/>
              <a:tblGrid>
                <a:gridCol w="3111501"/>
                <a:gridCol w="3722687"/>
                <a:gridCol w="3722687"/>
                <a:gridCol w="3663949"/>
                <a:gridCol w="4021137"/>
                <a:gridCol w="4021137"/>
              </a:tblGrid>
              <a:tr h="2935606"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Priorita Unie (PU)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Opatření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12. výzva Registrované žádosti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(počet)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12. výzva Registrované žádosti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(mil. Kč)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12. výzva 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Alokace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(mil. Kč)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 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Čerpání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za jednotlivá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opatření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(%)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955640">
                <a:tc rowSpan="3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2.2. a)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68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59,3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marL="457200"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45720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          100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59 %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7254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2.2. b)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2,0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17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7143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2.3.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9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4,2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20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21 %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825470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 PU 2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82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65,5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137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48 %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617516">
                <a:tc row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5.2. b)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9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2,5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8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31 %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1751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5.3.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12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18,5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40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46 %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  <a:tr h="617516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 PU 5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21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21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48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44 %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DAC"/>
                    </a:solidFill>
                  </a:tcPr>
                </a:tc>
              </a:tr>
              <a:tr h="806422">
                <a:tc gridSpan="2"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l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103</a:t>
                      </a:r>
                      <a:endParaRPr kumimoji="0" lang="cs-CZ" altLang="cs-CZ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86,5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185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>
                      <a:lvl1pPr defTabSz="1828800" eaLnBrk="0" hangingPunct="0">
                        <a:lnSpc>
                          <a:spcPct val="90000"/>
                        </a:lnSpc>
                        <a:spcBef>
                          <a:spcPts val="2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1pPr>
                      <a:lvl2pPr marL="742950" indent="-28575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2pPr>
                      <a:lvl3pPr marL="11430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3pPr>
                      <a:lvl4pPr marL="16002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4pPr>
                      <a:lvl5pPr marL="2057400" indent="-228600" defTabSz="18288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5pPr>
                      <a:lvl6pPr marL="25146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6pPr>
                      <a:lvl7pPr marL="29718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7pPr>
                      <a:lvl8pPr marL="34290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8pPr>
                      <a:lvl9pPr marL="3886200" indent="-228600" defTabSz="18288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ill Sans MT" pitchFamily="34" charset="-18"/>
                        </a:defRPr>
                      </a:lvl9pPr>
                    </a:lstStyle>
                    <a:p>
                      <a:pPr marL="0" marR="0" lvl="0" indent="0" algn="ctr" defTabSz="1828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itchFamily="34" charset="-18"/>
                          <a:cs typeface="Times New Roman" pitchFamily="18" charset="0"/>
                        </a:rPr>
                        <a:t>47 %</a:t>
                      </a:r>
                      <a:endParaRPr kumimoji="0" lang="cs-CZ" altLang="cs-CZ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92838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cs-CZ" dirty="0"/>
              <a:t>Výzvy OP Rybářství 2014 – 2020 v roce 2018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49363" y="3240089"/>
            <a:ext cx="21888450" cy="9226550"/>
          </a:xfrm>
        </p:spPr>
        <p:txBody>
          <a:bodyPr/>
          <a:lstStyle/>
          <a:p>
            <a:pPr algn="just">
              <a:defRPr/>
            </a:pPr>
            <a:endParaRPr lang="cs-CZ" dirty="0" smtClean="0"/>
          </a:p>
          <a:p>
            <a:pPr algn="just">
              <a:defRPr/>
            </a:pPr>
            <a:r>
              <a:rPr lang="cs-CZ" dirty="0" smtClean="0"/>
              <a:t>Řídicí </a:t>
            </a:r>
            <a:r>
              <a:rPr lang="cs-CZ" dirty="0"/>
              <a:t>orgán OP Rybářství </a:t>
            </a:r>
            <a:r>
              <a:rPr lang="cs-CZ" dirty="0" smtClean="0"/>
              <a:t>připravil na </a:t>
            </a:r>
            <a:r>
              <a:rPr lang="cs-CZ" dirty="0"/>
              <a:t>podzim roku 2018 výzvu s názvem </a:t>
            </a:r>
            <a:r>
              <a:rPr lang="cs-CZ" u="sng" dirty="0"/>
              <a:t>13. výzva OP Rybářství 2014 – 2020 </a:t>
            </a:r>
            <a:r>
              <a:rPr lang="cs-CZ" dirty="0"/>
              <a:t>	</a:t>
            </a:r>
          </a:p>
          <a:p>
            <a:pPr algn="just">
              <a:defRPr/>
            </a:pPr>
            <a:r>
              <a:rPr lang="cs-CZ" dirty="0" smtClean="0"/>
              <a:t> </a:t>
            </a:r>
            <a:r>
              <a:rPr lang="cs-CZ" u="sng" dirty="0" smtClean="0"/>
              <a:t>Vyhlašovaná </a:t>
            </a:r>
            <a:r>
              <a:rPr lang="cs-CZ" u="sng" dirty="0"/>
              <a:t>opatření</a:t>
            </a:r>
            <a:r>
              <a:rPr lang="cs-CZ" u="sng" dirty="0" smtClean="0"/>
              <a:t>:</a:t>
            </a:r>
          </a:p>
          <a:p>
            <a:pPr lvl="1">
              <a:defRPr/>
            </a:pPr>
            <a:r>
              <a:rPr lang="cs-CZ" sz="3100" dirty="0"/>
              <a:t>2.1.  Inovace – alokace </a:t>
            </a:r>
            <a:r>
              <a:rPr lang="cs-CZ" sz="3100" u="sng" dirty="0"/>
              <a:t>10 mil. Kč</a:t>
            </a:r>
          </a:p>
          <a:p>
            <a:pPr lvl="1" algn="just">
              <a:defRPr/>
            </a:pPr>
            <a:r>
              <a:rPr lang="cs-CZ" sz="3100" dirty="0"/>
              <a:t>2.2.  záměr a) Investice do akvakultury – alokace </a:t>
            </a:r>
            <a:r>
              <a:rPr lang="cs-CZ" sz="3100" u="sng" dirty="0"/>
              <a:t>60 mil. Kč</a:t>
            </a:r>
          </a:p>
          <a:p>
            <a:pPr lvl="1" algn="just">
              <a:defRPr/>
            </a:pPr>
            <a:r>
              <a:rPr lang="cs-CZ" sz="3100" dirty="0"/>
              <a:t>2.4.  Recirkulační zařízení a průtočné systémy s dočišťováním – alokace </a:t>
            </a:r>
            <a:r>
              <a:rPr lang="cs-CZ" sz="3100" u="sng" dirty="0"/>
              <a:t>40 mil. Kč</a:t>
            </a:r>
          </a:p>
          <a:p>
            <a:pPr lvl="1" algn="just">
              <a:defRPr/>
            </a:pPr>
            <a:r>
              <a:rPr lang="cs-CZ" sz="3100" dirty="0"/>
              <a:t>5.3.  Investice do zpracování produktů – alokace </a:t>
            </a:r>
            <a:r>
              <a:rPr lang="cs-CZ" sz="3100" u="sng" dirty="0"/>
              <a:t>24 mil. Kč</a:t>
            </a:r>
          </a:p>
          <a:p>
            <a:pPr lvl="1" algn="just">
              <a:defRPr/>
            </a:pPr>
            <a:r>
              <a:rPr lang="cs-CZ" sz="3100" dirty="0"/>
              <a:t>5.2.  záměr a) Vytváření organizace producentů – alokace </a:t>
            </a:r>
            <a:r>
              <a:rPr lang="cs-CZ" sz="3100" u="sng" dirty="0"/>
              <a:t>2 mil. Kč </a:t>
            </a:r>
          </a:p>
          <a:p>
            <a:pPr marL="359982" lvl="1" indent="0" algn="just">
              <a:buNone/>
              <a:defRPr/>
            </a:pPr>
            <a:endParaRPr lang="cs-CZ" sz="3100" dirty="0"/>
          </a:p>
          <a:p>
            <a:pPr marL="359982" lvl="1" indent="0" algn="just">
              <a:buNone/>
              <a:defRPr/>
            </a:pPr>
            <a:r>
              <a:rPr lang="cs-CZ" sz="3100" dirty="0"/>
              <a:t>Typ výzvy: kolová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Alokace:  </a:t>
            </a:r>
            <a:r>
              <a:rPr lang="cs-CZ" sz="3100" u="sng" dirty="0"/>
              <a:t>136 mil. Kč</a:t>
            </a:r>
          </a:p>
          <a:p>
            <a:pPr marL="359982" lvl="1" indent="0" algn="just">
              <a:buNone/>
              <a:defRPr/>
            </a:pPr>
            <a:r>
              <a:rPr lang="cs-CZ" sz="3100" dirty="0"/>
              <a:t>Příjem Žádostí o podporu: říjen 2018</a:t>
            </a:r>
          </a:p>
          <a:p>
            <a:pPr marL="359982" lvl="1" indent="0" algn="just">
              <a:buNone/>
              <a:defRPr/>
            </a:pPr>
            <a:endParaRPr lang="cs-CZ" dirty="0"/>
          </a:p>
          <a:p>
            <a:pPr marL="358401" lvl="1" algn="just">
              <a:spcBef>
                <a:spcPts val="2000"/>
              </a:spcBef>
              <a:defRPr/>
            </a:pPr>
            <a:r>
              <a:rPr lang="cs-CZ" sz="3100" dirty="0"/>
              <a:t> Spolu s 13. výzvou proběhl příjem žádostí v opatření 2.5. Akvakultura poskytující environmentální služby (vysazování úhoře říčního) – vyhlášeno jako 2. výzva.</a:t>
            </a:r>
          </a:p>
          <a:p>
            <a:pPr marL="359982" lvl="1" indent="0">
              <a:buNone/>
              <a:defRPr/>
            </a:pPr>
            <a:endParaRPr lang="cs-CZ" dirty="0"/>
          </a:p>
          <a:p>
            <a:pPr lvl="1">
              <a:defRPr/>
            </a:pPr>
            <a:endParaRPr lang="cs-CZ" u="sng" dirty="0"/>
          </a:p>
          <a:p>
            <a:pPr>
              <a:defRPr/>
            </a:pPr>
            <a:endParaRPr lang="cs-CZ" dirty="0"/>
          </a:p>
        </p:txBody>
      </p:sp>
      <p:pic>
        <p:nvPicPr>
          <p:cNvPr id="3317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578" y="5500688"/>
            <a:ext cx="2936876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714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10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3.xml><?xml version="1.0" encoding="utf-8"?>
<a:theme xmlns:a="http://schemas.openxmlformats.org/drawingml/2006/main" name="6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4.xml><?xml version="1.0" encoding="utf-8"?>
<a:theme xmlns:a="http://schemas.openxmlformats.org/drawingml/2006/main" name="10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5.xml><?xml version="1.0" encoding="utf-8"?>
<a:theme xmlns:a="http://schemas.openxmlformats.org/drawingml/2006/main" name="7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6.xml><?xml version="1.0" encoding="utf-8"?>
<a:theme xmlns:a="http://schemas.openxmlformats.org/drawingml/2006/main" name="8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7.xml><?xml version="1.0" encoding="utf-8"?>
<a:theme xmlns:a="http://schemas.openxmlformats.org/drawingml/2006/main" name="11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8.xml><?xml version="1.0" encoding="utf-8"?>
<a:theme xmlns:a="http://schemas.openxmlformats.org/drawingml/2006/main" name="12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ppt/theme/theme9.xml><?xml version="1.0" encoding="utf-8"?>
<a:theme xmlns:a="http://schemas.openxmlformats.org/drawingml/2006/main" name="13_MZE_Prez_VodniHospodarstvi_16x9">
  <a:themeElements>
    <a:clrScheme name="MZe - Vodní hospodářství">
      <a:dk1>
        <a:sysClr val="windowText" lastClr="000000"/>
      </a:dk1>
      <a:lt1>
        <a:sysClr val="window" lastClr="FFFFFF"/>
      </a:lt1>
      <a:dk2>
        <a:srgbClr val="1D1D1B"/>
      </a:dk2>
      <a:lt2>
        <a:srgbClr val="C6C6C6"/>
      </a:lt2>
      <a:accent1>
        <a:srgbClr val="29B4E9"/>
      </a:accent1>
      <a:accent2>
        <a:srgbClr val="004A99"/>
      </a:accent2>
      <a:accent3>
        <a:srgbClr val="98D0BF"/>
      </a:accent3>
      <a:accent4>
        <a:srgbClr val="80733D"/>
      </a:accent4>
      <a:accent5>
        <a:srgbClr val="CDCE00"/>
      </a:accent5>
      <a:accent6>
        <a:srgbClr val="005C2B"/>
      </a:accent6>
      <a:hlink>
        <a:srgbClr val="29B4E9"/>
      </a:hlink>
      <a:folHlink>
        <a:srgbClr val="29B4E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ZE_Prez_VodniHospodarstvi_16x9.potx" id="{37C848B3-AC23-4065-ADF8-86100E7F729C}" vid="{CE7BB757-A824-4AE0-A691-561606B446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1958</Words>
  <Application>Microsoft Office PowerPoint</Application>
  <PresentationFormat>Vlastní</PresentationFormat>
  <Paragraphs>604</Paragraphs>
  <Slides>34</Slides>
  <Notes>34</Notes>
  <HiddenSlides>0</HiddenSlides>
  <MMClips>0</MMClips>
  <ScaleCrop>false</ScaleCrop>
  <HeadingPairs>
    <vt:vector size="6" baseType="variant">
      <vt:variant>
        <vt:lpstr>Motiv</vt:lpstr>
      </vt:variant>
      <vt:variant>
        <vt:i4>9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4" baseType="lpstr">
      <vt:lpstr>MZE_Prez_VodniHospodarstvi_16x9</vt:lpstr>
      <vt:lpstr>5_MZE_Prez_VodniHospodarstvi_16x9</vt:lpstr>
      <vt:lpstr>6_MZE_Prez_VodniHospodarstvi_16x9</vt:lpstr>
      <vt:lpstr>10_MZE_Prez_VodniHospodarstvi_16x9</vt:lpstr>
      <vt:lpstr>7_MZE_Prez_VodniHospodarstvi_16x9</vt:lpstr>
      <vt:lpstr>8_MZE_Prez_VodniHospodarstvi_16x9</vt:lpstr>
      <vt:lpstr>11_MZE_Prez_VodniHospodarstvi_16x9</vt:lpstr>
      <vt:lpstr>12_MZE_Prez_VodniHospodarstvi_16x9</vt:lpstr>
      <vt:lpstr>13_MZE_Prez_VodniHospodarstvi_16x9</vt:lpstr>
      <vt:lpstr>Graf aplikace Microsoft Excel</vt:lpstr>
      <vt:lpstr>Ministerstvo zemědělství, Řídicí orgán Operačního programu Rybářství vás vítá na Výroční konferenci OP Rybářství  </vt:lpstr>
      <vt:lpstr>přítomní berou na vědomí, že </vt:lpstr>
      <vt:lpstr>Uvítání, ZAHÁJENÍ</vt:lpstr>
      <vt:lpstr>PROGRAM</vt:lpstr>
      <vt:lpstr>PROGRAM</vt:lpstr>
      <vt:lpstr>AKTUÁLNÍ INFORMACE O STAVU OP RYBÁŘSTVÍ 2014 – 2020 a příprava OP Rybářství 2021 – 2027</vt:lpstr>
      <vt:lpstr>Výzvy OP Rybářství 2014 – 2020 v roce 2018   </vt:lpstr>
      <vt:lpstr>Výsledky vyhlášené jarní výzvy  (stav k 30. 11. 2018)   </vt:lpstr>
      <vt:lpstr>Výzvy OP Rybářství 2014 – 2020 v roce 2018 </vt:lpstr>
      <vt:lpstr>Výsledky vyhlášené podzimní výzvy  (stav k 30. 11. 2018) </vt:lpstr>
      <vt:lpstr>Výzvy OP Rybářství 2014 – 2020 v roce 2019 </vt:lpstr>
      <vt:lpstr>Výzvy OP Rybářství 2014 – 2020 v roce 2019 </vt:lpstr>
      <vt:lpstr>Kumulativní informace  (stav k 30. 11. 2018)</vt:lpstr>
      <vt:lpstr>Kumulativní informace  (stav k 30. 11. 2018)</vt:lpstr>
      <vt:lpstr>Aktuální informace o stavu OP Rybářství  2014 – 2020</vt:lpstr>
      <vt:lpstr>PLNĚNÍ pravidla N+3</vt:lpstr>
      <vt:lpstr>4. Certifikace</vt:lpstr>
      <vt:lpstr>Milníky pro rok 2018</vt:lpstr>
      <vt:lpstr>Informovanost a propagace v roce 2018 </vt:lpstr>
      <vt:lpstr>Semináře pro žadatele </vt:lpstr>
      <vt:lpstr>Seminář Organizace producentů ve sladkovodní akvakultuře  </vt:lpstr>
      <vt:lpstr>Přehled auditů a kontrol</vt:lpstr>
      <vt:lpstr>Budoucnost 2020+ </vt:lpstr>
      <vt:lpstr>Budoucnost 2020+ </vt:lpstr>
      <vt:lpstr>Budoucnost 2020+  </vt:lpstr>
      <vt:lpstr>Budoucnost 2020+  </vt:lpstr>
      <vt:lpstr>Budoucnost 2020+   </vt:lpstr>
      <vt:lpstr>Budoucnost 2020+ </vt:lpstr>
      <vt:lpstr>Budoucnost 2020+</vt:lpstr>
      <vt:lpstr>Budoucnost 2020+</vt:lpstr>
      <vt:lpstr>Prevence podvodů </vt:lpstr>
      <vt:lpstr>Souhrn roku 2018 </vt:lpstr>
      <vt:lpstr>Různé  Diskuse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2018-03-21T09:49:37Z</dcterms:created>
  <dcterms:modified xsi:type="dcterms:W3CDTF">2019-01-08T10:00:13Z</dcterms:modified>
</cp:coreProperties>
</file>