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67839" y="0"/>
            <a:ext cx="10424160" cy="5920740"/>
          </a:xfrm>
          <a:custGeom>
            <a:avLst/>
            <a:gdLst/>
            <a:ahLst/>
            <a:cxnLst/>
            <a:rect l="l" t="t" r="r" b="b"/>
            <a:pathLst>
              <a:path w="10424160" h="5920740">
                <a:moveTo>
                  <a:pt x="10424160" y="0"/>
                </a:moveTo>
                <a:lnTo>
                  <a:pt x="3493262" y="0"/>
                </a:lnTo>
                <a:lnTo>
                  <a:pt x="3453456" y="6899"/>
                </a:lnTo>
                <a:lnTo>
                  <a:pt x="3412734" y="15446"/>
                </a:lnTo>
                <a:lnTo>
                  <a:pt x="3371278" y="27987"/>
                </a:lnTo>
                <a:lnTo>
                  <a:pt x="3329399" y="46867"/>
                </a:lnTo>
                <a:lnTo>
                  <a:pt x="3287406" y="74433"/>
                </a:lnTo>
                <a:lnTo>
                  <a:pt x="3245612" y="113029"/>
                </a:lnTo>
                <a:lnTo>
                  <a:pt x="3296268" y="119717"/>
                </a:lnTo>
                <a:lnTo>
                  <a:pt x="3346761" y="124866"/>
                </a:lnTo>
                <a:lnTo>
                  <a:pt x="3397078" y="128687"/>
                </a:lnTo>
                <a:lnTo>
                  <a:pt x="3447208" y="131393"/>
                </a:lnTo>
                <a:lnTo>
                  <a:pt x="3497138" y="133197"/>
                </a:lnTo>
                <a:lnTo>
                  <a:pt x="3546855" y="134311"/>
                </a:lnTo>
                <a:lnTo>
                  <a:pt x="3596348" y="134947"/>
                </a:lnTo>
                <a:lnTo>
                  <a:pt x="3743360" y="136113"/>
                </a:lnTo>
                <a:lnTo>
                  <a:pt x="3791834" y="136962"/>
                </a:lnTo>
                <a:lnTo>
                  <a:pt x="3840023" y="138396"/>
                </a:lnTo>
                <a:lnTo>
                  <a:pt x="3887914" y="140626"/>
                </a:lnTo>
                <a:lnTo>
                  <a:pt x="3935495" y="143865"/>
                </a:lnTo>
                <a:lnTo>
                  <a:pt x="3982755" y="148325"/>
                </a:lnTo>
                <a:lnTo>
                  <a:pt x="4029681" y="154220"/>
                </a:lnTo>
                <a:lnTo>
                  <a:pt x="4076260" y="161760"/>
                </a:lnTo>
                <a:lnTo>
                  <a:pt x="4122481" y="171159"/>
                </a:lnTo>
                <a:lnTo>
                  <a:pt x="4168331" y="182629"/>
                </a:lnTo>
                <a:lnTo>
                  <a:pt x="4213799" y="196382"/>
                </a:lnTo>
                <a:lnTo>
                  <a:pt x="4258871" y="212631"/>
                </a:lnTo>
                <a:lnTo>
                  <a:pt x="4303536" y="231588"/>
                </a:lnTo>
                <a:lnTo>
                  <a:pt x="4347782" y="253466"/>
                </a:lnTo>
                <a:lnTo>
                  <a:pt x="4391596" y="278476"/>
                </a:lnTo>
                <a:lnTo>
                  <a:pt x="4434967" y="306831"/>
                </a:lnTo>
                <a:lnTo>
                  <a:pt x="4390343" y="343199"/>
                </a:lnTo>
                <a:lnTo>
                  <a:pt x="4344725" y="369862"/>
                </a:lnTo>
                <a:lnTo>
                  <a:pt x="4298286" y="388507"/>
                </a:lnTo>
                <a:lnTo>
                  <a:pt x="4251198" y="400820"/>
                </a:lnTo>
                <a:lnTo>
                  <a:pt x="4203633" y="408489"/>
                </a:lnTo>
                <a:lnTo>
                  <a:pt x="4155764" y="413201"/>
                </a:lnTo>
                <a:lnTo>
                  <a:pt x="4107763" y="416643"/>
                </a:lnTo>
                <a:lnTo>
                  <a:pt x="4059803" y="420502"/>
                </a:lnTo>
                <a:lnTo>
                  <a:pt x="4012057" y="426465"/>
                </a:lnTo>
                <a:lnTo>
                  <a:pt x="3962883" y="434669"/>
                </a:lnTo>
                <a:lnTo>
                  <a:pt x="3914024" y="443852"/>
                </a:lnTo>
                <a:lnTo>
                  <a:pt x="3865390" y="453733"/>
                </a:lnTo>
                <a:lnTo>
                  <a:pt x="3719938" y="484754"/>
                </a:lnTo>
                <a:lnTo>
                  <a:pt x="3671304" y="494616"/>
                </a:lnTo>
                <a:lnTo>
                  <a:pt x="3622445" y="503771"/>
                </a:lnTo>
                <a:lnTo>
                  <a:pt x="3520435" y="520673"/>
                </a:lnTo>
                <a:lnTo>
                  <a:pt x="3467590" y="528086"/>
                </a:lnTo>
                <a:lnTo>
                  <a:pt x="3414738" y="534552"/>
                </a:lnTo>
                <a:lnTo>
                  <a:pt x="3256148" y="552059"/>
                </a:lnTo>
                <a:lnTo>
                  <a:pt x="3203277" y="558525"/>
                </a:lnTo>
                <a:lnTo>
                  <a:pt x="3150404" y="565938"/>
                </a:lnTo>
                <a:lnTo>
                  <a:pt x="3097530" y="574675"/>
                </a:lnTo>
                <a:lnTo>
                  <a:pt x="3057580" y="579861"/>
                </a:lnTo>
                <a:lnTo>
                  <a:pt x="3016960" y="582761"/>
                </a:lnTo>
                <a:lnTo>
                  <a:pt x="2975637" y="584844"/>
                </a:lnTo>
                <a:lnTo>
                  <a:pt x="2933580" y="587580"/>
                </a:lnTo>
                <a:lnTo>
                  <a:pt x="2890758" y="592439"/>
                </a:lnTo>
                <a:lnTo>
                  <a:pt x="2847139" y="600890"/>
                </a:lnTo>
                <a:lnTo>
                  <a:pt x="2802694" y="614405"/>
                </a:lnTo>
                <a:lnTo>
                  <a:pt x="2757389" y="634452"/>
                </a:lnTo>
                <a:lnTo>
                  <a:pt x="2711194" y="662501"/>
                </a:lnTo>
                <a:lnTo>
                  <a:pt x="2664079" y="700024"/>
                </a:lnTo>
                <a:lnTo>
                  <a:pt x="2714895" y="711996"/>
                </a:lnTo>
                <a:lnTo>
                  <a:pt x="2765327" y="721311"/>
                </a:lnTo>
                <a:lnTo>
                  <a:pt x="2815407" y="728222"/>
                </a:lnTo>
                <a:lnTo>
                  <a:pt x="2865169" y="732983"/>
                </a:lnTo>
                <a:lnTo>
                  <a:pt x="2914648" y="735847"/>
                </a:lnTo>
                <a:lnTo>
                  <a:pt x="2963876" y="737065"/>
                </a:lnTo>
                <a:lnTo>
                  <a:pt x="3012888" y="736893"/>
                </a:lnTo>
                <a:lnTo>
                  <a:pt x="3061718" y="735581"/>
                </a:lnTo>
                <a:lnTo>
                  <a:pt x="3110399" y="733384"/>
                </a:lnTo>
                <a:lnTo>
                  <a:pt x="3158965" y="730554"/>
                </a:lnTo>
                <a:lnTo>
                  <a:pt x="3304313" y="720801"/>
                </a:lnTo>
                <a:lnTo>
                  <a:pt x="3352759" y="717971"/>
                </a:lnTo>
                <a:lnTo>
                  <a:pt x="3401258" y="715774"/>
                </a:lnTo>
                <a:lnTo>
                  <a:pt x="3449846" y="714462"/>
                </a:lnTo>
                <a:lnTo>
                  <a:pt x="3498555" y="714290"/>
                </a:lnTo>
                <a:lnTo>
                  <a:pt x="3547421" y="715508"/>
                </a:lnTo>
                <a:lnTo>
                  <a:pt x="3596476" y="718372"/>
                </a:lnTo>
                <a:lnTo>
                  <a:pt x="3645754" y="723133"/>
                </a:lnTo>
                <a:lnTo>
                  <a:pt x="3695289" y="730044"/>
                </a:lnTo>
                <a:lnTo>
                  <a:pt x="3745116" y="739359"/>
                </a:lnTo>
                <a:lnTo>
                  <a:pt x="3795268" y="751332"/>
                </a:lnTo>
                <a:lnTo>
                  <a:pt x="3739327" y="771749"/>
                </a:lnTo>
                <a:lnTo>
                  <a:pt x="3685033" y="787869"/>
                </a:lnTo>
                <a:lnTo>
                  <a:pt x="3632277" y="800385"/>
                </a:lnTo>
                <a:lnTo>
                  <a:pt x="3580948" y="809991"/>
                </a:lnTo>
                <a:lnTo>
                  <a:pt x="3530937" y="817380"/>
                </a:lnTo>
                <a:lnTo>
                  <a:pt x="3482133" y="823245"/>
                </a:lnTo>
                <a:lnTo>
                  <a:pt x="3387710" y="833176"/>
                </a:lnTo>
                <a:lnTo>
                  <a:pt x="3341872" y="838628"/>
                </a:lnTo>
                <a:lnTo>
                  <a:pt x="3296801" y="845329"/>
                </a:lnTo>
                <a:lnTo>
                  <a:pt x="3252390" y="853972"/>
                </a:lnTo>
                <a:lnTo>
                  <a:pt x="3164579" y="876798"/>
                </a:lnTo>
                <a:lnTo>
                  <a:pt x="3119456" y="884412"/>
                </a:lnTo>
                <a:lnTo>
                  <a:pt x="3073565" y="889533"/>
                </a:lnTo>
                <a:lnTo>
                  <a:pt x="3027313" y="893601"/>
                </a:lnTo>
                <a:lnTo>
                  <a:pt x="2981106" y="898053"/>
                </a:lnTo>
                <a:lnTo>
                  <a:pt x="2935351" y="904331"/>
                </a:lnTo>
                <a:lnTo>
                  <a:pt x="2890455" y="913872"/>
                </a:lnTo>
                <a:lnTo>
                  <a:pt x="2846822" y="928116"/>
                </a:lnTo>
                <a:lnTo>
                  <a:pt x="2804861" y="948502"/>
                </a:lnTo>
                <a:lnTo>
                  <a:pt x="2764978" y="976470"/>
                </a:lnTo>
                <a:lnTo>
                  <a:pt x="2727579" y="1013460"/>
                </a:lnTo>
                <a:lnTo>
                  <a:pt x="2689621" y="1053551"/>
                </a:lnTo>
                <a:lnTo>
                  <a:pt x="2650926" y="1084234"/>
                </a:lnTo>
                <a:lnTo>
                  <a:pt x="2611243" y="1105708"/>
                </a:lnTo>
                <a:lnTo>
                  <a:pt x="2570321" y="1118171"/>
                </a:lnTo>
                <a:lnTo>
                  <a:pt x="2527911" y="1121824"/>
                </a:lnTo>
                <a:lnTo>
                  <a:pt x="2483762" y="1116865"/>
                </a:lnTo>
                <a:lnTo>
                  <a:pt x="2437626" y="1103495"/>
                </a:lnTo>
                <a:lnTo>
                  <a:pt x="2345173" y="1062063"/>
                </a:lnTo>
                <a:lnTo>
                  <a:pt x="2300356" y="1049299"/>
                </a:lnTo>
                <a:lnTo>
                  <a:pt x="2255048" y="1043218"/>
                </a:lnTo>
                <a:lnTo>
                  <a:pt x="2209498" y="1043416"/>
                </a:lnTo>
                <a:lnTo>
                  <a:pt x="2163953" y="1049489"/>
                </a:lnTo>
                <a:lnTo>
                  <a:pt x="2118663" y="1061035"/>
                </a:lnTo>
                <a:lnTo>
                  <a:pt x="2073876" y="1077650"/>
                </a:lnTo>
                <a:lnTo>
                  <a:pt x="2029840" y="1098930"/>
                </a:lnTo>
                <a:lnTo>
                  <a:pt x="1971690" y="1140285"/>
                </a:lnTo>
                <a:lnTo>
                  <a:pt x="1945259" y="1207262"/>
                </a:lnTo>
                <a:lnTo>
                  <a:pt x="1954422" y="1257101"/>
                </a:lnTo>
                <a:lnTo>
                  <a:pt x="1978945" y="1289843"/>
                </a:lnTo>
                <a:lnTo>
                  <a:pt x="2014374" y="1309774"/>
                </a:lnTo>
                <a:lnTo>
                  <a:pt x="2056257" y="1321180"/>
                </a:lnTo>
                <a:lnTo>
                  <a:pt x="2097530" y="1329396"/>
                </a:lnTo>
                <a:lnTo>
                  <a:pt x="2140791" y="1335468"/>
                </a:lnTo>
                <a:lnTo>
                  <a:pt x="2184076" y="1337254"/>
                </a:lnTo>
                <a:lnTo>
                  <a:pt x="2225421" y="1332611"/>
                </a:lnTo>
                <a:lnTo>
                  <a:pt x="2276131" y="1324405"/>
                </a:lnTo>
                <a:lnTo>
                  <a:pt x="2326769" y="1318470"/>
                </a:lnTo>
                <a:lnTo>
                  <a:pt x="2377344" y="1314597"/>
                </a:lnTo>
                <a:lnTo>
                  <a:pt x="2427862" y="1312575"/>
                </a:lnTo>
                <a:lnTo>
                  <a:pt x="2478331" y="1312195"/>
                </a:lnTo>
                <a:lnTo>
                  <a:pt x="2528760" y="1313248"/>
                </a:lnTo>
                <a:lnTo>
                  <a:pt x="2579157" y="1315524"/>
                </a:lnTo>
                <a:lnTo>
                  <a:pt x="2629528" y="1318813"/>
                </a:lnTo>
                <a:lnTo>
                  <a:pt x="2679883" y="1322906"/>
                </a:lnTo>
                <a:lnTo>
                  <a:pt x="2730230" y="1327594"/>
                </a:lnTo>
                <a:lnTo>
                  <a:pt x="2881294" y="1343127"/>
                </a:lnTo>
                <a:lnTo>
                  <a:pt x="2931684" y="1348097"/>
                </a:lnTo>
                <a:lnTo>
                  <a:pt x="2982104" y="1352613"/>
                </a:lnTo>
                <a:lnTo>
                  <a:pt x="3032563" y="1356466"/>
                </a:lnTo>
                <a:lnTo>
                  <a:pt x="3083069" y="1359447"/>
                </a:lnTo>
                <a:lnTo>
                  <a:pt x="3133629" y="1361346"/>
                </a:lnTo>
                <a:lnTo>
                  <a:pt x="3184251" y="1361953"/>
                </a:lnTo>
                <a:lnTo>
                  <a:pt x="3234944" y="1361059"/>
                </a:lnTo>
                <a:lnTo>
                  <a:pt x="3185132" y="1372312"/>
                </a:lnTo>
                <a:lnTo>
                  <a:pt x="3135304" y="1383101"/>
                </a:lnTo>
                <a:lnTo>
                  <a:pt x="3085461" y="1393436"/>
                </a:lnTo>
                <a:lnTo>
                  <a:pt x="3035601" y="1403329"/>
                </a:lnTo>
                <a:lnTo>
                  <a:pt x="2985724" y="1412791"/>
                </a:lnTo>
                <a:lnTo>
                  <a:pt x="2935829" y="1421834"/>
                </a:lnTo>
                <a:lnTo>
                  <a:pt x="2885918" y="1430467"/>
                </a:lnTo>
                <a:lnTo>
                  <a:pt x="2835988" y="1438704"/>
                </a:lnTo>
                <a:lnTo>
                  <a:pt x="2786039" y="1446554"/>
                </a:lnTo>
                <a:lnTo>
                  <a:pt x="2736072" y="1454029"/>
                </a:lnTo>
                <a:lnTo>
                  <a:pt x="2686086" y="1461141"/>
                </a:lnTo>
                <a:lnTo>
                  <a:pt x="2636081" y="1467900"/>
                </a:lnTo>
                <a:lnTo>
                  <a:pt x="2586056" y="1474318"/>
                </a:lnTo>
                <a:lnTo>
                  <a:pt x="2536010" y="1480406"/>
                </a:lnTo>
                <a:lnTo>
                  <a:pt x="2485944" y="1486175"/>
                </a:lnTo>
                <a:lnTo>
                  <a:pt x="2435858" y="1491636"/>
                </a:lnTo>
                <a:lnTo>
                  <a:pt x="2385749" y="1496801"/>
                </a:lnTo>
                <a:lnTo>
                  <a:pt x="2335620" y="1501681"/>
                </a:lnTo>
                <a:lnTo>
                  <a:pt x="2285468" y="1506287"/>
                </a:lnTo>
                <a:lnTo>
                  <a:pt x="2185097" y="1514722"/>
                </a:lnTo>
                <a:lnTo>
                  <a:pt x="2084634" y="1522195"/>
                </a:lnTo>
                <a:lnTo>
                  <a:pt x="1984076" y="1528797"/>
                </a:lnTo>
                <a:lnTo>
                  <a:pt x="1883420" y="1534617"/>
                </a:lnTo>
                <a:lnTo>
                  <a:pt x="1782662" y="1539745"/>
                </a:lnTo>
                <a:lnTo>
                  <a:pt x="1681801" y="1544271"/>
                </a:lnTo>
                <a:lnTo>
                  <a:pt x="1530308" y="1550126"/>
                </a:lnTo>
                <a:lnTo>
                  <a:pt x="1277259" y="1558145"/>
                </a:lnTo>
                <a:lnTo>
                  <a:pt x="819874" y="1571103"/>
                </a:lnTo>
                <a:lnTo>
                  <a:pt x="666833" y="1576144"/>
                </a:lnTo>
                <a:lnTo>
                  <a:pt x="513487" y="1582051"/>
                </a:lnTo>
                <a:lnTo>
                  <a:pt x="411082" y="1586620"/>
                </a:lnTo>
                <a:lnTo>
                  <a:pt x="308533" y="1591798"/>
                </a:lnTo>
                <a:lnTo>
                  <a:pt x="205839" y="1597674"/>
                </a:lnTo>
                <a:lnTo>
                  <a:pt x="102995" y="1604340"/>
                </a:lnTo>
                <a:lnTo>
                  <a:pt x="0" y="1611884"/>
                </a:lnTo>
                <a:lnTo>
                  <a:pt x="36500" y="1648425"/>
                </a:lnTo>
                <a:lnTo>
                  <a:pt x="74359" y="1673926"/>
                </a:lnTo>
                <a:lnTo>
                  <a:pt x="113172" y="1690403"/>
                </a:lnTo>
                <a:lnTo>
                  <a:pt x="152536" y="1699876"/>
                </a:lnTo>
                <a:lnTo>
                  <a:pt x="192046" y="1704362"/>
                </a:lnTo>
                <a:lnTo>
                  <a:pt x="231298" y="1705879"/>
                </a:lnTo>
                <a:lnTo>
                  <a:pt x="269889" y="1706447"/>
                </a:lnTo>
                <a:lnTo>
                  <a:pt x="307415" y="1708084"/>
                </a:lnTo>
                <a:lnTo>
                  <a:pt x="343471" y="1712807"/>
                </a:lnTo>
                <a:lnTo>
                  <a:pt x="377654" y="1722635"/>
                </a:lnTo>
                <a:lnTo>
                  <a:pt x="409560" y="1739587"/>
                </a:lnTo>
                <a:lnTo>
                  <a:pt x="438785" y="1765680"/>
                </a:lnTo>
                <a:lnTo>
                  <a:pt x="417009" y="1824070"/>
                </a:lnTo>
                <a:lnTo>
                  <a:pt x="400549" y="1878189"/>
                </a:lnTo>
                <a:lnTo>
                  <a:pt x="389462" y="1928022"/>
                </a:lnTo>
                <a:lnTo>
                  <a:pt x="383804" y="1973556"/>
                </a:lnTo>
                <a:lnTo>
                  <a:pt x="383634" y="2014774"/>
                </a:lnTo>
                <a:lnTo>
                  <a:pt x="389010" y="2051664"/>
                </a:lnTo>
                <a:lnTo>
                  <a:pt x="416626" y="2112396"/>
                </a:lnTo>
                <a:lnTo>
                  <a:pt x="467115" y="2155638"/>
                </a:lnTo>
                <a:lnTo>
                  <a:pt x="540936" y="2181271"/>
                </a:lnTo>
                <a:lnTo>
                  <a:pt x="586740" y="2187448"/>
                </a:lnTo>
                <a:lnTo>
                  <a:pt x="628138" y="2189584"/>
                </a:lnTo>
                <a:lnTo>
                  <a:pt x="669734" y="2189744"/>
                </a:lnTo>
                <a:lnTo>
                  <a:pt x="752617" y="2187780"/>
                </a:lnTo>
                <a:lnTo>
                  <a:pt x="793453" y="2187480"/>
                </a:lnTo>
                <a:lnTo>
                  <a:pt x="833585" y="2188852"/>
                </a:lnTo>
                <a:lnTo>
                  <a:pt x="872787" y="2192805"/>
                </a:lnTo>
                <a:lnTo>
                  <a:pt x="910833" y="2200254"/>
                </a:lnTo>
                <a:lnTo>
                  <a:pt x="947498" y="2212109"/>
                </a:lnTo>
                <a:lnTo>
                  <a:pt x="982556" y="2229282"/>
                </a:lnTo>
                <a:lnTo>
                  <a:pt x="1015782" y="2252686"/>
                </a:lnTo>
                <a:lnTo>
                  <a:pt x="1046951" y="2283232"/>
                </a:lnTo>
                <a:lnTo>
                  <a:pt x="1075836" y="2321832"/>
                </a:lnTo>
                <a:lnTo>
                  <a:pt x="1102213" y="2369398"/>
                </a:lnTo>
                <a:lnTo>
                  <a:pt x="1125855" y="2426842"/>
                </a:lnTo>
                <a:lnTo>
                  <a:pt x="1144976" y="2457633"/>
                </a:lnTo>
                <a:lnTo>
                  <a:pt x="1218145" y="2491949"/>
                </a:lnTo>
                <a:lnTo>
                  <a:pt x="1266618" y="2499487"/>
                </a:lnTo>
                <a:lnTo>
                  <a:pt x="1319300" y="2503286"/>
                </a:lnTo>
                <a:lnTo>
                  <a:pt x="1373403" y="2505352"/>
                </a:lnTo>
                <a:lnTo>
                  <a:pt x="1426140" y="2507693"/>
                </a:lnTo>
                <a:lnTo>
                  <a:pt x="1474724" y="2512314"/>
                </a:lnTo>
                <a:lnTo>
                  <a:pt x="1524474" y="2518916"/>
                </a:lnTo>
                <a:lnTo>
                  <a:pt x="1574529" y="2524008"/>
                </a:lnTo>
                <a:lnTo>
                  <a:pt x="1624828" y="2527948"/>
                </a:lnTo>
                <a:lnTo>
                  <a:pt x="1675308" y="2531096"/>
                </a:lnTo>
                <a:lnTo>
                  <a:pt x="1776569" y="2536448"/>
                </a:lnTo>
                <a:lnTo>
                  <a:pt x="1827227" y="2539371"/>
                </a:lnTo>
                <a:lnTo>
                  <a:pt x="1877821" y="2542936"/>
                </a:lnTo>
                <a:lnTo>
                  <a:pt x="1928291" y="2547503"/>
                </a:lnTo>
                <a:lnTo>
                  <a:pt x="1978574" y="2553431"/>
                </a:lnTo>
                <a:lnTo>
                  <a:pt x="2028609" y="2561078"/>
                </a:lnTo>
                <a:lnTo>
                  <a:pt x="2078335" y="2570803"/>
                </a:lnTo>
                <a:lnTo>
                  <a:pt x="2127690" y="2582965"/>
                </a:lnTo>
                <a:lnTo>
                  <a:pt x="2176613" y="2597923"/>
                </a:lnTo>
                <a:lnTo>
                  <a:pt x="2225043" y="2616036"/>
                </a:lnTo>
                <a:lnTo>
                  <a:pt x="2272919" y="2637663"/>
                </a:lnTo>
                <a:lnTo>
                  <a:pt x="2320085" y="2659982"/>
                </a:lnTo>
                <a:lnTo>
                  <a:pt x="2359467" y="2683246"/>
                </a:lnTo>
                <a:lnTo>
                  <a:pt x="2388568" y="2710307"/>
                </a:lnTo>
                <a:lnTo>
                  <a:pt x="2405954" y="2787217"/>
                </a:lnTo>
                <a:lnTo>
                  <a:pt x="2389251" y="2842767"/>
                </a:lnTo>
                <a:lnTo>
                  <a:pt x="2372474" y="2901652"/>
                </a:lnTo>
                <a:lnTo>
                  <a:pt x="2373018" y="2948803"/>
                </a:lnTo>
                <a:lnTo>
                  <a:pt x="2387949" y="2986754"/>
                </a:lnTo>
                <a:lnTo>
                  <a:pt x="2414331" y="3018037"/>
                </a:lnTo>
                <a:lnTo>
                  <a:pt x="2449229" y="3045186"/>
                </a:lnTo>
                <a:lnTo>
                  <a:pt x="2489708" y="3070733"/>
                </a:lnTo>
                <a:lnTo>
                  <a:pt x="2560926" y="3100352"/>
                </a:lnTo>
                <a:lnTo>
                  <a:pt x="2599340" y="3114976"/>
                </a:lnTo>
                <a:lnTo>
                  <a:pt x="2636886" y="3136236"/>
                </a:lnTo>
                <a:lnTo>
                  <a:pt x="2671512" y="3169202"/>
                </a:lnTo>
                <a:lnTo>
                  <a:pt x="2701163" y="3218941"/>
                </a:lnTo>
                <a:lnTo>
                  <a:pt x="2650741" y="3217182"/>
                </a:lnTo>
                <a:lnTo>
                  <a:pt x="2600403" y="3215027"/>
                </a:lnTo>
                <a:lnTo>
                  <a:pt x="2550144" y="3212521"/>
                </a:lnTo>
                <a:lnTo>
                  <a:pt x="2499960" y="3209709"/>
                </a:lnTo>
                <a:lnTo>
                  <a:pt x="2399798" y="3203347"/>
                </a:lnTo>
                <a:lnTo>
                  <a:pt x="2050935" y="3178021"/>
                </a:lnTo>
                <a:lnTo>
                  <a:pt x="1951599" y="3171387"/>
                </a:lnTo>
                <a:lnTo>
                  <a:pt x="1901965" y="3168394"/>
                </a:lnTo>
                <a:lnTo>
                  <a:pt x="1852348" y="3165677"/>
                </a:lnTo>
                <a:lnTo>
                  <a:pt x="1802744" y="3163281"/>
                </a:lnTo>
                <a:lnTo>
                  <a:pt x="1753148" y="3161249"/>
                </a:lnTo>
                <a:lnTo>
                  <a:pt x="1703555" y="3159628"/>
                </a:lnTo>
                <a:lnTo>
                  <a:pt x="1653961" y="3158461"/>
                </a:lnTo>
                <a:lnTo>
                  <a:pt x="1604362" y="3157793"/>
                </a:lnTo>
                <a:lnTo>
                  <a:pt x="1554754" y="3157670"/>
                </a:lnTo>
                <a:lnTo>
                  <a:pt x="1505131" y="3158136"/>
                </a:lnTo>
                <a:lnTo>
                  <a:pt x="1455489" y="3159235"/>
                </a:lnTo>
                <a:lnTo>
                  <a:pt x="1405824" y="3161013"/>
                </a:lnTo>
                <a:lnTo>
                  <a:pt x="1356131" y="3163513"/>
                </a:lnTo>
                <a:lnTo>
                  <a:pt x="1306407" y="3166782"/>
                </a:lnTo>
                <a:lnTo>
                  <a:pt x="1256646" y="3170863"/>
                </a:lnTo>
                <a:lnTo>
                  <a:pt x="1206844" y="3175802"/>
                </a:lnTo>
                <a:lnTo>
                  <a:pt x="1156996" y="3181642"/>
                </a:lnTo>
                <a:lnTo>
                  <a:pt x="1107099" y="3188430"/>
                </a:lnTo>
                <a:lnTo>
                  <a:pt x="1057148" y="3196209"/>
                </a:lnTo>
                <a:lnTo>
                  <a:pt x="1104841" y="3213718"/>
                </a:lnTo>
                <a:lnTo>
                  <a:pt x="1152762" y="3230288"/>
                </a:lnTo>
                <a:lnTo>
                  <a:pt x="1200897" y="3245976"/>
                </a:lnTo>
                <a:lnTo>
                  <a:pt x="1249232" y="3260838"/>
                </a:lnTo>
                <a:lnTo>
                  <a:pt x="1297754" y="3274929"/>
                </a:lnTo>
                <a:lnTo>
                  <a:pt x="1346448" y="3288306"/>
                </a:lnTo>
                <a:lnTo>
                  <a:pt x="1395300" y="3301025"/>
                </a:lnTo>
                <a:lnTo>
                  <a:pt x="1444297" y="3313142"/>
                </a:lnTo>
                <a:lnTo>
                  <a:pt x="1493424" y="3324712"/>
                </a:lnTo>
                <a:lnTo>
                  <a:pt x="1542668" y="3335793"/>
                </a:lnTo>
                <a:lnTo>
                  <a:pt x="1592016" y="3346440"/>
                </a:lnTo>
                <a:lnTo>
                  <a:pt x="1641452" y="3356709"/>
                </a:lnTo>
                <a:lnTo>
                  <a:pt x="1690964" y="3366657"/>
                </a:lnTo>
                <a:lnTo>
                  <a:pt x="1790157" y="3385812"/>
                </a:lnTo>
                <a:lnTo>
                  <a:pt x="2038485" y="3431995"/>
                </a:lnTo>
                <a:lnTo>
                  <a:pt x="2137663" y="3450966"/>
                </a:lnTo>
                <a:lnTo>
                  <a:pt x="2187164" y="3460782"/>
                </a:lnTo>
                <a:lnTo>
                  <a:pt x="2236587" y="3470893"/>
                </a:lnTo>
                <a:lnTo>
                  <a:pt x="2285919" y="3481356"/>
                </a:lnTo>
                <a:lnTo>
                  <a:pt x="2335146" y="3492226"/>
                </a:lnTo>
                <a:lnTo>
                  <a:pt x="2384254" y="3503560"/>
                </a:lnTo>
                <a:lnTo>
                  <a:pt x="2433229" y="3515414"/>
                </a:lnTo>
                <a:lnTo>
                  <a:pt x="2482057" y="3527843"/>
                </a:lnTo>
                <a:lnTo>
                  <a:pt x="2530724" y="3540904"/>
                </a:lnTo>
                <a:lnTo>
                  <a:pt x="2579217" y="3554653"/>
                </a:lnTo>
                <a:lnTo>
                  <a:pt x="2627522" y="3569146"/>
                </a:lnTo>
                <a:lnTo>
                  <a:pt x="2675625" y="3584440"/>
                </a:lnTo>
                <a:lnTo>
                  <a:pt x="2723511" y="3600589"/>
                </a:lnTo>
                <a:lnTo>
                  <a:pt x="2771167" y="3617651"/>
                </a:lnTo>
                <a:lnTo>
                  <a:pt x="2818580" y="3635681"/>
                </a:lnTo>
                <a:lnTo>
                  <a:pt x="2865734" y="3654736"/>
                </a:lnTo>
                <a:lnTo>
                  <a:pt x="2912618" y="3674872"/>
                </a:lnTo>
                <a:lnTo>
                  <a:pt x="2897137" y="3706824"/>
                </a:lnTo>
                <a:lnTo>
                  <a:pt x="2871771" y="3728111"/>
                </a:lnTo>
                <a:lnTo>
                  <a:pt x="2840862" y="3744115"/>
                </a:lnTo>
                <a:lnTo>
                  <a:pt x="2808753" y="3760218"/>
                </a:lnTo>
                <a:lnTo>
                  <a:pt x="2779788" y="3781805"/>
                </a:lnTo>
                <a:lnTo>
                  <a:pt x="2758309" y="3814258"/>
                </a:lnTo>
                <a:lnTo>
                  <a:pt x="2748661" y="3862958"/>
                </a:lnTo>
                <a:lnTo>
                  <a:pt x="2791576" y="3880957"/>
                </a:lnTo>
                <a:lnTo>
                  <a:pt x="2835215" y="3896296"/>
                </a:lnTo>
                <a:lnTo>
                  <a:pt x="2879515" y="3909284"/>
                </a:lnTo>
                <a:lnTo>
                  <a:pt x="2924413" y="3920229"/>
                </a:lnTo>
                <a:lnTo>
                  <a:pt x="2969846" y="3929440"/>
                </a:lnTo>
                <a:lnTo>
                  <a:pt x="3015753" y="3937224"/>
                </a:lnTo>
                <a:lnTo>
                  <a:pt x="3062071" y="3943891"/>
                </a:lnTo>
                <a:lnTo>
                  <a:pt x="3108737" y="3949747"/>
                </a:lnTo>
                <a:lnTo>
                  <a:pt x="3250199" y="3965543"/>
                </a:lnTo>
                <a:lnTo>
                  <a:pt x="3297634" y="3971244"/>
                </a:lnTo>
                <a:lnTo>
                  <a:pt x="3345104" y="3977677"/>
                </a:lnTo>
                <a:lnTo>
                  <a:pt x="3392548" y="3985150"/>
                </a:lnTo>
                <a:lnTo>
                  <a:pt x="3439902" y="3993971"/>
                </a:lnTo>
                <a:lnTo>
                  <a:pt x="3487105" y="4004449"/>
                </a:lnTo>
                <a:lnTo>
                  <a:pt x="3534095" y="4016892"/>
                </a:lnTo>
                <a:lnTo>
                  <a:pt x="3580807" y="4031608"/>
                </a:lnTo>
                <a:lnTo>
                  <a:pt x="3627181" y="4048906"/>
                </a:lnTo>
                <a:lnTo>
                  <a:pt x="3673154" y="4069094"/>
                </a:lnTo>
                <a:lnTo>
                  <a:pt x="3718662" y="4092479"/>
                </a:lnTo>
                <a:lnTo>
                  <a:pt x="3763645" y="4119372"/>
                </a:lnTo>
                <a:lnTo>
                  <a:pt x="3719987" y="4137412"/>
                </a:lnTo>
                <a:lnTo>
                  <a:pt x="3676839" y="4147735"/>
                </a:lnTo>
                <a:lnTo>
                  <a:pt x="3634142" y="4151724"/>
                </a:lnTo>
                <a:lnTo>
                  <a:pt x="3591839" y="4150764"/>
                </a:lnTo>
                <a:lnTo>
                  <a:pt x="3549871" y="4146240"/>
                </a:lnTo>
                <a:lnTo>
                  <a:pt x="3508180" y="4139538"/>
                </a:lnTo>
                <a:lnTo>
                  <a:pt x="3466707" y="4132041"/>
                </a:lnTo>
                <a:lnTo>
                  <a:pt x="3425394" y="4125136"/>
                </a:lnTo>
                <a:lnTo>
                  <a:pt x="3384184" y="4120207"/>
                </a:lnTo>
                <a:lnTo>
                  <a:pt x="3343017" y="4118638"/>
                </a:lnTo>
                <a:lnTo>
                  <a:pt x="3301835" y="4121815"/>
                </a:lnTo>
                <a:lnTo>
                  <a:pt x="3260581" y="4131123"/>
                </a:lnTo>
                <a:lnTo>
                  <a:pt x="3219196" y="4147947"/>
                </a:lnTo>
                <a:lnTo>
                  <a:pt x="3223499" y="4154538"/>
                </a:lnTo>
                <a:lnTo>
                  <a:pt x="3256112" y="4179690"/>
                </a:lnTo>
                <a:lnTo>
                  <a:pt x="3293328" y="4200646"/>
                </a:lnTo>
                <a:lnTo>
                  <a:pt x="3342043" y="4224682"/>
                </a:lnTo>
                <a:lnTo>
                  <a:pt x="3401501" y="4251564"/>
                </a:lnTo>
                <a:lnTo>
                  <a:pt x="3470948" y="4281061"/>
                </a:lnTo>
                <a:lnTo>
                  <a:pt x="3509181" y="4296716"/>
                </a:lnTo>
                <a:lnTo>
                  <a:pt x="3549629" y="4312938"/>
                </a:lnTo>
                <a:lnTo>
                  <a:pt x="3592196" y="4329697"/>
                </a:lnTo>
                <a:lnTo>
                  <a:pt x="3683311" y="4364709"/>
                </a:lnTo>
                <a:lnTo>
                  <a:pt x="3781772" y="4401520"/>
                </a:lnTo>
                <a:lnTo>
                  <a:pt x="3886823" y="4439897"/>
                </a:lnTo>
                <a:lnTo>
                  <a:pt x="3997711" y="4479607"/>
                </a:lnTo>
                <a:lnTo>
                  <a:pt x="4113679" y="4520418"/>
                </a:lnTo>
                <a:lnTo>
                  <a:pt x="4233973" y="4562097"/>
                </a:lnTo>
                <a:lnTo>
                  <a:pt x="4357837" y="4604410"/>
                </a:lnTo>
                <a:lnTo>
                  <a:pt x="4548676" y="4668561"/>
                </a:lnTo>
                <a:lnTo>
                  <a:pt x="4743302" y="4732830"/>
                </a:lnTo>
                <a:lnTo>
                  <a:pt x="4939167" y="4796433"/>
                </a:lnTo>
                <a:lnTo>
                  <a:pt x="5133721" y="4858582"/>
                </a:lnTo>
                <a:lnTo>
                  <a:pt x="5324416" y="4918493"/>
                </a:lnTo>
                <a:lnTo>
                  <a:pt x="5508705" y="4975380"/>
                </a:lnTo>
                <a:lnTo>
                  <a:pt x="5684039" y="5028456"/>
                </a:lnTo>
                <a:lnTo>
                  <a:pt x="5794695" y="5061335"/>
                </a:lnTo>
                <a:lnTo>
                  <a:pt x="5899483" y="5091939"/>
                </a:lnTo>
                <a:lnTo>
                  <a:pt x="5997648" y="5120034"/>
                </a:lnTo>
                <a:lnTo>
                  <a:pt x="6088435" y="5145388"/>
                </a:lnTo>
                <a:lnTo>
                  <a:pt x="6171090" y="5167769"/>
                </a:lnTo>
                <a:lnTo>
                  <a:pt x="6244856" y="5186942"/>
                </a:lnTo>
                <a:lnTo>
                  <a:pt x="6308980" y="5202676"/>
                </a:lnTo>
                <a:lnTo>
                  <a:pt x="6362705" y="5214738"/>
                </a:lnTo>
                <a:lnTo>
                  <a:pt x="6587188" y="5257820"/>
                </a:lnTo>
                <a:lnTo>
                  <a:pt x="7049095" y="5342887"/>
                </a:lnTo>
                <a:lnTo>
                  <a:pt x="7816761" y="5479761"/>
                </a:lnTo>
                <a:lnTo>
                  <a:pt x="8834475" y="5656272"/>
                </a:lnTo>
                <a:lnTo>
                  <a:pt x="9711892" y="5804485"/>
                </a:lnTo>
                <a:lnTo>
                  <a:pt x="10286111" y="5898730"/>
                </a:lnTo>
                <a:lnTo>
                  <a:pt x="10424160" y="5920740"/>
                </a:lnTo>
                <a:lnTo>
                  <a:pt x="10424160" y="0"/>
                </a:lnTo>
                <a:close/>
              </a:path>
            </a:pathLst>
          </a:custGeom>
          <a:solidFill>
            <a:srgbClr val="E7E6E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3543300"/>
            <a:ext cx="4309872" cy="19278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8112" y="2273807"/>
            <a:ext cx="2887980" cy="17769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8463" y="2662427"/>
            <a:ext cx="1882139" cy="10469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7548" y="2313432"/>
            <a:ext cx="2773679" cy="16642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786460"/>
            <a:ext cx="121920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38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373" y="1867915"/>
            <a:ext cx="10687253" cy="308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94.jpg"/><Relationship Id="rId4" Type="http://schemas.openxmlformats.org/officeDocument/2006/relationships/image" Target="../media/image81.png"/><Relationship Id="rId5" Type="http://schemas.openxmlformats.org/officeDocument/2006/relationships/image" Target="../media/image95.jpg"/><Relationship Id="rId6" Type="http://schemas.openxmlformats.org/officeDocument/2006/relationships/image" Target="../media/image96.jpg"/><Relationship Id="rId7" Type="http://schemas.openxmlformats.org/officeDocument/2006/relationships/image" Target="../media/image97.jpg"/><Relationship Id="rId8" Type="http://schemas.openxmlformats.org/officeDocument/2006/relationships/image" Target="../media/image72.png"/><Relationship Id="rId9" Type="http://schemas.openxmlformats.org/officeDocument/2006/relationships/image" Target="../media/image98.png"/><Relationship Id="rId10" Type="http://schemas.openxmlformats.org/officeDocument/2006/relationships/image" Target="../media/image99.jp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103.png"/><Relationship Id="rId15" Type="http://schemas.openxmlformats.org/officeDocument/2006/relationships/image" Target="../media/image104.jpg"/><Relationship Id="rId16" Type="http://schemas.openxmlformats.org/officeDocument/2006/relationships/image" Target="../media/image78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jpg"/><Relationship Id="rId20" Type="http://schemas.openxmlformats.org/officeDocument/2006/relationships/image" Target="../media/image108.png"/><Relationship Id="rId21" Type="http://schemas.openxmlformats.org/officeDocument/2006/relationships/image" Target="../media/image109.jpg"/><Relationship Id="rId22" Type="http://schemas.openxmlformats.org/officeDocument/2006/relationships/image" Target="../media/image110.jp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2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jpg"/><Relationship Id="rId3" Type="http://schemas.openxmlformats.org/officeDocument/2006/relationships/hyperlink" Target="mailto:info@fez.gov.mk" TargetMode="External"/><Relationship Id="rId4" Type="http://schemas.openxmlformats.org/officeDocument/2006/relationships/hyperlink" Target="http://www.fez.gov.mk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46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jpg"/><Relationship Id="rId8" Type="http://schemas.openxmlformats.org/officeDocument/2006/relationships/image" Target="../media/image76.jpg"/><Relationship Id="rId9" Type="http://schemas.openxmlformats.org/officeDocument/2006/relationships/image" Target="../media/image77.jpg"/><Relationship Id="rId10" Type="http://schemas.openxmlformats.org/officeDocument/2006/relationships/image" Target="../media/image78.png"/><Relationship Id="rId11" Type="http://schemas.openxmlformats.org/officeDocument/2006/relationships/image" Target="../media/image79.jpg"/><Relationship Id="rId12" Type="http://schemas.openxmlformats.org/officeDocument/2006/relationships/image" Target="../media/image80.jp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jpg"/><Relationship Id="rId20" Type="http://schemas.openxmlformats.org/officeDocument/2006/relationships/image" Target="../media/image88.png"/><Relationship Id="rId21" Type="http://schemas.openxmlformats.org/officeDocument/2006/relationships/image" Target="../media/image89.png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image" Target="../media/image92.png"/><Relationship Id="rId25" Type="http://schemas.openxmlformats.org/officeDocument/2006/relationships/image" Target="../media/image9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571" y="1953767"/>
              <a:ext cx="4898135" cy="38404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08775" y="5804915"/>
              <a:ext cx="2089785" cy="981710"/>
            </a:xfrm>
            <a:custGeom>
              <a:avLst/>
              <a:gdLst/>
              <a:ahLst/>
              <a:cxnLst/>
              <a:rect l="l" t="t" r="r" b="b"/>
              <a:pathLst>
                <a:path w="2089784" h="981709">
                  <a:moveTo>
                    <a:pt x="1925827" y="0"/>
                  </a:moveTo>
                  <a:lnTo>
                    <a:pt x="163575" y="0"/>
                  </a:lnTo>
                  <a:lnTo>
                    <a:pt x="120106" y="5843"/>
                  </a:lnTo>
                  <a:lnTo>
                    <a:pt x="81035" y="22334"/>
                  </a:lnTo>
                  <a:lnTo>
                    <a:pt x="47926" y="47912"/>
                  </a:lnTo>
                  <a:lnTo>
                    <a:pt x="22342" y="81018"/>
                  </a:lnTo>
                  <a:lnTo>
                    <a:pt x="5846" y="120092"/>
                  </a:lnTo>
                  <a:lnTo>
                    <a:pt x="0" y="163576"/>
                  </a:lnTo>
                  <a:lnTo>
                    <a:pt x="0" y="817880"/>
                  </a:lnTo>
                  <a:lnTo>
                    <a:pt x="5846" y="861363"/>
                  </a:lnTo>
                  <a:lnTo>
                    <a:pt x="22342" y="900437"/>
                  </a:lnTo>
                  <a:lnTo>
                    <a:pt x="47926" y="933543"/>
                  </a:lnTo>
                  <a:lnTo>
                    <a:pt x="81035" y="959121"/>
                  </a:lnTo>
                  <a:lnTo>
                    <a:pt x="120106" y="975612"/>
                  </a:lnTo>
                  <a:lnTo>
                    <a:pt x="163575" y="981456"/>
                  </a:lnTo>
                  <a:lnTo>
                    <a:pt x="1925827" y="981456"/>
                  </a:lnTo>
                  <a:lnTo>
                    <a:pt x="1969297" y="975612"/>
                  </a:lnTo>
                  <a:lnTo>
                    <a:pt x="2008368" y="959121"/>
                  </a:lnTo>
                  <a:lnTo>
                    <a:pt x="2041477" y="933543"/>
                  </a:lnTo>
                  <a:lnTo>
                    <a:pt x="2067061" y="900437"/>
                  </a:lnTo>
                  <a:lnTo>
                    <a:pt x="2083557" y="861363"/>
                  </a:lnTo>
                  <a:lnTo>
                    <a:pt x="2089403" y="817880"/>
                  </a:lnTo>
                  <a:lnTo>
                    <a:pt x="2089403" y="163576"/>
                  </a:lnTo>
                  <a:lnTo>
                    <a:pt x="2083557" y="120092"/>
                  </a:lnTo>
                  <a:lnTo>
                    <a:pt x="2067061" y="81018"/>
                  </a:lnTo>
                  <a:lnTo>
                    <a:pt x="2041477" y="47912"/>
                  </a:lnTo>
                  <a:lnTo>
                    <a:pt x="2008368" y="22334"/>
                  </a:lnTo>
                  <a:lnTo>
                    <a:pt x="1969297" y="5843"/>
                  </a:lnTo>
                  <a:lnTo>
                    <a:pt x="19258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08775" y="5804915"/>
              <a:ext cx="2089785" cy="981710"/>
            </a:xfrm>
            <a:custGeom>
              <a:avLst/>
              <a:gdLst/>
              <a:ahLst/>
              <a:cxnLst/>
              <a:rect l="l" t="t" r="r" b="b"/>
              <a:pathLst>
                <a:path w="2089784" h="981709">
                  <a:moveTo>
                    <a:pt x="0" y="163576"/>
                  </a:moveTo>
                  <a:lnTo>
                    <a:pt x="5846" y="120092"/>
                  </a:lnTo>
                  <a:lnTo>
                    <a:pt x="22342" y="81018"/>
                  </a:lnTo>
                  <a:lnTo>
                    <a:pt x="47926" y="47912"/>
                  </a:lnTo>
                  <a:lnTo>
                    <a:pt x="81035" y="22334"/>
                  </a:lnTo>
                  <a:lnTo>
                    <a:pt x="120106" y="5843"/>
                  </a:lnTo>
                  <a:lnTo>
                    <a:pt x="163575" y="0"/>
                  </a:lnTo>
                  <a:lnTo>
                    <a:pt x="1925827" y="0"/>
                  </a:lnTo>
                  <a:lnTo>
                    <a:pt x="1969297" y="5843"/>
                  </a:lnTo>
                  <a:lnTo>
                    <a:pt x="2008368" y="22334"/>
                  </a:lnTo>
                  <a:lnTo>
                    <a:pt x="2041477" y="47912"/>
                  </a:lnTo>
                  <a:lnTo>
                    <a:pt x="2067061" y="81018"/>
                  </a:lnTo>
                  <a:lnTo>
                    <a:pt x="2083557" y="120092"/>
                  </a:lnTo>
                  <a:lnTo>
                    <a:pt x="2089403" y="163576"/>
                  </a:lnTo>
                  <a:lnTo>
                    <a:pt x="2089403" y="817880"/>
                  </a:lnTo>
                  <a:lnTo>
                    <a:pt x="2083557" y="861363"/>
                  </a:lnTo>
                  <a:lnTo>
                    <a:pt x="2067061" y="900437"/>
                  </a:lnTo>
                  <a:lnTo>
                    <a:pt x="2041477" y="933543"/>
                  </a:lnTo>
                  <a:lnTo>
                    <a:pt x="2008368" y="959121"/>
                  </a:lnTo>
                  <a:lnTo>
                    <a:pt x="1969297" y="975612"/>
                  </a:lnTo>
                  <a:lnTo>
                    <a:pt x="1925827" y="981456"/>
                  </a:lnTo>
                  <a:lnTo>
                    <a:pt x="163575" y="981456"/>
                  </a:lnTo>
                  <a:lnTo>
                    <a:pt x="120106" y="975612"/>
                  </a:lnTo>
                  <a:lnTo>
                    <a:pt x="81035" y="959121"/>
                  </a:lnTo>
                  <a:lnTo>
                    <a:pt x="47926" y="933543"/>
                  </a:lnTo>
                  <a:lnTo>
                    <a:pt x="22342" y="900437"/>
                  </a:lnTo>
                  <a:lnTo>
                    <a:pt x="5846" y="861363"/>
                  </a:lnTo>
                  <a:lnTo>
                    <a:pt x="0" y="817880"/>
                  </a:lnTo>
                  <a:lnTo>
                    <a:pt x="0" y="16357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71915" y="5715000"/>
              <a:ext cx="2087880" cy="1071880"/>
            </a:xfrm>
            <a:custGeom>
              <a:avLst/>
              <a:gdLst/>
              <a:ahLst/>
              <a:cxnLst/>
              <a:rect l="l" t="t" r="r" b="b"/>
              <a:pathLst>
                <a:path w="2087879" h="1071879">
                  <a:moveTo>
                    <a:pt x="1909317" y="0"/>
                  </a:moveTo>
                  <a:lnTo>
                    <a:pt x="178561" y="0"/>
                  </a:lnTo>
                  <a:lnTo>
                    <a:pt x="131071" y="6378"/>
                  </a:lnTo>
                  <a:lnTo>
                    <a:pt x="88410" y="24379"/>
                  </a:lnTo>
                  <a:lnTo>
                    <a:pt x="52276" y="52300"/>
                  </a:lnTo>
                  <a:lnTo>
                    <a:pt x="24365" y="88439"/>
                  </a:lnTo>
                  <a:lnTo>
                    <a:pt x="6374" y="131093"/>
                  </a:lnTo>
                  <a:lnTo>
                    <a:pt x="0" y="178562"/>
                  </a:lnTo>
                  <a:lnTo>
                    <a:pt x="0" y="892810"/>
                  </a:lnTo>
                  <a:lnTo>
                    <a:pt x="6374" y="940278"/>
                  </a:lnTo>
                  <a:lnTo>
                    <a:pt x="24365" y="982932"/>
                  </a:lnTo>
                  <a:lnTo>
                    <a:pt x="52276" y="1019071"/>
                  </a:lnTo>
                  <a:lnTo>
                    <a:pt x="88410" y="1046992"/>
                  </a:lnTo>
                  <a:lnTo>
                    <a:pt x="131071" y="1064993"/>
                  </a:lnTo>
                  <a:lnTo>
                    <a:pt x="178561" y="1071372"/>
                  </a:lnTo>
                  <a:lnTo>
                    <a:pt x="1909317" y="1071372"/>
                  </a:lnTo>
                  <a:lnTo>
                    <a:pt x="1956764" y="1064993"/>
                  </a:lnTo>
                  <a:lnTo>
                    <a:pt x="1999412" y="1046992"/>
                  </a:lnTo>
                  <a:lnTo>
                    <a:pt x="2035555" y="1019071"/>
                  </a:lnTo>
                  <a:lnTo>
                    <a:pt x="2063486" y="982932"/>
                  </a:lnTo>
                  <a:lnTo>
                    <a:pt x="2081497" y="940278"/>
                  </a:lnTo>
                  <a:lnTo>
                    <a:pt x="2087879" y="892810"/>
                  </a:lnTo>
                  <a:lnTo>
                    <a:pt x="2087879" y="178562"/>
                  </a:lnTo>
                  <a:lnTo>
                    <a:pt x="2081497" y="131093"/>
                  </a:lnTo>
                  <a:lnTo>
                    <a:pt x="2063486" y="88439"/>
                  </a:lnTo>
                  <a:lnTo>
                    <a:pt x="2035555" y="52300"/>
                  </a:lnTo>
                  <a:lnTo>
                    <a:pt x="1999412" y="24379"/>
                  </a:lnTo>
                  <a:lnTo>
                    <a:pt x="1956764" y="6378"/>
                  </a:lnTo>
                  <a:lnTo>
                    <a:pt x="19093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71915" y="5715000"/>
              <a:ext cx="2087880" cy="1071880"/>
            </a:xfrm>
            <a:custGeom>
              <a:avLst/>
              <a:gdLst/>
              <a:ahLst/>
              <a:cxnLst/>
              <a:rect l="l" t="t" r="r" b="b"/>
              <a:pathLst>
                <a:path w="2087879" h="1071879">
                  <a:moveTo>
                    <a:pt x="0" y="178562"/>
                  </a:moveTo>
                  <a:lnTo>
                    <a:pt x="6374" y="131093"/>
                  </a:lnTo>
                  <a:lnTo>
                    <a:pt x="24365" y="88439"/>
                  </a:lnTo>
                  <a:lnTo>
                    <a:pt x="52276" y="52300"/>
                  </a:lnTo>
                  <a:lnTo>
                    <a:pt x="88410" y="24379"/>
                  </a:lnTo>
                  <a:lnTo>
                    <a:pt x="131071" y="6378"/>
                  </a:lnTo>
                  <a:lnTo>
                    <a:pt x="178561" y="0"/>
                  </a:lnTo>
                  <a:lnTo>
                    <a:pt x="1909317" y="0"/>
                  </a:lnTo>
                  <a:lnTo>
                    <a:pt x="1956764" y="6378"/>
                  </a:lnTo>
                  <a:lnTo>
                    <a:pt x="1999412" y="24379"/>
                  </a:lnTo>
                  <a:lnTo>
                    <a:pt x="2035555" y="52300"/>
                  </a:lnTo>
                  <a:lnTo>
                    <a:pt x="2063486" y="88439"/>
                  </a:lnTo>
                  <a:lnTo>
                    <a:pt x="2081497" y="131093"/>
                  </a:lnTo>
                  <a:lnTo>
                    <a:pt x="2087879" y="178562"/>
                  </a:lnTo>
                  <a:lnTo>
                    <a:pt x="2087879" y="892810"/>
                  </a:lnTo>
                  <a:lnTo>
                    <a:pt x="2081497" y="940278"/>
                  </a:lnTo>
                  <a:lnTo>
                    <a:pt x="2063486" y="982932"/>
                  </a:lnTo>
                  <a:lnTo>
                    <a:pt x="2035555" y="1019071"/>
                  </a:lnTo>
                  <a:lnTo>
                    <a:pt x="1999412" y="1046992"/>
                  </a:lnTo>
                  <a:lnTo>
                    <a:pt x="1956764" y="1064993"/>
                  </a:lnTo>
                  <a:lnTo>
                    <a:pt x="1909317" y="1071372"/>
                  </a:lnTo>
                  <a:lnTo>
                    <a:pt x="178561" y="1071372"/>
                  </a:lnTo>
                  <a:lnTo>
                    <a:pt x="131071" y="1064993"/>
                  </a:lnTo>
                  <a:lnTo>
                    <a:pt x="88410" y="1046992"/>
                  </a:lnTo>
                  <a:lnTo>
                    <a:pt x="52276" y="1019071"/>
                  </a:lnTo>
                  <a:lnTo>
                    <a:pt x="24365" y="982932"/>
                  </a:lnTo>
                  <a:lnTo>
                    <a:pt x="6374" y="940278"/>
                  </a:lnTo>
                  <a:lnTo>
                    <a:pt x="0" y="892810"/>
                  </a:lnTo>
                  <a:lnTo>
                    <a:pt x="0" y="17856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53628" y="2214372"/>
              <a:ext cx="2087880" cy="1000125"/>
            </a:xfrm>
            <a:custGeom>
              <a:avLst/>
              <a:gdLst/>
              <a:ahLst/>
              <a:cxnLst/>
              <a:rect l="l" t="t" r="r" b="b"/>
              <a:pathLst>
                <a:path w="2087879" h="1000125">
                  <a:moveTo>
                    <a:pt x="1921255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4"/>
                  </a:lnTo>
                  <a:lnTo>
                    <a:pt x="0" y="833119"/>
                  </a:lnTo>
                  <a:lnTo>
                    <a:pt x="5948" y="877433"/>
                  </a:lnTo>
                  <a:lnTo>
                    <a:pt x="22737" y="917241"/>
                  </a:lnTo>
                  <a:lnTo>
                    <a:pt x="48783" y="950960"/>
                  </a:lnTo>
                  <a:lnTo>
                    <a:pt x="82502" y="977006"/>
                  </a:lnTo>
                  <a:lnTo>
                    <a:pt x="122310" y="993795"/>
                  </a:lnTo>
                  <a:lnTo>
                    <a:pt x="166624" y="999743"/>
                  </a:lnTo>
                  <a:lnTo>
                    <a:pt x="1921255" y="999743"/>
                  </a:lnTo>
                  <a:lnTo>
                    <a:pt x="1965569" y="993795"/>
                  </a:lnTo>
                  <a:lnTo>
                    <a:pt x="2005377" y="977006"/>
                  </a:lnTo>
                  <a:lnTo>
                    <a:pt x="2039096" y="950960"/>
                  </a:lnTo>
                  <a:lnTo>
                    <a:pt x="2065142" y="917241"/>
                  </a:lnTo>
                  <a:lnTo>
                    <a:pt x="2081931" y="877433"/>
                  </a:lnTo>
                  <a:lnTo>
                    <a:pt x="2087879" y="833119"/>
                  </a:lnTo>
                  <a:lnTo>
                    <a:pt x="2087879" y="166624"/>
                  </a:lnTo>
                  <a:lnTo>
                    <a:pt x="2081931" y="122310"/>
                  </a:lnTo>
                  <a:lnTo>
                    <a:pt x="2065142" y="82502"/>
                  </a:lnTo>
                  <a:lnTo>
                    <a:pt x="2039096" y="48783"/>
                  </a:lnTo>
                  <a:lnTo>
                    <a:pt x="2005377" y="22737"/>
                  </a:lnTo>
                  <a:lnTo>
                    <a:pt x="1965569" y="5948"/>
                  </a:lnTo>
                  <a:lnTo>
                    <a:pt x="19212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53628" y="2214372"/>
              <a:ext cx="2087880" cy="1000125"/>
            </a:xfrm>
            <a:custGeom>
              <a:avLst/>
              <a:gdLst/>
              <a:ahLst/>
              <a:cxnLst/>
              <a:rect l="l" t="t" r="r" b="b"/>
              <a:pathLst>
                <a:path w="2087879" h="1000125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1921255" y="0"/>
                  </a:lnTo>
                  <a:lnTo>
                    <a:pt x="1965569" y="5948"/>
                  </a:lnTo>
                  <a:lnTo>
                    <a:pt x="2005377" y="22737"/>
                  </a:lnTo>
                  <a:lnTo>
                    <a:pt x="2039096" y="48783"/>
                  </a:lnTo>
                  <a:lnTo>
                    <a:pt x="2065142" y="82502"/>
                  </a:lnTo>
                  <a:lnTo>
                    <a:pt x="2081931" y="122310"/>
                  </a:lnTo>
                  <a:lnTo>
                    <a:pt x="2087879" y="166624"/>
                  </a:lnTo>
                  <a:lnTo>
                    <a:pt x="2087879" y="833119"/>
                  </a:lnTo>
                  <a:lnTo>
                    <a:pt x="2081931" y="877433"/>
                  </a:lnTo>
                  <a:lnTo>
                    <a:pt x="2065142" y="917241"/>
                  </a:lnTo>
                  <a:lnTo>
                    <a:pt x="2039096" y="950960"/>
                  </a:lnTo>
                  <a:lnTo>
                    <a:pt x="2005377" y="977006"/>
                  </a:lnTo>
                  <a:lnTo>
                    <a:pt x="1965569" y="993795"/>
                  </a:lnTo>
                  <a:lnTo>
                    <a:pt x="1921255" y="999743"/>
                  </a:lnTo>
                  <a:lnTo>
                    <a:pt x="166624" y="999743"/>
                  </a:lnTo>
                  <a:lnTo>
                    <a:pt x="122310" y="993795"/>
                  </a:lnTo>
                  <a:lnTo>
                    <a:pt x="82502" y="977006"/>
                  </a:lnTo>
                  <a:lnTo>
                    <a:pt x="48783" y="950960"/>
                  </a:lnTo>
                  <a:lnTo>
                    <a:pt x="22737" y="917241"/>
                  </a:lnTo>
                  <a:lnTo>
                    <a:pt x="5948" y="877433"/>
                  </a:lnTo>
                  <a:lnTo>
                    <a:pt x="0" y="833119"/>
                  </a:lnTo>
                  <a:lnTo>
                    <a:pt x="0" y="166624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53628" y="3285744"/>
              <a:ext cx="2087880" cy="1001394"/>
            </a:xfrm>
            <a:custGeom>
              <a:avLst/>
              <a:gdLst/>
              <a:ahLst/>
              <a:cxnLst/>
              <a:rect l="l" t="t" r="r" b="b"/>
              <a:pathLst>
                <a:path w="2087879" h="1001395">
                  <a:moveTo>
                    <a:pt x="1921002" y="0"/>
                  </a:moveTo>
                  <a:lnTo>
                    <a:pt x="166877" y="0"/>
                  </a:lnTo>
                  <a:lnTo>
                    <a:pt x="122502" y="5958"/>
                  </a:lnTo>
                  <a:lnTo>
                    <a:pt x="82634" y="22775"/>
                  </a:lnTo>
                  <a:lnTo>
                    <a:pt x="48863" y="48863"/>
                  </a:lnTo>
                  <a:lnTo>
                    <a:pt x="22775" y="82634"/>
                  </a:lnTo>
                  <a:lnTo>
                    <a:pt x="5958" y="122502"/>
                  </a:lnTo>
                  <a:lnTo>
                    <a:pt x="0" y="166877"/>
                  </a:lnTo>
                  <a:lnTo>
                    <a:pt x="0" y="834389"/>
                  </a:lnTo>
                  <a:lnTo>
                    <a:pt x="5958" y="878765"/>
                  </a:lnTo>
                  <a:lnTo>
                    <a:pt x="22775" y="918633"/>
                  </a:lnTo>
                  <a:lnTo>
                    <a:pt x="48863" y="952404"/>
                  </a:lnTo>
                  <a:lnTo>
                    <a:pt x="82634" y="978492"/>
                  </a:lnTo>
                  <a:lnTo>
                    <a:pt x="122502" y="995309"/>
                  </a:lnTo>
                  <a:lnTo>
                    <a:pt x="166877" y="1001267"/>
                  </a:lnTo>
                  <a:lnTo>
                    <a:pt x="1921002" y="1001267"/>
                  </a:lnTo>
                  <a:lnTo>
                    <a:pt x="1965377" y="995309"/>
                  </a:lnTo>
                  <a:lnTo>
                    <a:pt x="2005245" y="978492"/>
                  </a:lnTo>
                  <a:lnTo>
                    <a:pt x="2039016" y="952404"/>
                  </a:lnTo>
                  <a:lnTo>
                    <a:pt x="2065104" y="918633"/>
                  </a:lnTo>
                  <a:lnTo>
                    <a:pt x="2081921" y="878765"/>
                  </a:lnTo>
                  <a:lnTo>
                    <a:pt x="2087879" y="834389"/>
                  </a:lnTo>
                  <a:lnTo>
                    <a:pt x="2087879" y="166877"/>
                  </a:lnTo>
                  <a:lnTo>
                    <a:pt x="2081921" y="122502"/>
                  </a:lnTo>
                  <a:lnTo>
                    <a:pt x="2065104" y="82634"/>
                  </a:lnTo>
                  <a:lnTo>
                    <a:pt x="2039016" y="48863"/>
                  </a:lnTo>
                  <a:lnTo>
                    <a:pt x="2005245" y="22775"/>
                  </a:lnTo>
                  <a:lnTo>
                    <a:pt x="1965377" y="5958"/>
                  </a:lnTo>
                  <a:lnTo>
                    <a:pt x="19210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453628" y="3285744"/>
              <a:ext cx="2087880" cy="1001394"/>
            </a:xfrm>
            <a:custGeom>
              <a:avLst/>
              <a:gdLst/>
              <a:ahLst/>
              <a:cxnLst/>
              <a:rect l="l" t="t" r="r" b="b"/>
              <a:pathLst>
                <a:path w="2087879" h="1001395">
                  <a:moveTo>
                    <a:pt x="0" y="166877"/>
                  </a:moveTo>
                  <a:lnTo>
                    <a:pt x="5958" y="122502"/>
                  </a:lnTo>
                  <a:lnTo>
                    <a:pt x="22775" y="82634"/>
                  </a:lnTo>
                  <a:lnTo>
                    <a:pt x="48863" y="48863"/>
                  </a:lnTo>
                  <a:lnTo>
                    <a:pt x="82634" y="22775"/>
                  </a:lnTo>
                  <a:lnTo>
                    <a:pt x="122502" y="5958"/>
                  </a:lnTo>
                  <a:lnTo>
                    <a:pt x="166877" y="0"/>
                  </a:lnTo>
                  <a:lnTo>
                    <a:pt x="1921002" y="0"/>
                  </a:lnTo>
                  <a:lnTo>
                    <a:pt x="1965377" y="5958"/>
                  </a:lnTo>
                  <a:lnTo>
                    <a:pt x="2005245" y="22775"/>
                  </a:lnTo>
                  <a:lnTo>
                    <a:pt x="2039016" y="48863"/>
                  </a:lnTo>
                  <a:lnTo>
                    <a:pt x="2065104" y="82634"/>
                  </a:lnTo>
                  <a:lnTo>
                    <a:pt x="2081921" y="122502"/>
                  </a:lnTo>
                  <a:lnTo>
                    <a:pt x="2087879" y="166877"/>
                  </a:lnTo>
                  <a:lnTo>
                    <a:pt x="2087879" y="834389"/>
                  </a:lnTo>
                  <a:lnTo>
                    <a:pt x="2081921" y="878765"/>
                  </a:lnTo>
                  <a:lnTo>
                    <a:pt x="2065104" y="918633"/>
                  </a:lnTo>
                  <a:lnTo>
                    <a:pt x="2039016" y="952404"/>
                  </a:lnTo>
                  <a:lnTo>
                    <a:pt x="2005245" y="978492"/>
                  </a:lnTo>
                  <a:lnTo>
                    <a:pt x="1965377" y="995309"/>
                  </a:lnTo>
                  <a:lnTo>
                    <a:pt x="1921002" y="1001267"/>
                  </a:lnTo>
                  <a:lnTo>
                    <a:pt x="166877" y="1001267"/>
                  </a:lnTo>
                  <a:lnTo>
                    <a:pt x="122502" y="995309"/>
                  </a:lnTo>
                  <a:lnTo>
                    <a:pt x="82634" y="978492"/>
                  </a:lnTo>
                  <a:lnTo>
                    <a:pt x="48863" y="952404"/>
                  </a:lnTo>
                  <a:lnTo>
                    <a:pt x="22775" y="918633"/>
                  </a:lnTo>
                  <a:lnTo>
                    <a:pt x="5958" y="878765"/>
                  </a:lnTo>
                  <a:lnTo>
                    <a:pt x="0" y="834389"/>
                  </a:lnTo>
                  <a:lnTo>
                    <a:pt x="0" y="166877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32204" y="3012948"/>
              <a:ext cx="2087880" cy="905510"/>
            </a:xfrm>
            <a:custGeom>
              <a:avLst/>
              <a:gdLst/>
              <a:ahLst/>
              <a:cxnLst/>
              <a:rect l="l" t="t" r="r" b="b"/>
              <a:pathLst>
                <a:path w="2087879" h="905510">
                  <a:moveTo>
                    <a:pt x="1937004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5"/>
                  </a:lnTo>
                  <a:lnTo>
                    <a:pt x="0" y="754379"/>
                  </a:lnTo>
                  <a:lnTo>
                    <a:pt x="7693" y="802062"/>
                  </a:lnTo>
                  <a:lnTo>
                    <a:pt x="29114" y="843479"/>
                  </a:lnTo>
                  <a:lnTo>
                    <a:pt x="61776" y="876141"/>
                  </a:lnTo>
                  <a:lnTo>
                    <a:pt x="103193" y="897562"/>
                  </a:lnTo>
                  <a:lnTo>
                    <a:pt x="150875" y="905256"/>
                  </a:lnTo>
                  <a:lnTo>
                    <a:pt x="1937004" y="905256"/>
                  </a:lnTo>
                  <a:lnTo>
                    <a:pt x="1984686" y="897562"/>
                  </a:lnTo>
                  <a:lnTo>
                    <a:pt x="2026103" y="876141"/>
                  </a:lnTo>
                  <a:lnTo>
                    <a:pt x="2058765" y="843479"/>
                  </a:lnTo>
                  <a:lnTo>
                    <a:pt x="2080186" y="802062"/>
                  </a:lnTo>
                  <a:lnTo>
                    <a:pt x="2087880" y="754379"/>
                  </a:lnTo>
                  <a:lnTo>
                    <a:pt x="2087880" y="150875"/>
                  </a:lnTo>
                  <a:lnTo>
                    <a:pt x="2080186" y="103193"/>
                  </a:lnTo>
                  <a:lnTo>
                    <a:pt x="2058765" y="61776"/>
                  </a:lnTo>
                  <a:lnTo>
                    <a:pt x="2026103" y="29114"/>
                  </a:lnTo>
                  <a:lnTo>
                    <a:pt x="1984686" y="7693"/>
                  </a:lnTo>
                  <a:lnTo>
                    <a:pt x="1937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32204" y="3012948"/>
              <a:ext cx="2087880" cy="905510"/>
            </a:xfrm>
            <a:custGeom>
              <a:avLst/>
              <a:gdLst/>
              <a:ahLst/>
              <a:cxnLst/>
              <a:rect l="l" t="t" r="r" b="b"/>
              <a:pathLst>
                <a:path w="2087879" h="905510">
                  <a:moveTo>
                    <a:pt x="0" y="150875"/>
                  </a:moveTo>
                  <a:lnTo>
                    <a:pt x="7693" y="103193"/>
                  </a:lnTo>
                  <a:lnTo>
                    <a:pt x="29114" y="61776"/>
                  </a:lnTo>
                  <a:lnTo>
                    <a:pt x="61776" y="29114"/>
                  </a:lnTo>
                  <a:lnTo>
                    <a:pt x="103193" y="7693"/>
                  </a:lnTo>
                  <a:lnTo>
                    <a:pt x="150875" y="0"/>
                  </a:lnTo>
                  <a:lnTo>
                    <a:pt x="1937004" y="0"/>
                  </a:lnTo>
                  <a:lnTo>
                    <a:pt x="1984686" y="7693"/>
                  </a:lnTo>
                  <a:lnTo>
                    <a:pt x="2026103" y="29114"/>
                  </a:lnTo>
                  <a:lnTo>
                    <a:pt x="2058765" y="61776"/>
                  </a:lnTo>
                  <a:lnTo>
                    <a:pt x="2080186" y="103193"/>
                  </a:lnTo>
                  <a:lnTo>
                    <a:pt x="2087880" y="150875"/>
                  </a:lnTo>
                  <a:lnTo>
                    <a:pt x="2087880" y="754379"/>
                  </a:lnTo>
                  <a:lnTo>
                    <a:pt x="2080186" y="802062"/>
                  </a:lnTo>
                  <a:lnTo>
                    <a:pt x="2058765" y="843479"/>
                  </a:lnTo>
                  <a:lnTo>
                    <a:pt x="2026103" y="876141"/>
                  </a:lnTo>
                  <a:lnTo>
                    <a:pt x="1984686" y="897562"/>
                  </a:lnTo>
                  <a:lnTo>
                    <a:pt x="1937004" y="905256"/>
                  </a:lnTo>
                  <a:lnTo>
                    <a:pt x="150875" y="905256"/>
                  </a:lnTo>
                  <a:lnTo>
                    <a:pt x="103193" y="897562"/>
                  </a:lnTo>
                  <a:lnTo>
                    <a:pt x="61776" y="876141"/>
                  </a:lnTo>
                  <a:lnTo>
                    <a:pt x="29114" y="843479"/>
                  </a:lnTo>
                  <a:lnTo>
                    <a:pt x="7693" y="802062"/>
                  </a:lnTo>
                  <a:lnTo>
                    <a:pt x="0" y="754379"/>
                  </a:lnTo>
                  <a:lnTo>
                    <a:pt x="0" y="150875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32204" y="4960620"/>
              <a:ext cx="2087880" cy="897890"/>
            </a:xfrm>
            <a:custGeom>
              <a:avLst/>
              <a:gdLst/>
              <a:ahLst/>
              <a:cxnLst/>
              <a:rect l="l" t="t" r="r" b="b"/>
              <a:pathLst>
                <a:path w="2087879" h="897889">
                  <a:moveTo>
                    <a:pt x="1938273" y="0"/>
                  </a:moveTo>
                  <a:lnTo>
                    <a:pt x="149606" y="0"/>
                  </a:lnTo>
                  <a:lnTo>
                    <a:pt x="102299" y="7622"/>
                  </a:lnTo>
                  <a:lnTo>
                    <a:pt x="61228" y="28850"/>
                  </a:lnTo>
                  <a:lnTo>
                    <a:pt x="28850" y="61228"/>
                  </a:lnTo>
                  <a:lnTo>
                    <a:pt x="7622" y="102299"/>
                  </a:lnTo>
                  <a:lnTo>
                    <a:pt x="0" y="149605"/>
                  </a:lnTo>
                  <a:lnTo>
                    <a:pt x="0" y="748029"/>
                  </a:lnTo>
                  <a:lnTo>
                    <a:pt x="7622" y="795317"/>
                  </a:lnTo>
                  <a:lnTo>
                    <a:pt x="28850" y="836385"/>
                  </a:lnTo>
                  <a:lnTo>
                    <a:pt x="61228" y="868771"/>
                  </a:lnTo>
                  <a:lnTo>
                    <a:pt x="102299" y="890009"/>
                  </a:lnTo>
                  <a:lnTo>
                    <a:pt x="149606" y="897635"/>
                  </a:lnTo>
                  <a:lnTo>
                    <a:pt x="1938273" y="897635"/>
                  </a:lnTo>
                  <a:lnTo>
                    <a:pt x="1985580" y="890009"/>
                  </a:lnTo>
                  <a:lnTo>
                    <a:pt x="2026651" y="868771"/>
                  </a:lnTo>
                  <a:lnTo>
                    <a:pt x="2059029" y="836385"/>
                  </a:lnTo>
                  <a:lnTo>
                    <a:pt x="2080257" y="795317"/>
                  </a:lnTo>
                  <a:lnTo>
                    <a:pt x="2087880" y="748029"/>
                  </a:lnTo>
                  <a:lnTo>
                    <a:pt x="2087880" y="149605"/>
                  </a:lnTo>
                  <a:lnTo>
                    <a:pt x="2080257" y="102299"/>
                  </a:lnTo>
                  <a:lnTo>
                    <a:pt x="2059029" y="61228"/>
                  </a:lnTo>
                  <a:lnTo>
                    <a:pt x="2026651" y="28850"/>
                  </a:lnTo>
                  <a:lnTo>
                    <a:pt x="1985580" y="7622"/>
                  </a:lnTo>
                  <a:lnTo>
                    <a:pt x="193827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32204" y="4960620"/>
              <a:ext cx="2087880" cy="897890"/>
            </a:xfrm>
            <a:custGeom>
              <a:avLst/>
              <a:gdLst/>
              <a:ahLst/>
              <a:cxnLst/>
              <a:rect l="l" t="t" r="r" b="b"/>
              <a:pathLst>
                <a:path w="2087879" h="897889">
                  <a:moveTo>
                    <a:pt x="0" y="149605"/>
                  </a:moveTo>
                  <a:lnTo>
                    <a:pt x="7622" y="102299"/>
                  </a:lnTo>
                  <a:lnTo>
                    <a:pt x="28850" y="61228"/>
                  </a:lnTo>
                  <a:lnTo>
                    <a:pt x="61228" y="28850"/>
                  </a:lnTo>
                  <a:lnTo>
                    <a:pt x="102299" y="7622"/>
                  </a:lnTo>
                  <a:lnTo>
                    <a:pt x="149606" y="0"/>
                  </a:lnTo>
                  <a:lnTo>
                    <a:pt x="1938273" y="0"/>
                  </a:lnTo>
                  <a:lnTo>
                    <a:pt x="1985580" y="7622"/>
                  </a:lnTo>
                  <a:lnTo>
                    <a:pt x="2026651" y="28850"/>
                  </a:lnTo>
                  <a:lnTo>
                    <a:pt x="2059029" y="61228"/>
                  </a:lnTo>
                  <a:lnTo>
                    <a:pt x="2080257" y="102299"/>
                  </a:lnTo>
                  <a:lnTo>
                    <a:pt x="2087880" y="149605"/>
                  </a:lnTo>
                  <a:lnTo>
                    <a:pt x="2087880" y="748029"/>
                  </a:lnTo>
                  <a:lnTo>
                    <a:pt x="2080257" y="795317"/>
                  </a:lnTo>
                  <a:lnTo>
                    <a:pt x="2059029" y="836385"/>
                  </a:lnTo>
                  <a:lnTo>
                    <a:pt x="2026651" y="868771"/>
                  </a:lnTo>
                  <a:lnTo>
                    <a:pt x="1985580" y="890009"/>
                  </a:lnTo>
                  <a:lnTo>
                    <a:pt x="1938273" y="897635"/>
                  </a:lnTo>
                  <a:lnTo>
                    <a:pt x="149606" y="897635"/>
                  </a:lnTo>
                  <a:lnTo>
                    <a:pt x="102299" y="890009"/>
                  </a:lnTo>
                  <a:lnTo>
                    <a:pt x="61228" y="868771"/>
                  </a:lnTo>
                  <a:lnTo>
                    <a:pt x="28850" y="836385"/>
                  </a:lnTo>
                  <a:lnTo>
                    <a:pt x="7622" y="795317"/>
                  </a:lnTo>
                  <a:lnTo>
                    <a:pt x="0" y="748029"/>
                  </a:lnTo>
                  <a:lnTo>
                    <a:pt x="0" y="149605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32204" y="3956303"/>
              <a:ext cx="2087880" cy="905510"/>
            </a:xfrm>
            <a:custGeom>
              <a:avLst/>
              <a:gdLst/>
              <a:ahLst/>
              <a:cxnLst/>
              <a:rect l="l" t="t" r="r" b="b"/>
              <a:pathLst>
                <a:path w="2087879" h="905510">
                  <a:moveTo>
                    <a:pt x="1937004" y="0"/>
                  </a:moveTo>
                  <a:lnTo>
                    <a:pt x="150875" y="0"/>
                  </a:lnTo>
                  <a:lnTo>
                    <a:pt x="103193" y="7693"/>
                  </a:lnTo>
                  <a:lnTo>
                    <a:pt x="61776" y="29114"/>
                  </a:lnTo>
                  <a:lnTo>
                    <a:pt x="29114" y="61776"/>
                  </a:lnTo>
                  <a:lnTo>
                    <a:pt x="7693" y="103193"/>
                  </a:lnTo>
                  <a:lnTo>
                    <a:pt x="0" y="150876"/>
                  </a:lnTo>
                  <a:lnTo>
                    <a:pt x="0" y="754380"/>
                  </a:lnTo>
                  <a:lnTo>
                    <a:pt x="7693" y="802062"/>
                  </a:lnTo>
                  <a:lnTo>
                    <a:pt x="29114" y="843479"/>
                  </a:lnTo>
                  <a:lnTo>
                    <a:pt x="61776" y="876141"/>
                  </a:lnTo>
                  <a:lnTo>
                    <a:pt x="103193" y="897562"/>
                  </a:lnTo>
                  <a:lnTo>
                    <a:pt x="150875" y="905256"/>
                  </a:lnTo>
                  <a:lnTo>
                    <a:pt x="1937004" y="905256"/>
                  </a:lnTo>
                  <a:lnTo>
                    <a:pt x="1984686" y="897562"/>
                  </a:lnTo>
                  <a:lnTo>
                    <a:pt x="2026103" y="876141"/>
                  </a:lnTo>
                  <a:lnTo>
                    <a:pt x="2058765" y="843479"/>
                  </a:lnTo>
                  <a:lnTo>
                    <a:pt x="2080186" y="802062"/>
                  </a:lnTo>
                  <a:lnTo>
                    <a:pt x="2087880" y="754380"/>
                  </a:lnTo>
                  <a:lnTo>
                    <a:pt x="2087880" y="150876"/>
                  </a:lnTo>
                  <a:lnTo>
                    <a:pt x="2080186" y="103193"/>
                  </a:lnTo>
                  <a:lnTo>
                    <a:pt x="2058765" y="61776"/>
                  </a:lnTo>
                  <a:lnTo>
                    <a:pt x="2026103" y="29114"/>
                  </a:lnTo>
                  <a:lnTo>
                    <a:pt x="1984686" y="7693"/>
                  </a:lnTo>
                  <a:lnTo>
                    <a:pt x="19370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32204" y="3956303"/>
              <a:ext cx="2087880" cy="905510"/>
            </a:xfrm>
            <a:custGeom>
              <a:avLst/>
              <a:gdLst/>
              <a:ahLst/>
              <a:cxnLst/>
              <a:rect l="l" t="t" r="r" b="b"/>
              <a:pathLst>
                <a:path w="2087879" h="905510">
                  <a:moveTo>
                    <a:pt x="0" y="150876"/>
                  </a:moveTo>
                  <a:lnTo>
                    <a:pt x="7693" y="103193"/>
                  </a:lnTo>
                  <a:lnTo>
                    <a:pt x="29114" y="61776"/>
                  </a:lnTo>
                  <a:lnTo>
                    <a:pt x="61776" y="29114"/>
                  </a:lnTo>
                  <a:lnTo>
                    <a:pt x="103193" y="7693"/>
                  </a:lnTo>
                  <a:lnTo>
                    <a:pt x="150875" y="0"/>
                  </a:lnTo>
                  <a:lnTo>
                    <a:pt x="1937004" y="0"/>
                  </a:lnTo>
                  <a:lnTo>
                    <a:pt x="1984686" y="7693"/>
                  </a:lnTo>
                  <a:lnTo>
                    <a:pt x="2026103" y="29114"/>
                  </a:lnTo>
                  <a:lnTo>
                    <a:pt x="2058765" y="61776"/>
                  </a:lnTo>
                  <a:lnTo>
                    <a:pt x="2080186" y="103193"/>
                  </a:lnTo>
                  <a:lnTo>
                    <a:pt x="2087880" y="150876"/>
                  </a:lnTo>
                  <a:lnTo>
                    <a:pt x="2087880" y="754380"/>
                  </a:lnTo>
                  <a:lnTo>
                    <a:pt x="2080186" y="802062"/>
                  </a:lnTo>
                  <a:lnTo>
                    <a:pt x="2058765" y="843479"/>
                  </a:lnTo>
                  <a:lnTo>
                    <a:pt x="2026103" y="876141"/>
                  </a:lnTo>
                  <a:lnTo>
                    <a:pt x="1984686" y="897562"/>
                  </a:lnTo>
                  <a:lnTo>
                    <a:pt x="1937004" y="905256"/>
                  </a:lnTo>
                  <a:lnTo>
                    <a:pt x="150875" y="905256"/>
                  </a:lnTo>
                  <a:lnTo>
                    <a:pt x="103193" y="897562"/>
                  </a:lnTo>
                  <a:lnTo>
                    <a:pt x="61776" y="876141"/>
                  </a:lnTo>
                  <a:lnTo>
                    <a:pt x="29114" y="843479"/>
                  </a:lnTo>
                  <a:lnTo>
                    <a:pt x="7693" y="802062"/>
                  </a:lnTo>
                  <a:lnTo>
                    <a:pt x="0" y="754380"/>
                  </a:lnTo>
                  <a:lnTo>
                    <a:pt x="0" y="15087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81343" y="993647"/>
              <a:ext cx="2087880" cy="1077595"/>
            </a:xfrm>
            <a:custGeom>
              <a:avLst/>
              <a:gdLst/>
              <a:ahLst/>
              <a:cxnLst/>
              <a:rect l="l" t="t" r="r" b="b"/>
              <a:pathLst>
                <a:path w="2087879" h="1077595">
                  <a:moveTo>
                    <a:pt x="1908302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7"/>
                  </a:lnTo>
                  <a:lnTo>
                    <a:pt x="0" y="897889"/>
                  </a:lnTo>
                  <a:lnTo>
                    <a:pt x="6414" y="945632"/>
                  </a:lnTo>
                  <a:lnTo>
                    <a:pt x="24515" y="988530"/>
                  </a:lnTo>
                  <a:lnTo>
                    <a:pt x="52593" y="1024874"/>
                  </a:lnTo>
                  <a:lnTo>
                    <a:pt x="88937" y="1052952"/>
                  </a:lnTo>
                  <a:lnTo>
                    <a:pt x="131835" y="1071053"/>
                  </a:lnTo>
                  <a:lnTo>
                    <a:pt x="179577" y="1077467"/>
                  </a:lnTo>
                  <a:lnTo>
                    <a:pt x="1908302" y="1077467"/>
                  </a:lnTo>
                  <a:lnTo>
                    <a:pt x="1956044" y="1071053"/>
                  </a:lnTo>
                  <a:lnTo>
                    <a:pt x="1998942" y="1052952"/>
                  </a:lnTo>
                  <a:lnTo>
                    <a:pt x="2035286" y="1024874"/>
                  </a:lnTo>
                  <a:lnTo>
                    <a:pt x="2063364" y="988530"/>
                  </a:lnTo>
                  <a:lnTo>
                    <a:pt x="2081465" y="945632"/>
                  </a:lnTo>
                  <a:lnTo>
                    <a:pt x="2087879" y="897889"/>
                  </a:lnTo>
                  <a:lnTo>
                    <a:pt x="2087879" y="179577"/>
                  </a:lnTo>
                  <a:lnTo>
                    <a:pt x="2081465" y="131835"/>
                  </a:lnTo>
                  <a:lnTo>
                    <a:pt x="2063364" y="88937"/>
                  </a:lnTo>
                  <a:lnTo>
                    <a:pt x="2035286" y="52593"/>
                  </a:lnTo>
                  <a:lnTo>
                    <a:pt x="1998942" y="24515"/>
                  </a:lnTo>
                  <a:lnTo>
                    <a:pt x="1956044" y="6414"/>
                  </a:lnTo>
                  <a:lnTo>
                    <a:pt x="190830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81343" y="993647"/>
              <a:ext cx="2087880" cy="1077595"/>
            </a:xfrm>
            <a:custGeom>
              <a:avLst/>
              <a:gdLst/>
              <a:ahLst/>
              <a:cxnLst/>
              <a:rect l="l" t="t" r="r" b="b"/>
              <a:pathLst>
                <a:path w="2087879" h="1077595">
                  <a:moveTo>
                    <a:pt x="0" y="179577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1908302" y="0"/>
                  </a:lnTo>
                  <a:lnTo>
                    <a:pt x="1956044" y="6414"/>
                  </a:lnTo>
                  <a:lnTo>
                    <a:pt x="1998942" y="24515"/>
                  </a:lnTo>
                  <a:lnTo>
                    <a:pt x="2035286" y="52593"/>
                  </a:lnTo>
                  <a:lnTo>
                    <a:pt x="2063364" y="88937"/>
                  </a:lnTo>
                  <a:lnTo>
                    <a:pt x="2081465" y="131835"/>
                  </a:lnTo>
                  <a:lnTo>
                    <a:pt x="2087879" y="179577"/>
                  </a:lnTo>
                  <a:lnTo>
                    <a:pt x="2087879" y="897889"/>
                  </a:lnTo>
                  <a:lnTo>
                    <a:pt x="2081465" y="945632"/>
                  </a:lnTo>
                  <a:lnTo>
                    <a:pt x="2063364" y="988530"/>
                  </a:lnTo>
                  <a:lnTo>
                    <a:pt x="2035286" y="1024874"/>
                  </a:lnTo>
                  <a:lnTo>
                    <a:pt x="1998942" y="1052952"/>
                  </a:lnTo>
                  <a:lnTo>
                    <a:pt x="1956044" y="1071053"/>
                  </a:lnTo>
                  <a:lnTo>
                    <a:pt x="1908302" y="1077467"/>
                  </a:lnTo>
                  <a:lnTo>
                    <a:pt x="179577" y="1077467"/>
                  </a:lnTo>
                  <a:lnTo>
                    <a:pt x="131835" y="1071053"/>
                  </a:lnTo>
                  <a:lnTo>
                    <a:pt x="88937" y="1052952"/>
                  </a:lnTo>
                  <a:lnTo>
                    <a:pt x="52593" y="1024874"/>
                  </a:lnTo>
                  <a:lnTo>
                    <a:pt x="24515" y="988530"/>
                  </a:lnTo>
                  <a:lnTo>
                    <a:pt x="6414" y="945632"/>
                  </a:lnTo>
                  <a:lnTo>
                    <a:pt x="0" y="897889"/>
                  </a:lnTo>
                  <a:lnTo>
                    <a:pt x="0" y="179577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921251" y="1007363"/>
              <a:ext cx="2089785" cy="1077595"/>
            </a:xfrm>
            <a:custGeom>
              <a:avLst/>
              <a:gdLst/>
              <a:ahLst/>
              <a:cxnLst/>
              <a:rect l="l" t="t" r="r" b="b"/>
              <a:pathLst>
                <a:path w="2089785" h="1077595">
                  <a:moveTo>
                    <a:pt x="1909826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7"/>
                  </a:lnTo>
                  <a:lnTo>
                    <a:pt x="0" y="897889"/>
                  </a:lnTo>
                  <a:lnTo>
                    <a:pt x="6414" y="945632"/>
                  </a:lnTo>
                  <a:lnTo>
                    <a:pt x="24515" y="988530"/>
                  </a:lnTo>
                  <a:lnTo>
                    <a:pt x="52593" y="1024874"/>
                  </a:lnTo>
                  <a:lnTo>
                    <a:pt x="88937" y="1052952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1909826" y="1077468"/>
                  </a:lnTo>
                  <a:lnTo>
                    <a:pt x="1957568" y="1071053"/>
                  </a:lnTo>
                  <a:lnTo>
                    <a:pt x="2000466" y="1052952"/>
                  </a:lnTo>
                  <a:lnTo>
                    <a:pt x="2036810" y="1024874"/>
                  </a:lnTo>
                  <a:lnTo>
                    <a:pt x="2064888" y="988530"/>
                  </a:lnTo>
                  <a:lnTo>
                    <a:pt x="2082989" y="945632"/>
                  </a:lnTo>
                  <a:lnTo>
                    <a:pt x="2089403" y="897889"/>
                  </a:lnTo>
                  <a:lnTo>
                    <a:pt x="2089403" y="179577"/>
                  </a:lnTo>
                  <a:lnTo>
                    <a:pt x="2082989" y="131835"/>
                  </a:lnTo>
                  <a:lnTo>
                    <a:pt x="2064888" y="88937"/>
                  </a:lnTo>
                  <a:lnTo>
                    <a:pt x="2036810" y="52593"/>
                  </a:lnTo>
                  <a:lnTo>
                    <a:pt x="2000466" y="24515"/>
                  </a:lnTo>
                  <a:lnTo>
                    <a:pt x="1957568" y="6414"/>
                  </a:lnTo>
                  <a:lnTo>
                    <a:pt x="19098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21251" y="1007363"/>
              <a:ext cx="2089785" cy="1077595"/>
            </a:xfrm>
            <a:custGeom>
              <a:avLst/>
              <a:gdLst/>
              <a:ahLst/>
              <a:cxnLst/>
              <a:rect l="l" t="t" r="r" b="b"/>
              <a:pathLst>
                <a:path w="2089785" h="1077595">
                  <a:moveTo>
                    <a:pt x="0" y="179577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1909826" y="0"/>
                  </a:lnTo>
                  <a:lnTo>
                    <a:pt x="1957568" y="6414"/>
                  </a:lnTo>
                  <a:lnTo>
                    <a:pt x="2000466" y="24515"/>
                  </a:lnTo>
                  <a:lnTo>
                    <a:pt x="2036810" y="52593"/>
                  </a:lnTo>
                  <a:lnTo>
                    <a:pt x="2064888" y="88937"/>
                  </a:lnTo>
                  <a:lnTo>
                    <a:pt x="2082989" y="131835"/>
                  </a:lnTo>
                  <a:lnTo>
                    <a:pt x="2089403" y="179577"/>
                  </a:lnTo>
                  <a:lnTo>
                    <a:pt x="2089403" y="897889"/>
                  </a:lnTo>
                  <a:lnTo>
                    <a:pt x="2082989" y="945632"/>
                  </a:lnTo>
                  <a:lnTo>
                    <a:pt x="2064888" y="988530"/>
                  </a:lnTo>
                  <a:lnTo>
                    <a:pt x="2036810" y="1024874"/>
                  </a:lnTo>
                  <a:lnTo>
                    <a:pt x="2000466" y="1052952"/>
                  </a:lnTo>
                  <a:lnTo>
                    <a:pt x="1957568" y="1071053"/>
                  </a:lnTo>
                  <a:lnTo>
                    <a:pt x="1909826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52"/>
                  </a:lnTo>
                  <a:lnTo>
                    <a:pt x="52593" y="1024874"/>
                  </a:lnTo>
                  <a:lnTo>
                    <a:pt x="24515" y="988530"/>
                  </a:lnTo>
                  <a:lnTo>
                    <a:pt x="6414" y="945632"/>
                  </a:lnTo>
                  <a:lnTo>
                    <a:pt x="0" y="897889"/>
                  </a:lnTo>
                  <a:lnTo>
                    <a:pt x="0" y="179577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71915" y="1007363"/>
              <a:ext cx="2089785" cy="1088390"/>
            </a:xfrm>
            <a:custGeom>
              <a:avLst/>
              <a:gdLst/>
              <a:ahLst/>
              <a:cxnLst/>
              <a:rect l="l" t="t" r="r" b="b"/>
              <a:pathLst>
                <a:path w="2089784" h="1088389">
                  <a:moveTo>
                    <a:pt x="1908048" y="0"/>
                  </a:moveTo>
                  <a:lnTo>
                    <a:pt x="181355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906780"/>
                  </a:lnTo>
                  <a:lnTo>
                    <a:pt x="6475" y="955006"/>
                  </a:lnTo>
                  <a:lnTo>
                    <a:pt x="24750" y="998332"/>
                  </a:lnTo>
                  <a:lnTo>
                    <a:pt x="53101" y="1035034"/>
                  </a:lnTo>
                  <a:lnTo>
                    <a:pt x="89803" y="1063385"/>
                  </a:lnTo>
                  <a:lnTo>
                    <a:pt x="133129" y="1081660"/>
                  </a:lnTo>
                  <a:lnTo>
                    <a:pt x="181355" y="1088136"/>
                  </a:lnTo>
                  <a:lnTo>
                    <a:pt x="1908048" y="1088136"/>
                  </a:lnTo>
                  <a:lnTo>
                    <a:pt x="1956274" y="1081660"/>
                  </a:lnTo>
                  <a:lnTo>
                    <a:pt x="1999600" y="1063385"/>
                  </a:lnTo>
                  <a:lnTo>
                    <a:pt x="2036302" y="1035034"/>
                  </a:lnTo>
                  <a:lnTo>
                    <a:pt x="2064653" y="998332"/>
                  </a:lnTo>
                  <a:lnTo>
                    <a:pt x="2082928" y="955006"/>
                  </a:lnTo>
                  <a:lnTo>
                    <a:pt x="2089403" y="906780"/>
                  </a:lnTo>
                  <a:lnTo>
                    <a:pt x="2089403" y="181356"/>
                  </a:lnTo>
                  <a:lnTo>
                    <a:pt x="2082928" y="133129"/>
                  </a:lnTo>
                  <a:lnTo>
                    <a:pt x="2064653" y="89803"/>
                  </a:lnTo>
                  <a:lnTo>
                    <a:pt x="2036302" y="53101"/>
                  </a:lnTo>
                  <a:lnTo>
                    <a:pt x="1999600" y="24750"/>
                  </a:lnTo>
                  <a:lnTo>
                    <a:pt x="1956274" y="6475"/>
                  </a:lnTo>
                  <a:lnTo>
                    <a:pt x="19080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471915" y="1007363"/>
              <a:ext cx="2089785" cy="1088390"/>
            </a:xfrm>
            <a:custGeom>
              <a:avLst/>
              <a:gdLst/>
              <a:ahLst/>
              <a:cxnLst/>
              <a:rect l="l" t="t" r="r" b="b"/>
              <a:pathLst>
                <a:path w="2089784" h="1088389">
                  <a:moveTo>
                    <a:pt x="0" y="181356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5" y="0"/>
                  </a:lnTo>
                  <a:lnTo>
                    <a:pt x="1908048" y="0"/>
                  </a:lnTo>
                  <a:lnTo>
                    <a:pt x="1956274" y="6475"/>
                  </a:lnTo>
                  <a:lnTo>
                    <a:pt x="1999600" y="24750"/>
                  </a:lnTo>
                  <a:lnTo>
                    <a:pt x="2036302" y="53101"/>
                  </a:lnTo>
                  <a:lnTo>
                    <a:pt x="2064653" y="89803"/>
                  </a:lnTo>
                  <a:lnTo>
                    <a:pt x="2082928" y="133129"/>
                  </a:lnTo>
                  <a:lnTo>
                    <a:pt x="2089403" y="181356"/>
                  </a:lnTo>
                  <a:lnTo>
                    <a:pt x="2089403" y="906780"/>
                  </a:lnTo>
                  <a:lnTo>
                    <a:pt x="2082928" y="955006"/>
                  </a:lnTo>
                  <a:lnTo>
                    <a:pt x="2064653" y="998332"/>
                  </a:lnTo>
                  <a:lnTo>
                    <a:pt x="2036302" y="1035034"/>
                  </a:lnTo>
                  <a:lnTo>
                    <a:pt x="1999600" y="1063385"/>
                  </a:lnTo>
                  <a:lnTo>
                    <a:pt x="1956274" y="1081660"/>
                  </a:lnTo>
                  <a:lnTo>
                    <a:pt x="1908048" y="1088136"/>
                  </a:lnTo>
                  <a:lnTo>
                    <a:pt x="181355" y="1088136"/>
                  </a:lnTo>
                  <a:lnTo>
                    <a:pt x="133129" y="1081660"/>
                  </a:lnTo>
                  <a:lnTo>
                    <a:pt x="89803" y="1063385"/>
                  </a:lnTo>
                  <a:lnTo>
                    <a:pt x="53101" y="1035034"/>
                  </a:lnTo>
                  <a:lnTo>
                    <a:pt x="24750" y="998332"/>
                  </a:lnTo>
                  <a:lnTo>
                    <a:pt x="6475" y="955006"/>
                  </a:lnTo>
                  <a:lnTo>
                    <a:pt x="0" y="906780"/>
                  </a:lnTo>
                  <a:lnTo>
                    <a:pt x="0" y="18135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44395" y="1976627"/>
              <a:ext cx="2089785" cy="980440"/>
            </a:xfrm>
            <a:custGeom>
              <a:avLst/>
              <a:gdLst/>
              <a:ahLst/>
              <a:cxnLst/>
              <a:rect l="l" t="t" r="r" b="b"/>
              <a:pathLst>
                <a:path w="2089785" h="980439">
                  <a:moveTo>
                    <a:pt x="1926082" y="0"/>
                  </a:moveTo>
                  <a:lnTo>
                    <a:pt x="163322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2"/>
                  </a:lnTo>
                  <a:lnTo>
                    <a:pt x="0" y="816610"/>
                  </a:lnTo>
                  <a:lnTo>
                    <a:pt x="5836" y="860016"/>
                  </a:lnTo>
                  <a:lnTo>
                    <a:pt x="22304" y="899028"/>
                  </a:lnTo>
                  <a:lnTo>
                    <a:pt x="47847" y="932084"/>
                  </a:lnTo>
                  <a:lnTo>
                    <a:pt x="80903" y="957627"/>
                  </a:lnTo>
                  <a:lnTo>
                    <a:pt x="119915" y="974095"/>
                  </a:lnTo>
                  <a:lnTo>
                    <a:pt x="163322" y="979932"/>
                  </a:lnTo>
                  <a:lnTo>
                    <a:pt x="1926082" y="979932"/>
                  </a:lnTo>
                  <a:lnTo>
                    <a:pt x="1969488" y="974095"/>
                  </a:lnTo>
                  <a:lnTo>
                    <a:pt x="2008500" y="957627"/>
                  </a:lnTo>
                  <a:lnTo>
                    <a:pt x="2041556" y="932084"/>
                  </a:lnTo>
                  <a:lnTo>
                    <a:pt x="2067099" y="899028"/>
                  </a:lnTo>
                  <a:lnTo>
                    <a:pt x="2083567" y="860016"/>
                  </a:lnTo>
                  <a:lnTo>
                    <a:pt x="2089404" y="816610"/>
                  </a:lnTo>
                  <a:lnTo>
                    <a:pt x="2089404" y="163322"/>
                  </a:lnTo>
                  <a:lnTo>
                    <a:pt x="2083567" y="119915"/>
                  </a:lnTo>
                  <a:lnTo>
                    <a:pt x="2067099" y="80903"/>
                  </a:lnTo>
                  <a:lnTo>
                    <a:pt x="2041556" y="47847"/>
                  </a:lnTo>
                  <a:lnTo>
                    <a:pt x="2008500" y="22304"/>
                  </a:lnTo>
                  <a:lnTo>
                    <a:pt x="1969488" y="5836"/>
                  </a:lnTo>
                  <a:lnTo>
                    <a:pt x="19260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44395" y="1976627"/>
              <a:ext cx="2089785" cy="980440"/>
            </a:xfrm>
            <a:custGeom>
              <a:avLst/>
              <a:gdLst/>
              <a:ahLst/>
              <a:cxnLst/>
              <a:rect l="l" t="t" r="r" b="b"/>
              <a:pathLst>
                <a:path w="2089785" h="980439">
                  <a:moveTo>
                    <a:pt x="0" y="163322"/>
                  </a:moveTo>
                  <a:lnTo>
                    <a:pt x="5836" y="119915"/>
                  </a:lnTo>
                  <a:lnTo>
                    <a:pt x="22304" y="80903"/>
                  </a:lnTo>
                  <a:lnTo>
                    <a:pt x="47847" y="47847"/>
                  </a:lnTo>
                  <a:lnTo>
                    <a:pt x="80903" y="22304"/>
                  </a:lnTo>
                  <a:lnTo>
                    <a:pt x="119915" y="5836"/>
                  </a:lnTo>
                  <a:lnTo>
                    <a:pt x="163322" y="0"/>
                  </a:lnTo>
                  <a:lnTo>
                    <a:pt x="1926082" y="0"/>
                  </a:lnTo>
                  <a:lnTo>
                    <a:pt x="1969488" y="5836"/>
                  </a:lnTo>
                  <a:lnTo>
                    <a:pt x="2008500" y="22304"/>
                  </a:lnTo>
                  <a:lnTo>
                    <a:pt x="2041556" y="47847"/>
                  </a:lnTo>
                  <a:lnTo>
                    <a:pt x="2067099" y="80903"/>
                  </a:lnTo>
                  <a:lnTo>
                    <a:pt x="2083567" y="119915"/>
                  </a:lnTo>
                  <a:lnTo>
                    <a:pt x="2089404" y="163322"/>
                  </a:lnTo>
                  <a:lnTo>
                    <a:pt x="2089404" y="816610"/>
                  </a:lnTo>
                  <a:lnTo>
                    <a:pt x="2083567" y="860016"/>
                  </a:lnTo>
                  <a:lnTo>
                    <a:pt x="2067099" y="899028"/>
                  </a:lnTo>
                  <a:lnTo>
                    <a:pt x="2041556" y="932084"/>
                  </a:lnTo>
                  <a:lnTo>
                    <a:pt x="2008500" y="957627"/>
                  </a:lnTo>
                  <a:lnTo>
                    <a:pt x="1969488" y="974095"/>
                  </a:lnTo>
                  <a:lnTo>
                    <a:pt x="1926082" y="979932"/>
                  </a:lnTo>
                  <a:lnTo>
                    <a:pt x="163322" y="979932"/>
                  </a:lnTo>
                  <a:lnTo>
                    <a:pt x="119915" y="974095"/>
                  </a:lnTo>
                  <a:lnTo>
                    <a:pt x="80903" y="957627"/>
                  </a:lnTo>
                  <a:lnTo>
                    <a:pt x="47847" y="932084"/>
                  </a:lnTo>
                  <a:lnTo>
                    <a:pt x="22304" y="899028"/>
                  </a:lnTo>
                  <a:lnTo>
                    <a:pt x="5836" y="860016"/>
                  </a:lnTo>
                  <a:lnTo>
                    <a:pt x="0" y="816610"/>
                  </a:lnTo>
                  <a:lnTo>
                    <a:pt x="0" y="16332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714877" y="2463291"/>
              <a:ext cx="4758690" cy="2542540"/>
            </a:xfrm>
            <a:custGeom>
              <a:avLst/>
              <a:gdLst/>
              <a:ahLst/>
              <a:cxnLst/>
              <a:rect l="l" t="t" r="r" b="b"/>
              <a:pathLst>
                <a:path w="4758690" h="2542540">
                  <a:moveTo>
                    <a:pt x="820801" y="2135251"/>
                  </a:moveTo>
                  <a:lnTo>
                    <a:pt x="820153" y="2128647"/>
                  </a:lnTo>
                  <a:lnTo>
                    <a:pt x="811276" y="2036572"/>
                  </a:lnTo>
                  <a:lnTo>
                    <a:pt x="810895" y="2033016"/>
                  </a:lnTo>
                  <a:lnTo>
                    <a:pt x="807847" y="2030476"/>
                  </a:lnTo>
                  <a:lnTo>
                    <a:pt x="804291" y="2030857"/>
                  </a:lnTo>
                  <a:lnTo>
                    <a:pt x="800862" y="2031111"/>
                  </a:lnTo>
                  <a:lnTo>
                    <a:pt x="798322" y="2034286"/>
                  </a:lnTo>
                  <a:lnTo>
                    <a:pt x="798576" y="2037715"/>
                  </a:lnTo>
                  <a:lnTo>
                    <a:pt x="804824" y="2102269"/>
                  </a:lnTo>
                  <a:lnTo>
                    <a:pt x="10414" y="998601"/>
                  </a:lnTo>
                  <a:lnTo>
                    <a:pt x="0" y="1005967"/>
                  </a:lnTo>
                  <a:lnTo>
                    <a:pt x="794499" y="2109597"/>
                  </a:lnTo>
                  <a:lnTo>
                    <a:pt x="732155" y="2081911"/>
                  </a:lnTo>
                  <a:lnTo>
                    <a:pt x="728472" y="2083308"/>
                  </a:lnTo>
                  <a:lnTo>
                    <a:pt x="726948" y="2086483"/>
                  </a:lnTo>
                  <a:lnTo>
                    <a:pt x="725551" y="2089658"/>
                  </a:lnTo>
                  <a:lnTo>
                    <a:pt x="727075" y="2093468"/>
                  </a:lnTo>
                  <a:lnTo>
                    <a:pt x="820801" y="2135251"/>
                  </a:lnTo>
                  <a:close/>
                </a:path>
                <a:path w="4758690" h="2542540">
                  <a:moveTo>
                    <a:pt x="894080" y="1934845"/>
                  </a:moveTo>
                  <a:lnTo>
                    <a:pt x="891540" y="1931670"/>
                  </a:lnTo>
                  <a:lnTo>
                    <a:pt x="888111" y="1931289"/>
                  </a:lnTo>
                  <a:lnTo>
                    <a:pt x="884555" y="1930781"/>
                  </a:lnTo>
                  <a:lnTo>
                    <a:pt x="881380" y="1933321"/>
                  </a:lnTo>
                  <a:lnTo>
                    <a:pt x="880999" y="1936750"/>
                  </a:lnTo>
                  <a:lnTo>
                    <a:pt x="872807" y="2000885"/>
                  </a:lnTo>
                  <a:lnTo>
                    <a:pt x="24765" y="0"/>
                  </a:lnTo>
                  <a:lnTo>
                    <a:pt x="13081" y="5080"/>
                  </a:lnTo>
                  <a:lnTo>
                    <a:pt x="860983" y="2005825"/>
                  </a:lnTo>
                  <a:lnTo>
                    <a:pt x="809244" y="1967103"/>
                  </a:lnTo>
                  <a:lnTo>
                    <a:pt x="806450" y="1965071"/>
                  </a:lnTo>
                  <a:lnTo>
                    <a:pt x="802386" y="1965579"/>
                  </a:lnTo>
                  <a:lnTo>
                    <a:pt x="800354" y="1968373"/>
                  </a:lnTo>
                  <a:lnTo>
                    <a:pt x="798195" y="1971294"/>
                  </a:lnTo>
                  <a:lnTo>
                    <a:pt x="798830" y="1975231"/>
                  </a:lnTo>
                  <a:lnTo>
                    <a:pt x="801624" y="1977263"/>
                  </a:lnTo>
                  <a:lnTo>
                    <a:pt x="880999" y="2036699"/>
                  </a:lnTo>
                  <a:lnTo>
                    <a:pt x="882167" y="2027555"/>
                  </a:lnTo>
                  <a:lnTo>
                    <a:pt x="893572" y="1938401"/>
                  </a:lnTo>
                  <a:lnTo>
                    <a:pt x="894080" y="1934845"/>
                  </a:lnTo>
                  <a:close/>
                </a:path>
                <a:path w="4758690" h="2542540">
                  <a:moveTo>
                    <a:pt x="4742307" y="2531491"/>
                  </a:moveTo>
                  <a:lnTo>
                    <a:pt x="3701377" y="1877212"/>
                  </a:lnTo>
                  <a:lnTo>
                    <a:pt x="3769487" y="1879473"/>
                  </a:lnTo>
                  <a:lnTo>
                    <a:pt x="3772293" y="1876793"/>
                  </a:lnTo>
                  <a:lnTo>
                    <a:pt x="3772408" y="1876425"/>
                  </a:lnTo>
                  <a:lnTo>
                    <a:pt x="3772662" y="1869694"/>
                  </a:lnTo>
                  <a:lnTo>
                    <a:pt x="3769868" y="1866773"/>
                  </a:lnTo>
                  <a:lnTo>
                    <a:pt x="3705326" y="1864614"/>
                  </a:lnTo>
                  <a:lnTo>
                    <a:pt x="3667379" y="1863344"/>
                  </a:lnTo>
                  <a:lnTo>
                    <a:pt x="3714877" y="1954276"/>
                  </a:lnTo>
                  <a:lnTo>
                    <a:pt x="3718687" y="1955419"/>
                  </a:lnTo>
                  <a:lnTo>
                    <a:pt x="3721862" y="1953895"/>
                  </a:lnTo>
                  <a:lnTo>
                    <a:pt x="3724910" y="1952244"/>
                  </a:lnTo>
                  <a:lnTo>
                    <a:pt x="3726180" y="1948434"/>
                  </a:lnTo>
                  <a:lnTo>
                    <a:pt x="3694493" y="1887918"/>
                  </a:lnTo>
                  <a:lnTo>
                    <a:pt x="4735449" y="2542286"/>
                  </a:lnTo>
                  <a:lnTo>
                    <a:pt x="4742307" y="2531491"/>
                  </a:lnTo>
                  <a:close/>
                </a:path>
                <a:path w="4758690" h="2542540">
                  <a:moveTo>
                    <a:pt x="4758182" y="612267"/>
                  </a:moveTo>
                  <a:lnTo>
                    <a:pt x="4755769" y="599821"/>
                  </a:lnTo>
                  <a:lnTo>
                    <a:pt x="2956191" y="946327"/>
                  </a:lnTo>
                  <a:lnTo>
                    <a:pt x="3005074" y="903605"/>
                  </a:lnTo>
                  <a:lnTo>
                    <a:pt x="3007741" y="901319"/>
                  </a:lnTo>
                  <a:lnTo>
                    <a:pt x="3007995" y="897255"/>
                  </a:lnTo>
                  <a:lnTo>
                    <a:pt x="3005709" y="894715"/>
                  </a:lnTo>
                  <a:lnTo>
                    <a:pt x="3003423" y="892048"/>
                  </a:lnTo>
                  <a:lnTo>
                    <a:pt x="2999359" y="891794"/>
                  </a:lnTo>
                  <a:lnTo>
                    <a:pt x="2996692" y="894080"/>
                  </a:lnTo>
                  <a:lnTo>
                    <a:pt x="2922143" y="959231"/>
                  </a:lnTo>
                  <a:lnTo>
                    <a:pt x="3018917" y="993267"/>
                  </a:lnTo>
                  <a:lnTo>
                    <a:pt x="3022600" y="991616"/>
                  </a:lnTo>
                  <a:lnTo>
                    <a:pt x="3023743" y="988314"/>
                  </a:lnTo>
                  <a:lnTo>
                    <a:pt x="3024886" y="984885"/>
                  </a:lnTo>
                  <a:lnTo>
                    <a:pt x="3023108" y="981329"/>
                  </a:lnTo>
                  <a:lnTo>
                    <a:pt x="2971330" y="963168"/>
                  </a:lnTo>
                  <a:lnTo>
                    <a:pt x="2958719" y="958748"/>
                  </a:lnTo>
                  <a:lnTo>
                    <a:pt x="4758182" y="61226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1059180"/>
              <a:ext cx="688848" cy="4114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84036" y="4148328"/>
              <a:ext cx="2145030" cy="1642745"/>
            </a:xfrm>
            <a:custGeom>
              <a:avLst/>
              <a:gdLst/>
              <a:ahLst/>
              <a:cxnLst/>
              <a:rect l="l" t="t" r="r" b="b"/>
              <a:pathLst>
                <a:path w="2145029" h="1642745">
                  <a:moveTo>
                    <a:pt x="20029" y="15326"/>
                  </a:moveTo>
                  <a:lnTo>
                    <a:pt x="24835" y="27032"/>
                  </a:lnTo>
                  <a:lnTo>
                    <a:pt x="2137029" y="1642414"/>
                  </a:lnTo>
                  <a:lnTo>
                    <a:pt x="2144775" y="1632331"/>
                  </a:lnTo>
                  <a:lnTo>
                    <a:pt x="32611" y="16894"/>
                  </a:lnTo>
                  <a:lnTo>
                    <a:pt x="20029" y="15326"/>
                  </a:lnTo>
                  <a:close/>
                </a:path>
                <a:path w="2145029" h="1642745">
                  <a:moveTo>
                    <a:pt x="0" y="0"/>
                  </a:moveTo>
                  <a:lnTo>
                    <a:pt x="37591" y="91694"/>
                  </a:lnTo>
                  <a:lnTo>
                    <a:pt x="38988" y="94869"/>
                  </a:lnTo>
                  <a:lnTo>
                    <a:pt x="42672" y="96393"/>
                  </a:lnTo>
                  <a:lnTo>
                    <a:pt x="45974" y="95123"/>
                  </a:lnTo>
                  <a:lnTo>
                    <a:pt x="49149" y="93726"/>
                  </a:lnTo>
                  <a:lnTo>
                    <a:pt x="50673" y="90043"/>
                  </a:lnTo>
                  <a:lnTo>
                    <a:pt x="49402" y="86868"/>
                  </a:lnTo>
                  <a:lnTo>
                    <a:pt x="24835" y="27032"/>
                  </a:lnTo>
                  <a:lnTo>
                    <a:pt x="6096" y="12700"/>
                  </a:lnTo>
                  <a:lnTo>
                    <a:pt x="13842" y="2540"/>
                  </a:lnTo>
                  <a:lnTo>
                    <a:pt x="20267" y="2540"/>
                  </a:lnTo>
                  <a:lnTo>
                    <a:pt x="0" y="0"/>
                  </a:lnTo>
                  <a:close/>
                </a:path>
                <a:path w="2145029" h="1642745">
                  <a:moveTo>
                    <a:pt x="13842" y="2540"/>
                  </a:moveTo>
                  <a:lnTo>
                    <a:pt x="6096" y="12700"/>
                  </a:lnTo>
                  <a:lnTo>
                    <a:pt x="24835" y="27032"/>
                  </a:lnTo>
                  <a:lnTo>
                    <a:pt x="20029" y="15326"/>
                  </a:lnTo>
                  <a:lnTo>
                    <a:pt x="9143" y="13970"/>
                  </a:lnTo>
                  <a:lnTo>
                    <a:pt x="15875" y="5207"/>
                  </a:lnTo>
                  <a:lnTo>
                    <a:pt x="17330" y="5207"/>
                  </a:lnTo>
                  <a:lnTo>
                    <a:pt x="13842" y="2540"/>
                  </a:lnTo>
                  <a:close/>
                </a:path>
                <a:path w="2145029" h="1642745">
                  <a:moveTo>
                    <a:pt x="20267" y="2540"/>
                  </a:moveTo>
                  <a:lnTo>
                    <a:pt x="13842" y="2540"/>
                  </a:lnTo>
                  <a:lnTo>
                    <a:pt x="32611" y="16894"/>
                  </a:lnTo>
                  <a:lnTo>
                    <a:pt x="96774" y="24892"/>
                  </a:lnTo>
                  <a:lnTo>
                    <a:pt x="100202" y="25400"/>
                  </a:lnTo>
                  <a:lnTo>
                    <a:pt x="103377" y="22860"/>
                  </a:lnTo>
                  <a:lnTo>
                    <a:pt x="103759" y="19431"/>
                  </a:lnTo>
                  <a:lnTo>
                    <a:pt x="104266" y="15875"/>
                  </a:lnTo>
                  <a:lnTo>
                    <a:pt x="101726" y="12700"/>
                  </a:lnTo>
                  <a:lnTo>
                    <a:pt x="98298" y="12319"/>
                  </a:lnTo>
                  <a:lnTo>
                    <a:pt x="20267" y="2540"/>
                  </a:lnTo>
                  <a:close/>
                </a:path>
                <a:path w="2145029" h="1642745">
                  <a:moveTo>
                    <a:pt x="17330" y="5207"/>
                  </a:moveTo>
                  <a:lnTo>
                    <a:pt x="15875" y="5207"/>
                  </a:lnTo>
                  <a:lnTo>
                    <a:pt x="20029" y="15326"/>
                  </a:lnTo>
                  <a:lnTo>
                    <a:pt x="32611" y="16894"/>
                  </a:lnTo>
                  <a:lnTo>
                    <a:pt x="17330" y="5207"/>
                  </a:lnTo>
                  <a:close/>
                </a:path>
                <a:path w="2145029" h="1642745">
                  <a:moveTo>
                    <a:pt x="15875" y="5207"/>
                  </a:moveTo>
                  <a:lnTo>
                    <a:pt x="9143" y="13970"/>
                  </a:lnTo>
                  <a:lnTo>
                    <a:pt x="20029" y="15326"/>
                  </a:lnTo>
                  <a:lnTo>
                    <a:pt x="15875" y="520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707895" y="3405886"/>
            <a:ext cx="180149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€15M; 1,200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5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cables,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solenoids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mechatronics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20595" y="1050036"/>
            <a:ext cx="8641080" cy="4346575"/>
            <a:chOff x="1720595" y="1050036"/>
            <a:chExt cx="8641080" cy="4346575"/>
          </a:xfrm>
        </p:grpSpPr>
        <p:sp>
          <p:nvSpPr>
            <p:cNvPr id="32" name="object 32"/>
            <p:cNvSpPr/>
            <p:nvPr/>
          </p:nvSpPr>
          <p:spPr>
            <a:xfrm>
              <a:off x="3717670" y="4403089"/>
              <a:ext cx="735330" cy="325755"/>
            </a:xfrm>
            <a:custGeom>
              <a:avLst/>
              <a:gdLst/>
              <a:ahLst/>
              <a:cxnLst/>
              <a:rect l="l" t="t" r="r" b="b"/>
              <a:pathLst>
                <a:path w="735329" h="325754">
                  <a:moveTo>
                    <a:pt x="699477" y="303594"/>
                  </a:moveTo>
                  <a:lnTo>
                    <a:pt x="635380" y="312166"/>
                  </a:lnTo>
                  <a:lnTo>
                    <a:pt x="631951" y="312674"/>
                  </a:lnTo>
                  <a:lnTo>
                    <a:pt x="629412" y="315849"/>
                  </a:lnTo>
                  <a:lnTo>
                    <a:pt x="630427" y="322834"/>
                  </a:lnTo>
                  <a:lnTo>
                    <a:pt x="633602" y="325247"/>
                  </a:lnTo>
                  <a:lnTo>
                    <a:pt x="637031" y="324739"/>
                  </a:lnTo>
                  <a:lnTo>
                    <a:pt x="727695" y="312674"/>
                  </a:lnTo>
                  <a:lnTo>
                    <a:pt x="721232" y="312674"/>
                  </a:lnTo>
                  <a:lnTo>
                    <a:pt x="699477" y="303594"/>
                  </a:lnTo>
                  <a:close/>
                </a:path>
                <a:path w="735329" h="325754">
                  <a:moveTo>
                    <a:pt x="711972" y="301924"/>
                  </a:moveTo>
                  <a:lnTo>
                    <a:pt x="699477" y="303594"/>
                  </a:lnTo>
                  <a:lnTo>
                    <a:pt x="721232" y="312674"/>
                  </a:lnTo>
                  <a:lnTo>
                    <a:pt x="722063" y="310642"/>
                  </a:lnTo>
                  <a:lnTo>
                    <a:pt x="718565" y="310642"/>
                  </a:lnTo>
                  <a:lnTo>
                    <a:pt x="711972" y="301924"/>
                  </a:lnTo>
                  <a:close/>
                </a:path>
                <a:path w="735329" h="325754">
                  <a:moveTo>
                    <a:pt x="669416" y="229235"/>
                  </a:moveTo>
                  <a:lnTo>
                    <a:pt x="666623" y="231394"/>
                  </a:lnTo>
                  <a:lnTo>
                    <a:pt x="663828" y="233426"/>
                  </a:lnTo>
                  <a:lnTo>
                    <a:pt x="663320" y="237490"/>
                  </a:lnTo>
                  <a:lnTo>
                    <a:pt x="665352" y="240284"/>
                  </a:lnTo>
                  <a:lnTo>
                    <a:pt x="704307" y="291789"/>
                  </a:lnTo>
                  <a:lnTo>
                    <a:pt x="726058" y="300863"/>
                  </a:lnTo>
                  <a:lnTo>
                    <a:pt x="721232" y="312674"/>
                  </a:lnTo>
                  <a:lnTo>
                    <a:pt x="727695" y="312674"/>
                  </a:lnTo>
                  <a:lnTo>
                    <a:pt x="735329" y="311658"/>
                  </a:lnTo>
                  <a:lnTo>
                    <a:pt x="675513" y="232537"/>
                  </a:lnTo>
                  <a:lnTo>
                    <a:pt x="673353" y="229743"/>
                  </a:lnTo>
                  <a:lnTo>
                    <a:pt x="669416" y="229235"/>
                  </a:lnTo>
                  <a:close/>
                </a:path>
                <a:path w="735329" h="325754">
                  <a:moveTo>
                    <a:pt x="722756" y="300482"/>
                  </a:moveTo>
                  <a:lnTo>
                    <a:pt x="711972" y="301924"/>
                  </a:lnTo>
                  <a:lnTo>
                    <a:pt x="718565" y="310642"/>
                  </a:lnTo>
                  <a:lnTo>
                    <a:pt x="722756" y="300482"/>
                  </a:lnTo>
                  <a:close/>
                </a:path>
                <a:path w="735329" h="325754">
                  <a:moveTo>
                    <a:pt x="725145" y="300482"/>
                  </a:moveTo>
                  <a:lnTo>
                    <a:pt x="722756" y="300482"/>
                  </a:lnTo>
                  <a:lnTo>
                    <a:pt x="718565" y="310642"/>
                  </a:lnTo>
                  <a:lnTo>
                    <a:pt x="722063" y="310642"/>
                  </a:lnTo>
                  <a:lnTo>
                    <a:pt x="726058" y="300863"/>
                  </a:lnTo>
                  <a:lnTo>
                    <a:pt x="725145" y="300482"/>
                  </a:lnTo>
                  <a:close/>
                </a:path>
                <a:path w="735329" h="325754">
                  <a:moveTo>
                    <a:pt x="4825" y="0"/>
                  </a:moveTo>
                  <a:lnTo>
                    <a:pt x="0" y="11684"/>
                  </a:lnTo>
                  <a:lnTo>
                    <a:pt x="699477" y="303594"/>
                  </a:lnTo>
                  <a:lnTo>
                    <a:pt x="711972" y="301924"/>
                  </a:lnTo>
                  <a:lnTo>
                    <a:pt x="704307" y="291789"/>
                  </a:lnTo>
                  <a:lnTo>
                    <a:pt x="4825" y="0"/>
                  </a:lnTo>
                  <a:close/>
                </a:path>
                <a:path w="735329" h="325754">
                  <a:moveTo>
                    <a:pt x="704307" y="291789"/>
                  </a:moveTo>
                  <a:lnTo>
                    <a:pt x="711972" y="301924"/>
                  </a:lnTo>
                  <a:lnTo>
                    <a:pt x="722756" y="300482"/>
                  </a:lnTo>
                  <a:lnTo>
                    <a:pt x="725145" y="300482"/>
                  </a:lnTo>
                  <a:lnTo>
                    <a:pt x="704307" y="29178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2407" y="1050036"/>
              <a:ext cx="963167" cy="4053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0615" y="4975859"/>
              <a:ext cx="952500" cy="3809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7791" y="3048000"/>
              <a:ext cx="688847" cy="3840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8027" y="2095500"/>
              <a:ext cx="1080515" cy="2331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3031" y="4977383"/>
              <a:ext cx="655319" cy="4190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6355" y="1075944"/>
              <a:ext cx="655320" cy="4328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0976" y="1207007"/>
              <a:ext cx="1092707" cy="1996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63995" y="2067305"/>
              <a:ext cx="1166495" cy="1525905"/>
            </a:xfrm>
            <a:custGeom>
              <a:avLst/>
              <a:gdLst/>
              <a:ahLst/>
              <a:cxnLst/>
              <a:rect l="l" t="t" r="r" b="b"/>
              <a:pathLst>
                <a:path w="1166495" h="1525904">
                  <a:moveTo>
                    <a:pt x="15875" y="1421257"/>
                  </a:moveTo>
                  <a:lnTo>
                    <a:pt x="12700" y="1423797"/>
                  </a:lnTo>
                  <a:lnTo>
                    <a:pt x="12191" y="1427226"/>
                  </a:lnTo>
                  <a:lnTo>
                    <a:pt x="0" y="1525524"/>
                  </a:lnTo>
                  <a:lnTo>
                    <a:pt x="14798" y="1519428"/>
                  </a:lnTo>
                  <a:lnTo>
                    <a:pt x="12700" y="1519428"/>
                  </a:lnTo>
                  <a:lnTo>
                    <a:pt x="2539" y="1511681"/>
                  </a:lnTo>
                  <a:lnTo>
                    <a:pt x="16859" y="1492921"/>
                  </a:lnTo>
                  <a:lnTo>
                    <a:pt x="24764" y="1428750"/>
                  </a:lnTo>
                  <a:lnTo>
                    <a:pt x="25273" y="1425321"/>
                  </a:lnTo>
                  <a:lnTo>
                    <a:pt x="22732" y="1422146"/>
                  </a:lnTo>
                  <a:lnTo>
                    <a:pt x="19303" y="1421765"/>
                  </a:lnTo>
                  <a:lnTo>
                    <a:pt x="15875" y="1421257"/>
                  </a:lnTo>
                  <a:close/>
                </a:path>
                <a:path w="1166495" h="1525904">
                  <a:moveTo>
                    <a:pt x="16859" y="1492921"/>
                  </a:moveTo>
                  <a:lnTo>
                    <a:pt x="2539" y="1511681"/>
                  </a:lnTo>
                  <a:lnTo>
                    <a:pt x="12700" y="1519428"/>
                  </a:lnTo>
                  <a:lnTo>
                    <a:pt x="15026" y="1516380"/>
                  </a:lnTo>
                  <a:lnTo>
                    <a:pt x="13969" y="1516380"/>
                  </a:lnTo>
                  <a:lnTo>
                    <a:pt x="5206" y="1509649"/>
                  </a:lnTo>
                  <a:lnTo>
                    <a:pt x="15311" y="1505494"/>
                  </a:lnTo>
                  <a:lnTo>
                    <a:pt x="16859" y="1492921"/>
                  </a:lnTo>
                  <a:close/>
                </a:path>
                <a:path w="1166495" h="1525904">
                  <a:moveTo>
                    <a:pt x="90042" y="1474724"/>
                  </a:moveTo>
                  <a:lnTo>
                    <a:pt x="86740" y="1476121"/>
                  </a:lnTo>
                  <a:lnTo>
                    <a:pt x="27003" y="1500685"/>
                  </a:lnTo>
                  <a:lnTo>
                    <a:pt x="12700" y="1519428"/>
                  </a:lnTo>
                  <a:lnTo>
                    <a:pt x="14798" y="1519428"/>
                  </a:lnTo>
                  <a:lnTo>
                    <a:pt x="91566" y="1487805"/>
                  </a:lnTo>
                  <a:lnTo>
                    <a:pt x="94868" y="1486535"/>
                  </a:lnTo>
                  <a:lnTo>
                    <a:pt x="96392" y="1482725"/>
                  </a:lnTo>
                  <a:lnTo>
                    <a:pt x="95123" y="1479550"/>
                  </a:lnTo>
                  <a:lnTo>
                    <a:pt x="93725" y="1476248"/>
                  </a:lnTo>
                  <a:lnTo>
                    <a:pt x="90042" y="1474724"/>
                  </a:lnTo>
                  <a:close/>
                </a:path>
                <a:path w="1166495" h="1525904">
                  <a:moveTo>
                    <a:pt x="15311" y="1505494"/>
                  </a:moveTo>
                  <a:lnTo>
                    <a:pt x="5206" y="1509649"/>
                  </a:lnTo>
                  <a:lnTo>
                    <a:pt x="13969" y="1516380"/>
                  </a:lnTo>
                  <a:lnTo>
                    <a:pt x="15311" y="1505494"/>
                  </a:lnTo>
                  <a:close/>
                </a:path>
                <a:path w="1166495" h="1525904">
                  <a:moveTo>
                    <a:pt x="27003" y="1500685"/>
                  </a:moveTo>
                  <a:lnTo>
                    <a:pt x="15311" y="1505494"/>
                  </a:lnTo>
                  <a:lnTo>
                    <a:pt x="13969" y="1516380"/>
                  </a:lnTo>
                  <a:lnTo>
                    <a:pt x="15026" y="1516380"/>
                  </a:lnTo>
                  <a:lnTo>
                    <a:pt x="27003" y="1500685"/>
                  </a:lnTo>
                  <a:close/>
                </a:path>
                <a:path w="1166495" h="1525904">
                  <a:moveTo>
                    <a:pt x="1156461" y="0"/>
                  </a:moveTo>
                  <a:lnTo>
                    <a:pt x="16859" y="1492921"/>
                  </a:lnTo>
                  <a:lnTo>
                    <a:pt x="15311" y="1505494"/>
                  </a:lnTo>
                  <a:lnTo>
                    <a:pt x="27003" y="1500685"/>
                  </a:lnTo>
                  <a:lnTo>
                    <a:pt x="1166495" y="7620"/>
                  </a:lnTo>
                  <a:lnTo>
                    <a:pt x="11564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0595" y="3140963"/>
              <a:ext cx="1152144" cy="17068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729232" y="5362194"/>
            <a:ext cx="181483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€20M </a:t>
            </a:r>
            <a:r>
              <a:rPr dirty="0" sz="1000" spc="-5">
                <a:latin typeface="Trebuchet MS"/>
                <a:cs typeface="Trebuchet MS"/>
              </a:rPr>
              <a:t>; 2,000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Production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seat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steering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wheel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climate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technologies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12251" y="2713736"/>
            <a:ext cx="177546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€15M; 500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industrial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woven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fabrics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(insulating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materials)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56248" y="2055367"/>
            <a:ext cx="1991995" cy="2950210"/>
          </a:xfrm>
          <a:custGeom>
            <a:avLst/>
            <a:gdLst/>
            <a:ahLst/>
            <a:cxnLst/>
            <a:rect l="l" t="t" r="r" b="b"/>
            <a:pathLst>
              <a:path w="1991995" h="2950210">
                <a:moveTo>
                  <a:pt x="1900809" y="2939669"/>
                </a:moveTo>
                <a:lnTo>
                  <a:pt x="32410" y="1500339"/>
                </a:lnTo>
                <a:lnTo>
                  <a:pt x="96647" y="1508633"/>
                </a:lnTo>
                <a:lnTo>
                  <a:pt x="100076" y="1509026"/>
                </a:lnTo>
                <a:lnTo>
                  <a:pt x="103251" y="1506613"/>
                </a:lnTo>
                <a:lnTo>
                  <a:pt x="103759" y="1503172"/>
                </a:lnTo>
                <a:lnTo>
                  <a:pt x="104140" y="1499628"/>
                </a:lnTo>
                <a:lnTo>
                  <a:pt x="101727" y="1496453"/>
                </a:lnTo>
                <a:lnTo>
                  <a:pt x="98298" y="1496060"/>
                </a:lnTo>
                <a:lnTo>
                  <a:pt x="20637" y="1486039"/>
                </a:lnTo>
                <a:lnTo>
                  <a:pt x="0" y="1483360"/>
                </a:lnTo>
                <a:lnTo>
                  <a:pt x="37325" y="1575181"/>
                </a:lnTo>
                <a:lnTo>
                  <a:pt x="38608" y="1578356"/>
                </a:lnTo>
                <a:lnTo>
                  <a:pt x="42291" y="1580007"/>
                </a:lnTo>
                <a:lnTo>
                  <a:pt x="45593" y="1578610"/>
                </a:lnTo>
                <a:lnTo>
                  <a:pt x="48895" y="1577340"/>
                </a:lnTo>
                <a:lnTo>
                  <a:pt x="50419" y="1573657"/>
                </a:lnTo>
                <a:lnTo>
                  <a:pt x="49022" y="1570355"/>
                </a:lnTo>
                <a:lnTo>
                  <a:pt x="24663" y="1510372"/>
                </a:lnTo>
                <a:lnTo>
                  <a:pt x="1893062" y="2949702"/>
                </a:lnTo>
                <a:lnTo>
                  <a:pt x="1900809" y="2939669"/>
                </a:lnTo>
                <a:close/>
              </a:path>
              <a:path w="1991995" h="2950210">
                <a:moveTo>
                  <a:pt x="1991614" y="10160"/>
                </a:moveTo>
                <a:lnTo>
                  <a:pt x="1983867" y="0"/>
                </a:lnTo>
                <a:lnTo>
                  <a:pt x="451650" y="1154303"/>
                </a:lnTo>
                <a:lnTo>
                  <a:pt x="476758" y="1094486"/>
                </a:lnTo>
                <a:lnTo>
                  <a:pt x="478155" y="1091311"/>
                </a:lnTo>
                <a:lnTo>
                  <a:pt x="476631" y="1087628"/>
                </a:lnTo>
                <a:lnTo>
                  <a:pt x="473329" y="1086231"/>
                </a:lnTo>
                <a:lnTo>
                  <a:pt x="470154" y="1084834"/>
                </a:lnTo>
                <a:lnTo>
                  <a:pt x="466344" y="1086358"/>
                </a:lnTo>
                <a:lnTo>
                  <a:pt x="465074" y="1089660"/>
                </a:lnTo>
                <a:lnTo>
                  <a:pt x="446798" y="1133170"/>
                </a:lnTo>
                <a:lnTo>
                  <a:pt x="446798" y="1165860"/>
                </a:lnTo>
                <a:lnTo>
                  <a:pt x="435991" y="1167130"/>
                </a:lnTo>
                <a:lnTo>
                  <a:pt x="446798" y="1165860"/>
                </a:lnTo>
                <a:lnTo>
                  <a:pt x="446798" y="1133170"/>
                </a:lnTo>
                <a:lnTo>
                  <a:pt x="426720" y="1180973"/>
                </a:lnTo>
                <a:lnTo>
                  <a:pt x="447268" y="1178560"/>
                </a:lnTo>
                <a:lnTo>
                  <a:pt x="528574" y="1169035"/>
                </a:lnTo>
                <a:lnTo>
                  <a:pt x="531114" y="1165860"/>
                </a:lnTo>
                <a:lnTo>
                  <a:pt x="530733" y="1162304"/>
                </a:lnTo>
                <a:lnTo>
                  <a:pt x="530225" y="1158875"/>
                </a:lnTo>
                <a:lnTo>
                  <a:pt x="527050" y="1156335"/>
                </a:lnTo>
                <a:lnTo>
                  <a:pt x="523621" y="1156843"/>
                </a:lnTo>
                <a:lnTo>
                  <a:pt x="459371" y="1164386"/>
                </a:lnTo>
                <a:lnTo>
                  <a:pt x="1991614" y="101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263385" y="1540510"/>
            <a:ext cx="193992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€35M;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750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PCBs,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plastic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molded </a:t>
            </a:r>
            <a:r>
              <a:rPr dirty="0" sz="1000" spc="-5">
                <a:latin typeface="Trebuchet MS"/>
                <a:cs typeface="Trebuchet MS"/>
              </a:rPr>
              <a:t> containers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final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assembly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97010" y="1556130"/>
            <a:ext cx="148590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€30M+; </a:t>
            </a:r>
            <a:r>
              <a:rPr dirty="0" sz="1000" spc="-10">
                <a:latin typeface="Trebuchet MS"/>
                <a:cs typeface="Trebuchet MS"/>
              </a:rPr>
              <a:t>Rump-up </a:t>
            </a:r>
            <a:r>
              <a:rPr dirty="0" sz="1000" spc="-5">
                <a:latin typeface="Trebuchet MS"/>
                <a:cs typeface="Trebuchet MS"/>
              </a:rPr>
              <a:t>to </a:t>
            </a:r>
            <a:r>
              <a:rPr dirty="0" sz="1000">
                <a:latin typeface="Trebuchet MS"/>
                <a:cs typeface="Trebuchet MS"/>
              </a:rPr>
              <a:t>2,500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 Production </a:t>
            </a:r>
            <a:r>
              <a:rPr dirty="0" sz="1000" spc="-5">
                <a:latin typeface="Trebuchet MS"/>
                <a:cs typeface="Trebuchet MS"/>
              </a:rPr>
              <a:t>of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interconnect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24025" y="2408300"/>
            <a:ext cx="179387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€70M+; 1,000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4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mechatronic</a:t>
            </a:r>
            <a:r>
              <a:rPr dirty="0" sz="1000" spc="5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electronic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1496" y="28955"/>
            <a:ext cx="8926830" cy="1116330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602994" y="145161"/>
            <a:ext cx="82943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>
                <a:solidFill>
                  <a:srgbClr val="FFFFD9"/>
                </a:solidFill>
              </a:rPr>
              <a:t>Major</a:t>
            </a:r>
            <a:r>
              <a:rPr dirty="0" spc="-85">
                <a:solidFill>
                  <a:srgbClr val="FFFFD9"/>
                </a:solidFill>
              </a:rPr>
              <a:t> </a:t>
            </a:r>
            <a:r>
              <a:rPr dirty="0" spc="-30">
                <a:solidFill>
                  <a:srgbClr val="FFFFD9"/>
                </a:solidFill>
              </a:rPr>
              <a:t>recent</a:t>
            </a:r>
            <a:r>
              <a:rPr dirty="0" spc="-70">
                <a:solidFill>
                  <a:srgbClr val="FFFFD9"/>
                </a:solidFill>
              </a:rPr>
              <a:t> </a:t>
            </a:r>
            <a:r>
              <a:rPr dirty="0" spc="-30">
                <a:solidFill>
                  <a:srgbClr val="FFFFD9"/>
                </a:solidFill>
              </a:rPr>
              <a:t>investors</a:t>
            </a:r>
            <a:r>
              <a:rPr dirty="0" spc="-75">
                <a:solidFill>
                  <a:srgbClr val="FFFFD9"/>
                </a:solidFill>
              </a:rPr>
              <a:t> </a:t>
            </a:r>
            <a:r>
              <a:rPr dirty="0" spc="-5">
                <a:solidFill>
                  <a:srgbClr val="FFFFD9"/>
                </a:solidFill>
              </a:rPr>
              <a:t>in</a:t>
            </a:r>
            <a:r>
              <a:rPr dirty="0" spc="-70">
                <a:solidFill>
                  <a:srgbClr val="FFFFD9"/>
                </a:solidFill>
              </a:rPr>
              <a:t> </a:t>
            </a:r>
            <a:r>
              <a:rPr dirty="0" spc="-30">
                <a:solidFill>
                  <a:srgbClr val="FFFFD9"/>
                </a:solidFill>
              </a:rPr>
              <a:t>Greenfield</a:t>
            </a:r>
            <a:r>
              <a:rPr dirty="0" spc="-85">
                <a:solidFill>
                  <a:srgbClr val="FFFFD9"/>
                </a:solidFill>
              </a:rPr>
              <a:t> </a:t>
            </a:r>
            <a:r>
              <a:rPr dirty="0" spc="-20">
                <a:solidFill>
                  <a:srgbClr val="FFFFD9"/>
                </a:solidFill>
              </a:rPr>
              <a:t>sites</a:t>
            </a:r>
          </a:p>
        </p:txBody>
      </p:sp>
      <p:sp>
        <p:nvSpPr>
          <p:cNvPr id="50" name="object 50"/>
          <p:cNvSpPr/>
          <p:nvPr/>
        </p:nvSpPr>
        <p:spPr>
          <a:xfrm>
            <a:off x="4936871" y="2078735"/>
            <a:ext cx="103505" cy="1017269"/>
          </a:xfrm>
          <a:custGeom>
            <a:avLst/>
            <a:gdLst/>
            <a:ahLst/>
            <a:cxnLst/>
            <a:rect l="l" t="t" r="r" b="b"/>
            <a:pathLst>
              <a:path w="103504" h="1017269">
                <a:moveTo>
                  <a:pt x="6984" y="921003"/>
                </a:moveTo>
                <a:lnTo>
                  <a:pt x="3937" y="922781"/>
                </a:lnTo>
                <a:lnTo>
                  <a:pt x="1015" y="924560"/>
                </a:lnTo>
                <a:lnTo>
                  <a:pt x="0" y="928497"/>
                </a:lnTo>
                <a:lnTo>
                  <a:pt x="51942" y="1016888"/>
                </a:lnTo>
                <a:lnTo>
                  <a:pt x="59226" y="1004315"/>
                </a:lnTo>
                <a:lnTo>
                  <a:pt x="45592" y="1004315"/>
                </a:lnTo>
                <a:lnTo>
                  <a:pt x="45504" y="980885"/>
                </a:lnTo>
                <a:lnTo>
                  <a:pt x="10921" y="922019"/>
                </a:lnTo>
                <a:lnTo>
                  <a:pt x="6984" y="921003"/>
                </a:lnTo>
                <a:close/>
              </a:path>
              <a:path w="103504" h="1017269">
                <a:moveTo>
                  <a:pt x="45504" y="980885"/>
                </a:moveTo>
                <a:lnTo>
                  <a:pt x="45592" y="1004315"/>
                </a:lnTo>
                <a:lnTo>
                  <a:pt x="58292" y="1004315"/>
                </a:lnTo>
                <a:lnTo>
                  <a:pt x="58280" y="1001140"/>
                </a:lnTo>
                <a:lnTo>
                  <a:pt x="46481" y="1001140"/>
                </a:lnTo>
                <a:lnTo>
                  <a:pt x="51903" y="991778"/>
                </a:lnTo>
                <a:lnTo>
                  <a:pt x="45504" y="980885"/>
                </a:lnTo>
                <a:close/>
              </a:path>
              <a:path w="103504" h="1017269">
                <a:moveTo>
                  <a:pt x="96265" y="920750"/>
                </a:moveTo>
                <a:lnTo>
                  <a:pt x="92328" y="921765"/>
                </a:lnTo>
                <a:lnTo>
                  <a:pt x="90677" y="924813"/>
                </a:lnTo>
                <a:lnTo>
                  <a:pt x="58210" y="980885"/>
                </a:lnTo>
                <a:lnTo>
                  <a:pt x="58292" y="1004315"/>
                </a:lnTo>
                <a:lnTo>
                  <a:pt x="59226" y="1004315"/>
                </a:lnTo>
                <a:lnTo>
                  <a:pt x="103377" y="928115"/>
                </a:lnTo>
                <a:lnTo>
                  <a:pt x="102362" y="924178"/>
                </a:lnTo>
                <a:lnTo>
                  <a:pt x="99313" y="922401"/>
                </a:lnTo>
                <a:lnTo>
                  <a:pt x="96265" y="920750"/>
                </a:lnTo>
                <a:close/>
              </a:path>
              <a:path w="103504" h="1017269">
                <a:moveTo>
                  <a:pt x="51903" y="991778"/>
                </a:moveTo>
                <a:lnTo>
                  <a:pt x="46481" y="1001140"/>
                </a:lnTo>
                <a:lnTo>
                  <a:pt x="57403" y="1001140"/>
                </a:lnTo>
                <a:lnTo>
                  <a:pt x="51903" y="991778"/>
                </a:lnTo>
                <a:close/>
              </a:path>
              <a:path w="103504" h="1017269">
                <a:moveTo>
                  <a:pt x="58204" y="980896"/>
                </a:moveTo>
                <a:lnTo>
                  <a:pt x="51903" y="991778"/>
                </a:lnTo>
                <a:lnTo>
                  <a:pt x="57403" y="1001140"/>
                </a:lnTo>
                <a:lnTo>
                  <a:pt x="58280" y="1001140"/>
                </a:lnTo>
                <a:lnTo>
                  <a:pt x="58204" y="980896"/>
                </a:lnTo>
                <a:close/>
              </a:path>
              <a:path w="103504" h="1017269">
                <a:moveTo>
                  <a:pt x="54482" y="0"/>
                </a:moveTo>
                <a:lnTo>
                  <a:pt x="41782" y="0"/>
                </a:lnTo>
                <a:lnTo>
                  <a:pt x="45510" y="980896"/>
                </a:lnTo>
                <a:lnTo>
                  <a:pt x="51903" y="991778"/>
                </a:lnTo>
                <a:lnTo>
                  <a:pt x="58204" y="980885"/>
                </a:lnTo>
                <a:lnTo>
                  <a:pt x="5448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056126" y="1555749"/>
            <a:ext cx="181483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€15M+;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Ramp-up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up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to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3,000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seat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covers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625854" y="1069847"/>
            <a:ext cx="6508115" cy="5723255"/>
            <a:chOff x="1625854" y="1069847"/>
            <a:chExt cx="6508115" cy="5723255"/>
          </a:xfrm>
        </p:grpSpPr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58411" y="1144523"/>
              <a:ext cx="1080515" cy="2956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4272" y="1069847"/>
              <a:ext cx="655320" cy="43281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478780" y="5039868"/>
              <a:ext cx="838200" cy="769620"/>
            </a:xfrm>
            <a:custGeom>
              <a:avLst/>
              <a:gdLst/>
              <a:ahLst/>
              <a:cxnLst/>
              <a:rect l="l" t="t" r="r" b="b"/>
              <a:pathLst>
                <a:path w="838200" h="769620">
                  <a:moveTo>
                    <a:pt x="18597" y="17069"/>
                  </a:moveTo>
                  <a:lnTo>
                    <a:pt x="22327" y="29151"/>
                  </a:lnTo>
                  <a:lnTo>
                    <a:pt x="829183" y="769569"/>
                  </a:lnTo>
                  <a:lnTo>
                    <a:pt x="837819" y="760221"/>
                  </a:lnTo>
                  <a:lnTo>
                    <a:pt x="30977" y="19767"/>
                  </a:lnTo>
                  <a:lnTo>
                    <a:pt x="18597" y="17069"/>
                  </a:lnTo>
                  <a:close/>
                </a:path>
                <a:path w="838200" h="769620">
                  <a:moveTo>
                    <a:pt x="0" y="0"/>
                  </a:moveTo>
                  <a:lnTo>
                    <a:pt x="29337" y="94614"/>
                  </a:lnTo>
                  <a:lnTo>
                    <a:pt x="30353" y="98043"/>
                  </a:lnTo>
                  <a:lnTo>
                    <a:pt x="33909" y="99821"/>
                  </a:lnTo>
                  <a:lnTo>
                    <a:pt x="37211" y="98805"/>
                  </a:lnTo>
                  <a:lnTo>
                    <a:pt x="40640" y="97789"/>
                  </a:lnTo>
                  <a:lnTo>
                    <a:pt x="42418" y="94233"/>
                  </a:lnTo>
                  <a:lnTo>
                    <a:pt x="22327" y="29151"/>
                  </a:lnTo>
                  <a:lnTo>
                    <a:pt x="4953" y="13207"/>
                  </a:lnTo>
                  <a:lnTo>
                    <a:pt x="13589" y="3809"/>
                  </a:lnTo>
                  <a:lnTo>
                    <a:pt x="17489" y="3809"/>
                  </a:lnTo>
                  <a:lnTo>
                    <a:pt x="0" y="0"/>
                  </a:lnTo>
                  <a:close/>
                </a:path>
                <a:path w="838200" h="769620">
                  <a:moveTo>
                    <a:pt x="17489" y="3809"/>
                  </a:moveTo>
                  <a:lnTo>
                    <a:pt x="13589" y="3809"/>
                  </a:lnTo>
                  <a:lnTo>
                    <a:pt x="30977" y="19767"/>
                  </a:lnTo>
                  <a:lnTo>
                    <a:pt x="94107" y="33527"/>
                  </a:lnTo>
                  <a:lnTo>
                    <a:pt x="97536" y="34162"/>
                  </a:lnTo>
                  <a:lnTo>
                    <a:pt x="100965" y="32003"/>
                  </a:lnTo>
                  <a:lnTo>
                    <a:pt x="101727" y="28574"/>
                  </a:lnTo>
                  <a:lnTo>
                    <a:pt x="102362" y="25145"/>
                  </a:lnTo>
                  <a:lnTo>
                    <a:pt x="100203" y="21843"/>
                  </a:lnTo>
                  <a:lnTo>
                    <a:pt x="17489" y="3809"/>
                  </a:lnTo>
                  <a:close/>
                </a:path>
                <a:path w="838200" h="769620">
                  <a:moveTo>
                    <a:pt x="13589" y="3809"/>
                  </a:moveTo>
                  <a:lnTo>
                    <a:pt x="4953" y="13207"/>
                  </a:lnTo>
                  <a:lnTo>
                    <a:pt x="22327" y="29151"/>
                  </a:lnTo>
                  <a:lnTo>
                    <a:pt x="18597" y="17069"/>
                  </a:lnTo>
                  <a:lnTo>
                    <a:pt x="7874" y="14731"/>
                  </a:lnTo>
                  <a:lnTo>
                    <a:pt x="15367" y="6603"/>
                  </a:lnTo>
                  <a:lnTo>
                    <a:pt x="16633" y="6603"/>
                  </a:lnTo>
                  <a:lnTo>
                    <a:pt x="13589" y="3809"/>
                  </a:lnTo>
                  <a:close/>
                </a:path>
                <a:path w="838200" h="769620">
                  <a:moveTo>
                    <a:pt x="16633" y="6603"/>
                  </a:moveTo>
                  <a:lnTo>
                    <a:pt x="15367" y="6603"/>
                  </a:lnTo>
                  <a:lnTo>
                    <a:pt x="18597" y="17069"/>
                  </a:lnTo>
                  <a:lnTo>
                    <a:pt x="30977" y="19767"/>
                  </a:lnTo>
                  <a:lnTo>
                    <a:pt x="16633" y="6603"/>
                  </a:lnTo>
                  <a:close/>
                </a:path>
                <a:path w="838200" h="769620">
                  <a:moveTo>
                    <a:pt x="15367" y="6603"/>
                  </a:moveTo>
                  <a:lnTo>
                    <a:pt x="7874" y="14731"/>
                  </a:lnTo>
                  <a:lnTo>
                    <a:pt x="18597" y="17069"/>
                  </a:lnTo>
                  <a:lnTo>
                    <a:pt x="15367" y="66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904488" y="5804915"/>
              <a:ext cx="2159635" cy="981710"/>
            </a:xfrm>
            <a:custGeom>
              <a:avLst/>
              <a:gdLst/>
              <a:ahLst/>
              <a:cxnLst/>
              <a:rect l="l" t="t" r="r" b="b"/>
              <a:pathLst>
                <a:path w="2159635" h="981709">
                  <a:moveTo>
                    <a:pt x="1995932" y="0"/>
                  </a:moveTo>
                  <a:lnTo>
                    <a:pt x="163575" y="0"/>
                  </a:lnTo>
                  <a:lnTo>
                    <a:pt x="120106" y="5843"/>
                  </a:lnTo>
                  <a:lnTo>
                    <a:pt x="81035" y="22334"/>
                  </a:lnTo>
                  <a:lnTo>
                    <a:pt x="47926" y="47912"/>
                  </a:lnTo>
                  <a:lnTo>
                    <a:pt x="22342" y="81018"/>
                  </a:lnTo>
                  <a:lnTo>
                    <a:pt x="5846" y="120092"/>
                  </a:lnTo>
                  <a:lnTo>
                    <a:pt x="0" y="163576"/>
                  </a:lnTo>
                  <a:lnTo>
                    <a:pt x="0" y="817880"/>
                  </a:lnTo>
                  <a:lnTo>
                    <a:pt x="5846" y="861363"/>
                  </a:lnTo>
                  <a:lnTo>
                    <a:pt x="22342" y="900437"/>
                  </a:lnTo>
                  <a:lnTo>
                    <a:pt x="47926" y="933543"/>
                  </a:lnTo>
                  <a:lnTo>
                    <a:pt x="81035" y="959121"/>
                  </a:lnTo>
                  <a:lnTo>
                    <a:pt x="120106" y="975612"/>
                  </a:lnTo>
                  <a:lnTo>
                    <a:pt x="163575" y="981456"/>
                  </a:lnTo>
                  <a:lnTo>
                    <a:pt x="1995932" y="981456"/>
                  </a:lnTo>
                  <a:lnTo>
                    <a:pt x="2039401" y="975612"/>
                  </a:lnTo>
                  <a:lnTo>
                    <a:pt x="2078472" y="959121"/>
                  </a:lnTo>
                  <a:lnTo>
                    <a:pt x="2111581" y="933543"/>
                  </a:lnTo>
                  <a:lnTo>
                    <a:pt x="2137165" y="900437"/>
                  </a:lnTo>
                  <a:lnTo>
                    <a:pt x="2153661" y="861363"/>
                  </a:lnTo>
                  <a:lnTo>
                    <a:pt x="2159508" y="817880"/>
                  </a:lnTo>
                  <a:lnTo>
                    <a:pt x="2159508" y="163576"/>
                  </a:lnTo>
                  <a:lnTo>
                    <a:pt x="2153661" y="120092"/>
                  </a:lnTo>
                  <a:lnTo>
                    <a:pt x="2137165" y="81018"/>
                  </a:lnTo>
                  <a:lnTo>
                    <a:pt x="2111581" y="47912"/>
                  </a:lnTo>
                  <a:lnTo>
                    <a:pt x="2078472" y="22334"/>
                  </a:lnTo>
                  <a:lnTo>
                    <a:pt x="2039401" y="5843"/>
                  </a:lnTo>
                  <a:lnTo>
                    <a:pt x="19959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904488" y="5804915"/>
              <a:ext cx="2159635" cy="981710"/>
            </a:xfrm>
            <a:custGeom>
              <a:avLst/>
              <a:gdLst/>
              <a:ahLst/>
              <a:cxnLst/>
              <a:rect l="l" t="t" r="r" b="b"/>
              <a:pathLst>
                <a:path w="2159635" h="981709">
                  <a:moveTo>
                    <a:pt x="0" y="163576"/>
                  </a:moveTo>
                  <a:lnTo>
                    <a:pt x="5846" y="120092"/>
                  </a:lnTo>
                  <a:lnTo>
                    <a:pt x="22342" y="81018"/>
                  </a:lnTo>
                  <a:lnTo>
                    <a:pt x="47926" y="47912"/>
                  </a:lnTo>
                  <a:lnTo>
                    <a:pt x="81035" y="22334"/>
                  </a:lnTo>
                  <a:lnTo>
                    <a:pt x="120106" y="5843"/>
                  </a:lnTo>
                  <a:lnTo>
                    <a:pt x="163575" y="0"/>
                  </a:lnTo>
                  <a:lnTo>
                    <a:pt x="1995932" y="0"/>
                  </a:lnTo>
                  <a:lnTo>
                    <a:pt x="2039401" y="5843"/>
                  </a:lnTo>
                  <a:lnTo>
                    <a:pt x="2078472" y="22334"/>
                  </a:lnTo>
                  <a:lnTo>
                    <a:pt x="2111581" y="47912"/>
                  </a:lnTo>
                  <a:lnTo>
                    <a:pt x="2137165" y="81018"/>
                  </a:lnTo>
                  <a:lnTo>
                    <a:pt x="2153661" y="120092"/>
                  </a:lnTo>
                  <a:lnTo>
                    <a:pt x="2159508" y="163576"/>
                  </a:lnTo>
                  <a:lnTo>
                    <a:pt x="2159508" y="817880"/>
                  </a:lnTo>
                  <a:lnTo>
                    <a:pt x="2153661" y="861363"/>
                  </a:lnTo>
                  <a:lnTo>
                    <a:pt x="2137165" y="900437"/>
                  </a:lnTo>
                  <a:lnTo>
                    <a:pt x="2111581" y="933543"/>
                  </a:lnTo>
                  <a:lnTo>
                    <a:pt x="2078472" y="959121"/>
                  </a:lnTo>
                  <a:lnTo>
                    <a:pt x="2039401" y="975612"/>
                  </a:lnTo>
                  <a:lnTo>
                    <a:pt x="1995932" y="981456"/>
                  </a:lnTo>
                  <a:lnTo>
                    <a:pt x="163575" y="981456"/>
                  </a:lnTo>
                  <a:lnTo>
                    <a:pt x="120106" y="975612"/>
                  </a:lnTo>
                  <a:lnTo>
                    <a:pt x="81035" y="959121"/>
                  </a:lnTo>
                  <a:lnTo>
                    <a:pt x="47926" y="933543"/>
                  </a:lnTo>
                  <a:lnTo>
                    <a:pt x="22342" y="900437"/>
                  </a:lnTo>
                  <a:lnTo>
                    <a:pt x="5846" y="861363"/>
                  </a:lnTo>
                  <a:lnTo>
                    <a:pt x="0" y="817880"/>
                  </a:lnTo>
                  <a:lnTo>
                    <a:pt x="0" y="16357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32204" y="5929883"/>
              <a:ext cx="2087880" cy="843280"/>
            </a:xfrm>
            <a:custGeom>
              <a:avLst/>
              <a:gdLst/>
              <a:ahLst/>
              <a:cxnLst/>
              <a:rect l="l" t="t" r="r" b="b"/>
              <a:pathLst>
                <a:path w="2087879" h="843279">
                  <a:moveTo>
                    <a:pt x="1947418" y="0"/>
                  </a:moveTo>
                  <a:lnTo>
                    <a:pt x="140462" y="0"/>
                  </a:lnTo>
                  <a:lnTo>
                    <a:pt x="96056" y="7161"/>
                  </a:lnTo>
                  <a:lnTo>
                    <a:pt x="57497" y="27102"/>
                  </a:lnTo>
                  <a:lnTo>
                    <a:pt x="27094" y="57508"/>
                  </a:lnTo>
                  <a:lnTo>
                    <a:pt x="7158" y="96066"/>
                  </a:lnTo>
                  <a:lnTo>
                    <a:pt x="0" y="140461"/>
                  </a:lnTo>
                  <a:lnTo>
                    <a:pt x="0" y="702309"/>
                  </a:lnTo>
                  <a:lnTo>
                    <a:pt x="7158" y="746705"/>
                  </a:lnTo>
                  <a:lnTo>
                    <a:pt x="27094" y="785263"/>
                  </a:lnTo>
                  <a:lnTo>
                    <a:pt x="57497" y="815669"/>
                  </a:lnTo>
                  <a:lnTo>
                    <a:pt x="96056" y="835610"/>
                  </a:lnTo>
                  <a:lnTo>
                    <a:pt x="140462" y="842771"/>
                  </a:lnTo>
                  <a:lnTo>
                    <a:pt x="1947418" y="842771"/>
                  </a:lnTo>
                  <a:lnTo>
                    <a:pt x="1991823" y="835610"/>
                  </a:lnTo>
                  <a:lnTo>
                    <a:pt x="2030382" y="815669"/>
                  </a:lnTo>
                  <a:lnTo>
                    <a:pt x="2060785" y="785263"/>
                  </a:lnTo>
                  <a:lnTo>
                    <a:pt x="2080721" y="746705"/>
                  </a:lnTo>
                  <a:lnTo>
                    <a:pt x="2087880" y="702309"/>
                  </a:lnTo>
                  <a:lnTo>
                    <a:pt x="2087880" y="140461"/>
                  </a:lnTo>
                  <a:lnTo>
                    <a:pt x="2080721" y="96066"/>
                  </a:lnTo>
                  <a:lnTo>
                    <a:pt x="2060785" y="57508"/>
                  </a:lnTo>
                  <a:lnTo>
                    <a:pt x="2030382" y="27102"/>
                  </a:lnTo>
                  <a:lnTo>
                    <a:pt x="1991823" y="7161"/>
                  </a:lnTo>
                  <a:lnTo>
                    <a:pt x="19474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32204" y="5929883"/>
              <a:ext cx="2087880" cy="843280"/>
            </a:xfrm>
            <a:custGeom>
              <a:avLst/>
              <a:gdLst/>
              <a:ahLst/>
              <a:cxnLst/>
              <a:rect l="l" t="t" r="r" b="b"/>
              <a:pathLst>
                <a:path w="2087879" h="843279">
                  <a:moveTo>
                    <a:pt x="0" y="140461"/>
                  </a:moveTo>
                  <a:lnTo>
                    <a:pt x="7158" y="96066"/>
                  </a:lnTo>
                  <a:lnTo>
                    <a:pt x="27094" y="57508"/>
                  </a:lnTo>
                  <a:lnTo>
                    <a:pt x="57497" y="27102"/>
                  </a:lnTo>
                  <a:lnTo>
                    <a:pt x="96056" y="7161"/>
                  </a:lnTo>
                  <a:lnTo>
                    <a:pt x="140462" y="0"/>
                  </a:lnTo>
                  <a:lnTo>
                    <a:pt x="1947418" y="0"/>
                  </a:lnTo>
                  <a:lnTo>
                    <a:pt x="1991823" y="7161"/>
                  </a:lnTo>
                  <a:lnTo>
                    <a:pt x="2030382" y="27102"/>
                  </a:lnTo>
                  <a:lnTo>
                    <a:pt x="2060785" y="57508"/>
                  </a:lnTo>
                  <a:lnTo>
                    <a:pt x="2080721" y="96066"/>
                  </a:lnTo>
                  <a:lnTo>
                    <a:pt x="2087880" y="140461"/>
                  </a:lnTo>
                  <a:lnTo>
                    <a:pt x="2087880" y="702309"/>
                  </a:lnTo>
                  <a:lnTo>
                    <a:pt x="2080721" y="746705"/>
                  </a:lnTo>
                  <a:lnTo>
                    <a:pt x="2060785" y="785263"/>
                  </a:lnTo>
                  <a:lnTo>
                    <a:pt x="2030382" y="815669"/>
                  </a:lnTo>
                  <a:lnTo>
                    <a:pt x="1991823" y="835610"/>
                  </a:lnTo>
                  <a:lnTo>
                    <a:pt x="1947418" y="842771"/>
                  </a:lnTo>
                  <a:lnTo>
                    <a:pt x="140462" y="842771"/>
                  </a:lnTo>
                  <a:lnTo>
                    <a:pt x="96056" y="835610"/>
                  </a:lnTo>
                  <a:lnTo>
                    <a:pt x="57497" y="815669"/>
                  </a:lnTo>
                  <a:lnTo>
                    <a:pt x="27094" y="785263"/>
                  </a:lnTo>
                  <a:lnTo>
                    <a:pt x="7158" y="746705"/>
                  </a:lnTo>
                  <a:lnTo>
                    <a:pt x="0" y="702309"/>
                  </a:lnTo>
                  <a:lnTo>
                    <a:pt x="0" y="140461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8880" y="5902451"/>
              <a:ext cx="1139952" cy="2667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6263" y="5839968"/>
              <a:ext cx="687324" cy="384047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6301232" y="6231128"/>
            <a:ext cx="1824355" cy="52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€25M+;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6,200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wires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cables;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 spc="-10" b="1">
                <a:latin typeface="Trebuchet MS"/>
                <a:cs typeface="Trebuchet MS"/>
              </a:rPr>
              <a:t>Second phase</a:t>
            </a:r>
            <a:r>
              <a:rPr dirty="0" sz="1000" spc="-5" b="1">
                <a:latin typeface="Trebuchet MS"/>
                <a:cs typeface="Trebuchet MS"/>
              </a:rPr>
              <a:t> expansion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28977" y="6378955"/>
            <a:ext cx="172338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€3M+;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250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Plastic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rebuchet MS"/>
                <a:cs typeface="Trebuchet MS"/>
              </a:rPr>
              <a:t>injection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molding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car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parts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693164" y="4492371"/>
            <a:ext cx="8700770" cy="1863089"/>
            <a:chOff x="1693164" y="4492371"/>
            <a:chExt cx="8700770" cy="1863089"/>
          </a:xfrm>
        </p:grpSpPr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3164" y="6092952"/>
              <a:ext cx="1152144" cy="12344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4932" y="5971032"/>
              <a:ext cx="688847" cy="38404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644773" y="4492371"/>
              <a:ext cx="1958339" cy="1463040"/>
            </a:xfrm>
            <a:custGeom>
              <a:avLst/>
              <a:gdLst/>
              <a:ahLst/>
              <a:cxnLst/>
              <a:rect l="l" t="t" r="r" b="b"/>
              <a:pathLst>
                <a:path w="1958339" h="1463039">
                  <a:moveTo>
                    <a:pt x="1880108" y="8001"/>
                  </a:moveTo>
                  <a:lnTo>
                    <a:pt x="1876856" y="7747"/>
                  </a:lnTo>
                  <a:lnTo>
                    <a:pt x="1777746" y="0"/>
                  </a:lnTo>
                  <a:lnTo>
                    <a:pt x="1774698" y="2667"/>
                  </a:lnTo>
                  <a:lnTo>
                    <a:pt x="1774190" y="9652"/>
                  </a:lnTo>
                  <a:lnTo>
                    <a:pt x="1776857" y="12700"/>
                  </a:lnTo>
                  <a:lnTo>
                    <a:pt x="1844827" y="17995"/>
                  </a:lnTo>
                  <a:lnTo>
                    <a:pt x="72517" y="874903"/>
                  </a:lnTo>
                  <a:lnTo>
                    <a:pt x="78105" y="886333"/>
                  </a:lnTo>
                  <a:lnTo>
                    <a:pt x="1850275" y="29489"/>
                  </a:lnTo>
                  <a:lnTo>
                    <a:pt x="1814195" y="83058"/>
                  </a:lnTo>
                  <a:lnTo>
                    <a:pt x="1812290" y="85979"/>
                  </a:lnTo>
                  <a:lnTo>
                    <a:pt x="1813052" y="89916"/>
                  </a:lnTo>
                  <a:lnTo>
                    <a:pt x="1815973" y="91948"/>
                  </a:lnTo>
                  <a:lnTo>
                    <a:pt x="1818894" y="93853"/>
                  </a:lnTo>
                  <a:lnTo>
                    <a:pt x="1822831" y="93091"/>
                  </a:lnTo>
                  <a:lnTo>
                    <a:pt x="1824736" y="90170"/>
                  </a:lnTo>
                  <a:lnTo>
                    <a:pt x="1880108" y="8001"/>
                  </a:lnTo>
                  <a:close/>
                </a:path>
                <a:path w="1958339" h="1463039">
                  <a:moveTo>
                    <a:pt x="1958086" y="85725"/>
                  </a:moveTo>
                  <a:lnTo>
                    <a:pt x="1859407" y="93980"/>
                  </a:lnTo>
                  <a:lnTo>
                    <a:pt x="1855851" y="94361"/>
                  </a:lnTo>
                  <a:lnTo>
                    <a:pt x="1853311" y="97409"/>
                  </a:lnTo>
                  <a:lnTo>
                    <a:pt x="1853819" y="104394"/>
                  </a:lnTo>
                  <a:lnTo>
                    <a:pt x="1856994" y="106934"/>
                  </a:lnTo>
                  <a:lnTo>
                    <a:pt x="1924977" y="101269"/>
                  </a:lnTo>
                  <a:lnTo>
                    <a:pt x="0" y="1452079"/>
                  </a:lnTo>
                  <a:lnTo>
                    <a:pt x="7366" y="1462468"/>
                  </a:lnTo>
                  <a:lnTo>
                    <a:pt x="1932343" y="111480"/>
                  </a:lnTo>
                  <a:lnTo>
                    <a:pt x="1905254" y="170434"/>
                  </a:lnTo>
                  <a:lnTo>
                    <a:pt x="1903730" y="173609"/>
                  </a:lnTo>
                  <a:lnTo>
                    <a:pt x="1905127" y="177419"/>
                  </a:lnTo>
                  <a:lnTo>
                    <a:pt x="1908302" y="178816"/>
                  </a:lnTo>
                  <a:lnTo>
                    <a:pt x="1911477" y="180340"/>
                  </a:lnTo>
                  <a:lnTo>
                    <a:pt x="1915287" y="178943"/>
                  </a:lnTo>
                  <a:lnTo>
                    <a:pt x="1916684" y="175768"/>
                  </a:lnTo>
                  <a:lnTo>
                    <a:pt x="1957146" y="87757"/>
                  </a:lnTo>
                  <a:lnTo>
                    <a:pt x="1958086" y="8572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4832" y="5800344"/>
              <a:ext cx="688848" cy="38404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1747" y="5788152"/>
              <a:ext cx="940307" cy="414528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8588120" y="6257950"/>
            <a:ext cx="189674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€35M; </a:t>
            </a:r>
            <a:r>
              <a:rPr dirty="0" sz="1000" spc="-5">
                <a:latin typeface="Trebuchet MS"/>
                <a:cs typeface="Trebuchet MS"/>
              </a:rPr>
              <a:t>6,000+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wiring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harness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electrical</a:t>
            </a:r>
            <a:r>
              <a:rPr dirty="0" sz="1000" spc="5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management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systems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04884" y="3763136"/>
            <a:ext cx="191579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€40M;</a:t>
            </a:r>
            <a:r>
              <a:rPr dirty="0" sz="1000">
                <a:latin typeface="Trebuchet MS"/>
                <a:cs typeface="Trebuchet MS"/>
              </a:rPr>
              <a:t> 250</a:t>
            </a:r>
            <a:r>
              <a:rPr dirty="0" sz="1000" spc="3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4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wall-hung</a:t>
            </a:r>
            <a:r>
              <a:rPr dirty="0" sz="1000" spc="6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boiler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components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913888" y="2016251"/>
            <a:ext cx="7633970" cy="3633470"/>
            <a:chOff x="2913888" y="2016251"/>
            <a:chExt cx="7633970" cy="3633470"/>
          </a:xfrm>
        </p:grpSpPr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00844" y="3377183"/>
              <a:ext cx="600455" cy="39928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83167" y="3508247"/>
              <a:ext cx="1152144" cy="14935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675120" y="3456304"/>
              <a:ext cx="1780539" cy="335915"/>
            </a:xfrm>
            <a:custGeom>
              <a:avLst/>
              <a:gdLst/>
              <a:ahLst/>
              <a:cxnLst/>
              <a:rect l="l" t="t" r="r" b="b"/>
              <a:pathLst>
                <a:path w="1780540" h="335914">
                  <a:moveTo>
                    <a:pt x="36593" y="36335"/>
                  </a:moveTo>
                  <a:lnTo>
                    <a:pt x="24876" y="40820"/>
                  </a:lnTo>
                  <a:lnTo>
                    <a:pt x="34502" y="48773"/>
                  </a:lnTo>
                  <a:lnTo>
                    <a:pt x="1778000" y="335534"/>
                  </a:lnTo>
                  <a:lnTo>
                    <a:pt x="1780158" y="322961"/>
                  </a:lnTo>
                  <a:lnTo>
                    <a:pt x="36593" y="36335"/>
                  </a:lnTo>
                  <a:close/>
                </a:path>
                <a:path w="1780540" h="335914">
                  <a:moveTo>
                    <a:pt x="95757" y="0"/>
                  </a:moveTo>
                  <a:lnTo>
                    <a:pt x="92582" y="1270"/>
                  </a:lnTo>
                  <a:lnTo>
                    <a:pt x="0" y="36703"/>
                  </a:lnTo>
                  <a:lnTo>
                    <a:pt x="76326" y="99822"/>
                  </a:lnTo>
                  <a:lnTo>
                    <a:pt x="78994" y="102108"/>
                  </a:lnTo>
                  <a:lnTo>
                    <a:pt x="83057" y="101727"/>
                  </a:lnTo>
                  <a:lnTo>
                    <a:pt x="87502" y="96266"/>
                  </a:lnTo>
                  <a:lnTo>
                    <a:pt x="87122" y="92329"/>
                  </a:lnTo>
                  <a:lnTo>
                    <a:pt x="84454" y="90043"/>
                  </a:lnTo>
                  <a:lnTo>
                    <a:pt x="34502" y="48773"/>
                  </a:lnTo>
                  <a:lnTo>
                    <a:pt x="11302" y="44958"/>
                  </a:lnTo>
                  <a:lnTo>
                    <a:pt x="13334" y="32512"/>
                  </a:lnTo>
                  <a:lnTo>
                    <a:pt x="46582" y="32512"/>
                  </a:lnTo>
                  <a:lnTo>
                    <a:pt x="100329" y="11937"/>
                  </a:lnTo>
                  <a:lnTo>
                    <a:pt x="101980" y="8255"/>
                  </a:lnTo>
                  <a:lnTo>
                    <a:pt x="99440" y="1650"/>
                  </a:lnTo>
                  <a:lnTo>
                    <a:pt x="95757" y="0"/>
                  </a:lnTo>
                  <a:close/>
                </a:path>
                <a:path w="1780540" h="335914">
                  <a:moveTo>
                    <a:pt x="13334" y="32512"/>
                  </a:moveTo>
                  <a:lnTo>
                    <a:pt x="11302" y="44958"/>
                  </a:lnTo>
                  <a:lnTo>
                    <a:pt x="34502" y="48773"/>
                  </a:lnTo>
                  <a:lnTo>
                    <a:pt x="29576" y="44704"/>
                  </a:lnTo>
                  <a:lnTo>
                    <a:pt x="14731" y="44704"/>
                  </a:lnTo>
                  <a:lnTo>
                    <a:pt x="16509" y="33909"/>
                  </a:lnTo>
                  <a:lnTo>
                    <a:pt x="21833" y="33909"/>
                  </a:lnTo>
                  <a:lnTo>
                    <a:pt x="13334" y="32512"/>
                  </a:lnTo>
                  <a:close/>
                </a:path>
                <a:path w="1780540" h="335914">
                  <a:moveTo>
                    <a:pt x="16509" y="33909"/>
                  </a:moveTo>
                  <a:lnTo>
                    <a:pt x="14731" y="44704"/>
                  </a:lnTo>
                  <a:lnTo>
                    <a:pt x="24876" y="40820"/>
                  </a:lnTo>
                  <a:lnTo>
                    <a:pt x="16509" y="33909"/>
                  </a:lnTo>
                  <a:close/>
                </a:path>
                <a:path w="1780540" h="335914">
                  <a:moveTo>
                    <a:pt x="24876" y="40820"/>
                  </a:moveTo>
                  <a:lnTo>
                    <a:pt x="14731" y="44704"/>
                  </a:lnTo>
                  <a:lnTo>
                    <a:pt x="29576" y="44704"/>
                  </a:lnTo>
                  <a:lnTo>
                    <a:pt x="24876" y="40820"/>
                  </a:lnTo>
                  <a:close/>
                </a:path>
                <a:path w="1780540" h="335914">
                  <a:moveTo>
                    <a:pt x="21833" y="33909"/>
                  </a:moveTo>
                  <a:lnTo>
                    <a:pt x="16509" y="33909"/>
                  </a:lnTo>
                  <a:lnTo>
                    <a:pt x="24876" y="40820"/>
                  </a:lnTo>
                  <a:lnTo>
                    <a:pt x="36593" y="36335"/>
                  </a:lnTo>
                  <a:lnTo>
                    <a:pt x="21833" y="33909"/>
                  </a:lnTo>
                  <a:close/>
                </a:path>
                <a:path w="1780540" h="335914">
                  <a:moveTo>
                    <a:pt x="46582" y="32512"/>
                  </a:moveTo>
                  <a:lnTo>
                    <a:pt x="13334" y="32512"/>
                  </a:lnTo>
                  <a:lnTo>
                    <a:pt x="36593" y="36335"/>
                  </a:lnTo>
                  <a:lnTo>
                    <a:pt x="46582" y="325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3888" y="2016251"/>
              <a:ext cx="688848" cy="41300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453628" y="4357116"/>
              <a:ext cx="2087880" cy="1286510"/>
            </a:xfrm>
            <a:custGeom>
              <a:avLst/>
              <a:gdLst/>
              <a:ahLst/>
              <a:cxnLst/>
              <a:rect l="l" t="t" r="r" b="b"/>
              <a:pathLst>
                <a:path w="2087879" h="1286510">
                  <a:moveTo>
                    <a:pt x="1873503" y="0"/>
                  </a:moveTo>
                  <a:lnTo>
                    <a:pt x="214375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5" y="1286255"/>
                  </a:lnTo>
                  <a:lnTo>
                    <a:pt x="1873503" y="1286255"/>
                  </a:lnTo>
                  <a:lnTo>
                    <a:pt x="1922648" y="1280592"/>
                  </a:lnTo>
                  <a:lnTo>
                    <a:pt x="1967766" y="1264460"/>
                  </a:lnTo>
                  <a:lnTo>
                    <a:pt x="2007571" y="1239149"/>
                  </a:lnTo>
                  <a:lnTo>
                    <a:pt x="2040773" y="1205947"/>
                  </a:lnTo>
                  <a:lnTo>
                    <a:pt x="2066084" y="1166142"/>
                  </a:lnTo>
                  <a:lnTo>
                    <a:pt x="2082216" y="1121024"/>
                  </a:lnTo>
                  <a:lnTo>
                    <a:pt x="2087879" y="1071879"/>
                  </a:lnTo>
                  <a:lnTo>
                    <a:pt x="2087879" y="214375"/>
                  </a:lnTo>
                  <a:lnTo>
                    <a:pt x="2082216" y="165231"/>
                  </a:lnTo>
                  <a:lnTo>
                    <a:pt x="2066084" y="120113"/>
                  </a:lnTo>
                  <a:lnTo>
                    <a:pt x="2040773" y="80308"/>
                  </a:lnTo>
                  <a:lnTo>
                    <a:pt x="2007571" y="47106"/>
                  </a:lnTo>
                  <a:lnTo>
                    <a:pt x="1967766" y="21795"/>
                  </a:lnTo>
                  <a:lnTo>
                    <a:pt x="1922648" y="5663"/>
                  </a:lnTo>
                  <a:lnTo>
                    <a:pt x="18735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453628" y="4357116"/>
              <a:ext cx="2087880" cy="1286510"/>
            </a:xfrm>
            <a:custGeom>
              <a:avLst/>
              <a:gdLst/>
              <a:ahLst/>
              <a:cxnLst/>
              <a:rect l="l" t="t" r="r" b="b"/>
              <a:pathLst>
                <a:path w="2087879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1873503" y="0"/>
                  </a:lnTo>
                  <a:lnTo>
                    <a:pt x="1922648" y="5663"/>
                  </a:lnTo>
                  <a:lnTo>
                    <a:pt x="1967766" y="21795"/>
                  </a:lnTo>
                  <a:lnTo>
                    <a:pt x="2007571" y="47106"/>
                  </a:lnTo>
                  <a:lnTo>
                    <a:pt x="2040773" y="80308"/>
                  </a:lnTo>
                  <a:lnTo>
                    <a:pt x="2066084" y="120113"/>
                  </a:lnTo>
                  <a:lnTo>
                    <a:pt x="2082216" y="165231"/>
                  </a:lnTo>
                  <a:lnTo>
                    <a:pt x="2087879" y="214375"/>
                  </a:lnTo>
                  <a:lnTo>
                    <a:pt x="2087879" y="1071879"/>
                  </a:lnTo>
                  <a:lnTo>
                    <a:pt x="2082216" y="1121024"/>
                  </a:lnTo>
                  <a:lnTo>
                    <a:pt x="2066084" y="1166142"/>
                  </a:lnTo>
                  <a:lnTo>
                    <a:pt x="2040773" y="1205947"/>
                  </a:lnTo>
                  <a:lnTo>
                    <a:pt x="2007571" y="1239149"/>
                  </a:lnTo>
                  <a:lnTo>
                    <a:pt x="1967766" y="1264460"/>
                  </a:lnTo>
                  <a:lnTo>
                    <a:pt x="1922648" y="1280592"/>
                  </a:lnTo>
                  <a:lnTo>
                    <a:pt x="1873503" y="1286255"/>
                  </a:lnTo>
                  <a:lnTo>
                    <a:pt x="214375" y="1286255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/>
          <p:nvPr/>
        </p:nvSpPr>
        <p:spPr>
          <a:xfrm>
            <a:off x="8585454" y="4820539"/>
            <a:ext cx="1818639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Cut&amp;trim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plants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for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seat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covers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Trebuchet MS"/>
                <a:cs typeface="Trebuchet MS"/>
              </a:rPr>
              <a:t>Plant</a:t>
            </a:r>
            <a:r>
              <a:rPr dirty="0" sz="1000" spc="5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1,</a:t>
            </a:r>
            <a:r>
              <a:rPr dirty="0" sz="1000" spc="-2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Free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Zone Stip: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Trebuchet MS"/>
                <a:cs typeface="Trebuchet MS"/>
              </a:rPr>
              <a:t>€20M;</a:t>
            </a:r>
            <a:r>
              <a:rPr dirty="0" sz="1000" spc="-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2,100+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Trebuchet MS"/>
                <a:cs typeface="Trebuchet MS"/>
              </a:rPr>
              <a:t>Plant</a:t>
            </a:r>
            <a:r>
              <a:rPr dirty="0" sz="1000" spc="1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2,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Fre</a:t>
            </a:r>
            <a:r>
              <a:rPr dirty="0" sz="1000" spc="5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Zone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Strumica: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Trebuchet MS"/>
                <a:cs typeface="Trebuchet MS"/>
              </a:rPr>
              <a:t>€20M;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1,500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143755" y="2286000"/>
            <a:ext cx="6198235" cy="3949065"/>
            <a:chOff x="4143755" y="2286000"/>
            <a:chExt cx="6198235" cy="3949065"/>
          </a:xfrm>
        </p:grpSpPr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5020" y="4408932"/>
              <a:ext cx="656844" cy="43281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75547" y="4407407"/>
              <a:ext cx="1080516" cy="45262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83752" y="2318003"/>
              <a:ext cx="844296" cy="35813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6920" y="2286000"/>
              <a:ext cx="687324" cy="41147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978019" y="4579620"/>
              <a:ext cx="702945" cy="1229995"/>
            </a:xfrm>
            <a:custGeom>
              <a:avLst/>
              <a:gdLst/>
              <a:ahLst/>
              <a:cxnLst/>
              <a:rect l="l" t="t" r="r" b="b"/>
              <a:pathLst>
                <a:path w="702945" h="1229995">
                  <a:moveTo>
                    <a:pt x="688860" y="21842"/>
                  </a:moveTo>
                  <a:lnTo>
                    <a:pt x="678042" y="28135"/>
                  </a:lnTo>
                  <a:lnTo>
                    <a:pt x="0" y="1223263"/>
                  </a:lnTo>
                  <a:lnTo>
                    <a:pt x="10921" y="1229537"/>
                  </a:lnTo>
                  <a:lnTo>
                    <a:pt x="689026" y="34595"/>
                  </a:lnTo>
                  <a:lnTo>
                    <a:pt x="688860" y="21842"/>
                  </a:lnTo>
                  <a:close/>
                </a:path>
                <a:path w="702945" h="1229995">
                  <a:moveTo>
                    <a:pt x="701393" y="7746"/>
                  </a:moveTo>
                  <a:lnTo>
                    <a:pt x="689609" y="7746"/>
                  </a:lnTo>
                  <a:lnTo>
                    <a:pt x="700658" y="14096"/>
                  </a:lnTo>
                  <a:lnTo>
                    <a:pt x="689026" y="34595"/>
                  </a:lnTo>
                  <a:lnTo>
                    <a:pt x="689862" y="99059"/>
                  </a:lnTo>
                  <a:lnTo>
                    <a:pt x="689863" y="102742"/>
                  </a:lnTo>
                  <a:lnTo>
                    <a:pt x="692784" y="105536"/>
                  </a:lnTo>
                  <a:lnTo>
                    <a:pt x="696213" y="105536"/>
                  </a:lnTo>
                  <a:lnTo>
                    <a:pt x="699769" y="105409"/>
                  </a:lnTo>
                  <a:lnTo>
                    <a:pt x="702437" y="102742"/>
                  </a:lnTo>
                  <a:lnTo>
                    <a:pt x="702563" y="99059"/>
                  </a:lnTo>
                  <a:lnTo>
                    <a:pt x="701393" y="7746"/>
                  </a:lnTo>
                  <a:close/>
                </a:path>
                <a:path w="702945" h="1229995">
                  <a:moveTo>
                    <a:pt x="701293" y="0"/>
                  </a:moveTo>
                  <a:lnTo>
                    <a:pt x="612647" y="51561"/>
                  </a:lnTo>
                  <a:lnTo>
                    <a:pt x="611631" y="55371"/>
                  </a:lnTo>
                  <a:lnTo>
                    <a:pt x="613409" y="58419"/>
                  </a:lnTo>
                  <a:lnTo>
                    <a:pt x="615060" y="61467"/>
                  </a:lnTo>
                  <a:lnTo>
                    <a:pt x="618997" y="62483"/>
                  </a:lnTo>
                  <a:lnTo>
                    <a:pt x="678042" y="28135"/>
                  </a:lnTo>
                  <a:lnTo>
                    <a:pt x="689609" y="7746"/>
                  </a:lnTo>
                  <a:lnTo>
                    <a:pt x="701393" y="7746"/>
                  </a:lnTo>
                  <a:lnTo>
                    <a:pt x="701293" y="0"/>
                  </a:lnTo>
                  <a:close/>
                </a:path>
                <a:path w="702945" h="1229995">
                  <a:moveTo>
                    <a:pt x="695355" y="11048"/>
                  </a:moveTo>
                  <a:lnTo>
                    <a:pt x="688720" y="11048"/>
                  </a:lnTo>
                  <a:lnTo>
                    <a:pt x="698245" y="16382"/>
                  </a:lnTo>
                  <a:lnTo>
                    <a:pt x="688860" y="21842"/>
                  </a:lnTo>
                  <a:lnTo>
                    <a:pt x="689026" y="34595"/>
                  </a:lnTo>
                  <a:lnTo>
                    <a:pt x="700658" y="14096"/>
                  </a:lnTo>
                  <a:lnTo>
                    <a:pt x="695355" y="11048"/>
                  </a:lnTo>
                  <a:close/>
                </a:path>
                <a:path w="702945" h="1229995">
                  <a:moveTo>
                    <a:pt x="689609" y="7746"/>
                  </a:moveTo>
                  <a:lnTo>
                    <a:pt x="678042" y="28135"/>
                  </a:lnTo>
                  <a:lnTo>
                    <a:pt x="688860" y="21842"/>
                  </a:lnTo>
                  <a:lnTo>
                    <a:pt x="688720" y="11048"/>
                  </a:lnTo>
                  <a:lnTo>
                    <a:pt x="695355" y="11048"/>
                  </a:lnTo>
                  <a:lnTo>
                    <a:pt x="689609" y="7746"/>
                  </a:lnTo>
                  <a:close/>
                </a:path>
                <a:path w="702945" h="1229995">
                  <a:moveTo>
                    <a:pt x="688720" y="11048"/>
                  </a:moveTo>
                  <a:lnTo>
                    <a:pt x="688860" y="21842"/>
                  </a:lnTo>
                  <a:lnTo>
                    <a:pt x="698245" y="16382"/>
                  </a:lnTo>
                  <a:lnTo>
                    <a:pt x="688720" y="1104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43755" y="5890259"/>
              <a:ext cx="775715" cy="30175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547" y="5850635"/>
              <a:ext cx="687324" cy="384047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000627" y="6253988"/>
            <a:ext cx="2018664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€12M; </a:t>
            </a:r>
            <a:r>
              <a:rPr dirty="0" sz="1000" spc="-5">
                <a:latin typeface="Trebuchet MS"/>
                <a:cs typeface="Trebuchet MS"/>
              </a:rPr>
              <a:t>Up to 1,200 employees;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electrical</a:t>
            </a:r>
            <a:r>
              <a:rPr dirty="0" sz="1000" spc="5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appliances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devices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656333" y="997966"/>
            <a:ext cx="3227705" cy="3002915"/>
            <a:chOff x="1656333" y="997966"/>
            <a:chExt cx="3227705" cy="3002915"/>
          </a:xfrm>
        </p:grpSpPr>
        <p:sp>
          <p:nvSpPr>
            <p:cNvPr id="90" name="object 90"/>
            <p:cNvSpPr/>
            <p:nvPr/>
          </p:nvSpPr>
          <p:spPr>
            <a:xfrm>
              <a:off x="1662683" y="1004316"/>
              <a:ext cx="2146300" cy="908685"/>
            </a:xfrm>
            <a:custGeom>
              <a:avLst/>
              <a:gdLst/>
              <a:ahLst/>
              <a:cxnLst/>
              <a:rect l="l" t="t" r="r" b="b"/>
              <a:pathLst>
                <a:path w="2146300" h="908685">
                  <a:moveTo>
                    <a:pt x="1994408" y="0"/>
                  </a:moveTo>
                  <a:lnTo>
                    <a:pt x="151384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4"/>
                  </a:lnTo>
                  <a:lnTo>
                    <a:pt x="0" y="756920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4" y="908304"/>
                  </a:lnTo>
                  <a:lnTo>
                    <a:pt x="1994408" y="908304"/>
                  </a:lnTo>
                  <a:lnTo>
                    <a:pt x="2042241" y="900582"/>
                  </a:lnTo>
                  <a:lnTo>
                    <a:pt x="2083795" y="879083"/>
                  </a:lnTo>
                  <a:lnTo>
                    <a:pt x="2116571" y="846307"/>
                  </a:lnTo>
                  <a:lnTo>
                    <a:pt x="2138070" y="804753"/>
                  </a:lnTo>
                  <a:lnTo>
                    <a:pt x="2145792" y="756920"/>
                  </a:lnTo>
                  <a:lnTo>
                    <a:pt x="2145792" y="151384"/>
                  </a:lnTo>
                  <a:lnTo>
                    <a:pt x="2138070" y="103550"/>
                  </a:lnTo>
                  <a:lnTo>
                    <a:pt x="2116571" y="61996"/>
                  </a:lnTo>
                  <a:lnTo>
                    <a:pt x="2083795" y="29220"/>
                  </a:lnTo>
                  <a:lnTo>
                    <a:pt x="2042241" y="7721"/>
                  </a:lnTo>
                  <a:lnTo>
                    <a:pt x="19944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662683" y="1004316"/>
              <a:ext cx="2146300" cy="908685"/>
            </a:xfrm>
            <a:custGeom>
              <a:avLst/>
              <a:gdLst/>
              <a:ahLst/>
              <a:cxnLst/>
              <a:rect l="l" t="t" r="r" b="b"/>
              <a:pathLst>
                <a:path w="2146300" h="908685">
                  <a:moveTo>
                    <a:pt x="0" y="151384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4" y="0"/>
                  </a:lnTo>
                  <a:lnTo>
                    <a:pt x="1994408" y="0"/>
                  </a:lnTo>
                  <a:lnTo>
                    <a:pt x="2042241" y="7721"/>
                  </a:lnTo>
                  <a:lnTo>
                    <a:pt x="2083795" y="29220"/>
                  </a:lnTo>
                  <a:lnTo>
                    <a:pt x="2116571" y="61996"/>
                  </a:lnTo>
                  <a:lnTo>
                    <a:pt x="2138070" y="103550"/>
                  </a:lnTo>
                  <a:lnTo>
                    <a:pt x="2145792" y="151384"/>
                  </a:lnTo>
                  <a:lnTo>
                    <a:pt x="2145792" y="756920"/>
                  </a:lnTo>
                  <a:lnTo>
                    <a:pt x="2138070" y="804753"/>
                  </a:lnTo>
                  <a:lnTo>
                    <a:pt x="2116571" y="846307"/>
                  </a:lnTo>
                  <a:lnTo>
                    <a:pt x="2083795" y="879083"/>
                  </a:lnTo>
                  <a:lnTo>
                    <a:pt x="2042241" y="900582"/>
                  </a:lnTo>
                  <a:lnTo>
                    <a:pt x="1994408" y="908304"/>
                  </a:lnTo>
                  <a:lnTo>
                    <a:pt x="151384" y="908304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20"/>
                  </a:lnTo>
                  <a:lnTo>
                    <a:pt x="0" y="151384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3714495" y="1914144"/>
              <a:ext cx="1169670" cy="2087245"/>
            </a:xfrm>
            <a:custGeom>
              <a:avLst/>
              <a:gdLst/>
              <a:ahLst/>
              <a:cxnLst/>
              <a:rect l="l" t="t" r="r" b="b"/>
              <a:pathLst>
                <a:path w="1169670" h="2087245">
                  <a:moveTo>
                    <a:pt x="1085595" y="2023617"/>
                  </a:moveTo>
                  <a:lnTo>
                    <a:pt x="1081658" y="2024633"/>
                  </a:lnTo>
                  <a:lnTo>
                    <a:pt x="1079880" y="2027554"/>
                  </a:lnTo>
                  <a:lnTo>
                    <a:pt x="1078102" y="2030602"/>
                  </a:lnTo>
                  <a:lnTo>
                    <a:pt x="1079118" y="2034539"/>
                  </a:lnTo>
                  <a:lnTo>
                    <a:pt x="1167383" y="2086736"/>
                  </a:lnTo>
                  <a:lnTo>
                    <a:pt x="1167535" y="2078862"/>
                  </a:lnTo>
                  <a:lnTo>
                    <a:pt x="1155700" y="2078862"/>
                  </a:lnTo>
                  <a:lnTo>
                    <a:pt x="1144206" y="2058249"/>
                  </a:lnTo>
                  <a:lnTo>
                    <a:pt x="1085595" y="2023617"/>
                  </a:lnTo>
                  <a:close/>
                </a:path>
                <a:path w="1169670" h="2087245">
                  <a:moveTo>
                    <a:pt x="1144206" y="2058249"/>
                  </a:moveTo>
                  <a:lnTo>
                    <a:pt x="1155700" y="2078862"/>
                  </a:lnTo>
                  <a:lnTo>
                    <a:pt x="1161630" y="2075560"/>
                  </a:lnTo>
                  <a:lnTo>
                    <a:pt x="1154938" y="2075560"/>
                  </a:lnTo>
                  <a:lnTo>
                    <a:pt x="1155141" y="2064715"/>
                  </a:lnTo>
                  <a:lnTo>
                    <a:pt x="1144206" y="2058249"/>
                  </a:lnTo>
                  <a:close/>
                </a:path>
                <a:path w="1169670" h="2087245">
                  <a:moveTo>
                    <a:pt x="1159637" y="1981072"/>
                  </a:moveTo>
                  <a:lnTo>
                    <a:pt x="1156715" y="1983866"/>
                  </a:lnTo>
                  <a:lnTo>
                    <a:pt x="1156584" y="1987676"/>
                  </a:lnTo>
                  <a:lnTo>
                    <a:pt x="1155378" y="2052021"/>
                  </a:lnTo>
                  <a:lnTo>
                    <a:pt x="1166876" y="2072639"/>
                  </a:lnTo>
                  <a:lnTo>
                    <a:pt x="1155700" y="2078862"/>
                  </a:lnTo>
                  <a:lnTo>
                    <a:pt x="1167535" y="2078862"/>
                  </a:lnTo>
                  <a:lnTo>
                    <a:pt x="1169289" y="1987676"/>
                  </a:lnTo>
                  <a:lnTo>
                    <a:pt x="1169415" y="1984120"/>
                  </a:lnTo>
                  <a:lnTo>
                    <a:pt x="1166621" y="1981199"/>
                  </a:lnTo>
                  <a:lnTo>
                    <a:pt x="1163065" y="1981199"/>
                  </a:lnTo>
                  <a:lnTo>
                    <a:pt x="1159637" y="1981072"/>
                  </a:lnTo>
                  <a:close/>
                </a:path>
                <a:path w="1169670" h="2087245">
                  <a:moveTo>
                    <a:pt x="1155141" y="2064715"/>
                  </a:moveTo>
                  <a:lnTo>
                    <a:pt x="1154938" y="2075560"/>
                  </a:lnTo>
                  <a:lnTo>
                    <a:pt x="1164463" y="2070226"/>
                  </a:lnTo>
                  <a:lnTo>
                    <a:pt x="1155141" y="2064715"/>
                  </a:lnTo>
                  <a:close/>
                </a:path>
                <a:path w="1169670" h="2087245">
                  <a:moveTo>
                    <a:pt x="1155378" y="2052021"/>
                  </a:moveTo>
                  <a:lnTo>
                    <a:pt x="1155141" y="2064715"/>
                  </a:lnTo>
                  <a:lnTo>
                    <a:pt x="1164463" y="2070226"/>
                  </a:lnTo>
                  <a:lnTo>
                    <a:pt x="1154938" y="2075560"/>
                  </a:lnTo>
                  <a:lnTo>
                    <a:pt x="1161630" y="2075560"/>
                  </a:lnTo>
                  <a:lnTo>
                    <a:pt x="1166876" y="2072639"/>
                  </a:lnTo>
                  <a:lnTo>
                    <a:pt x="1155378" y="2052021"/>
                  </a:lnTo>
                  <a:close/>
                </a:path>
                <a:path w="1169670" h="2087245">
                  <a:moveTo>
                    <a:pt x="11175" y="0"/>
                  </a:moveTo>
                  <a:lnTo>
                    <a:pt x="0" y="6095"/>
                  </a:lnTo>
                  <a:lnTo>
                    <a:pt x="1144206" y="2058249"/>
                  </a:lnTo>
                  <a:lnTo>
                    <a:pt x="1155141" y="2064715"/>
                  </a:lnTo>
                  <a:lnTo>
                    <a:pt x="1155378" y="2052021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1727961" y="1442085"/>
            <a:ext cx="170624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Over </a:t>
            </a:r>
            <a:r>
              <a:rPr dirty="0" sz="1000">
                <a:latin typeface="Trebuchet MS"/>
                <a:cs typeface="Trebuchet MS"/>
              </a:rPr>
              <a:t>€15M; </a:t>
            </a:r>
            <a:r>
              <a:rPr dirty="0" sz="1000" spc="-5">
                <a:latin typeface="Trebuchet MS"/>
                <a:cs typeface="Trebuchet MS"/>
              </a:rPr>
              <a:t>2,000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 </a:t>
            </a:r>
            <a:r>
              <a:rPr dirty="0" sz="1000" spc="-5">
                <a:latin typeface="Trebuchet MS"/>
                <a:cs typeface="Trebuchet MS"/>
              </a:rPr>
              <a:t>of airbag cushions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modules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1717548" y="1043939"/>
            <a:ext cx="1931035" cy="3313429"/>
            <a:chOff x="1717548" y="1043939"/>
            <a:chExt cx="1931035" cy="3313429"/>
          </a:xfrm>
        </p:grpSpPr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17548" y="1068323"/>
              <a:ext cx="1152144" cy="33070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27604" y="1043939"/>
              <a:ext cx="720852" cy="40386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19984" y="4000500"/>
              <a:ext cx="714756" cy="356616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1685670" y="4362069"/>
            <a:ext cx="203263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Arial"/>
                <a:cs typeface="Arial"/>
              </a:rPr>
              <a:t>Ramp-up of up to </a:t>
            </a:r>
            <a:r>
              <a:rPr dirty="0" sz="1000" spc="-5">
                <a:latin typeface="Trebuchet MS"/>
                <a:cs typeface="Trebuchet MS"/>
              </a:rPr>
              <a:t>1,000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automotive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mirrors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components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99" name="object 9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19072" y="4017264"/>
            <a:ext cx="1143000" cy="2697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53767" y="0"/>
              <a:ext cx="8284845" cy="6858000"/>
            </a:xfrm>
            <a:custGeom>
              <a:avLst/>
              <a:gdLst/>
              <a:ahLst/>
              <a:cxnLst/>
              <a:rect l="l" t="t" r="r" b="b"/>
              <a:pathLst>
                <a:path w="8284845" h="6858000">
                  <a:moveTo>
                    <a:pt x="6466332" y="0"/>
                  </a:moveTo>
                  <a:lnTo>
                    <a:pt x="1818132" y="0"/>
                  </a:lnTo>
                  <a:lnTo>
                    <a:pt x="1663827" y="109727"/>
                  </a:lnTo>
                  <a:lnTo>
                    <a:pt x="1625643" y="138629"/>
                  </a:lnTo>
                  <a:lnTo>
                    <a:pt x="1587805" y="167960"/>
                  </a:lnTo>
                  <a:lnTo>
                    <a:pt x="1550317" y="197717"/>
                  </a:lnTo>
                  <a:lnTo>
                    <a:pt x="1513183" y="227895"/>
                  </a:lnTo>
                  <a:lnTo>
                    <a:pt x="1476405" y="258492"/>
                  </a:lnTo>
                  <a:lnTo>
                    <a:pt x="1439988" y="289504"/>
                  </a:lnTo>
                  <a:lnTo>
                    <a:pt x="1403935" y="320926"/>
                  </a:lnTo>
                  <a:lnTo>
                    <a:pt x="1368250" y="352756"/>
                  </a:lnTo>
                  <a:lnTo>
                    <a:pt x="1332936" y="384990"/>
                  </a:lnTo>
                  <a:lnTo>
                    <a:pt x="1297998" y="417625"/>
                  </a:lnTo>
                  <a:lnTo>
                    <a:pt x="1263438" y="450656"/>
                  </a:lnTo>
                  <a:lnTo>
                    <a:pt x="1229261" y="484079"/>
                  </a:lnTo>
                  <a:lnTo>
                    <a:pt x="1195469" y="517893"/>
                  </a:lnTo>
                  <a:lnTo>
                    <a:pt x="1162067" y="552092"/>
                  </a:lnTo>
                  <a:lnTo>
                    <a:pt x="1129058" y="586673"/>
                  </a:lnTo>
                  <a:lnTo>
                    <a:pt x="1096446" y="621632"/>
                  </a:lnTo>
                  <a:lnTo>
                    <a:pt x="1064234" y="656967"/>
                  </a:lnTo>
                  <a:lnTo>
                    <a:pt x="1032427" y="692673"/>
                  </a:lnTo>
                  <a:lnTo>
                    <a:pt x="1001027" y="728746"/>
                  </a:lnTo>
                  <a:lnTo>
                    <a:pt x="970038" y="765184"/>
                  </a:lnTo>
                  <a:lnTo>
                    <a:pt x="939465" y="801982"/>
                  </a:lnTo>
                  <a:lnTo>
                    <a:pt x="909309" y="839136"/>
                  </a:lnTo>
                  <a:lnTo>
                    <a:pt x="879576" y="876644"/>
                  </a:lnTo>
                  <a:lnTo>
                    <a:pt x="850269" y="914502"/>
                  </a:lnTo>
                  <a:lnTo>
                    <a:pt x="821391" y="952705"/>
                  </a:lnTo>
                  <a:lnTo>
                    <a:pt x="792946" y="991250"/>
                  </a:lnTo>
                  <a:lnTo>
                    <a:pt x="764938" y="1030135"/>
                  </a:lnTo>
                  <a:lnTo>
                    <a:pt x="737370" y="1069354"/>
                  </a:lnTo>
                  <a:lnTo>
                    <a:pt x="710246" y="1108905"/>
                  </a:lnTo>
                  <a:lnTo>
                    <a:pt x="683569" y="1148783"/>
                  </a:lnTo>
                  <a:lnTo>
                    <a:pt x="657343" y="1188986"/>
                  </a:lnTo>
                  <a:lnTo>
                    <a:pt x="631572" y="1229510"/>
                  </a:lnTo>
                  <a:lnTo>
                    <a:pt x="606260" y="1270350"/>
                  </a:lnTo>
                  <a:lnTo>
                    <a:pt x="581409" y="1311504"/>
                  </a:lnTo>
                  <a:lnTo>
                    <a:pt x="557025" y="1352967"/>
                  </a:lnTo>
                  <a:lnTo>
                    <a:pt x="533109" y="1394736"/>
                  </a:lnTo>
                  <a:lnTo>
                    <a:pt x="509666" y="1436808"/>
                  </a:lnTo>
                  <a:lnTo>
                    <a:pt x="486700" y="1479179"/>
                  </a:lnTo>
                  <a:lnTo>
                    <a:pt x="464213" y="1521845"/>
                  </a:lnTo>
                  <a:lnTo>
                    <a:pt x="442211" y="1564803"/>
                  </a:lnTo>
                  <a:lnTo>
                    <a:pt x="420695" y="1608048"/>
                  </a:lnTo>
                  <a:lnTo>
                    <a:pt x="399671" y="1651578"/>
                  </a:lnTo>
                  <a:lnTo>
                    <a:pt x="379141" y="1695389"/>
                  </a:lnTo>
                  <a:lnTo>
                    <a:pt x="359110" y="1739477"/>
                  </a:lnTo>
                  <a:lnTo>
                    <a:pt x="339580" y="1783838"/>
                  </a:lnTo>
                  <a:lnTo>
                    <a:pt x="320556" y="1828469"/>
                  </a:lnTo>
                  <a:lnTo>
                    <a:pt x="302040" y="1873367"/>
                  </a:lnTo>
                  <a:lnTo>
                    <a:pt x="284038" y="1918527"/>
                  </a:lnTo>
                  <a:lnTo>
                    <a:pt x="266552" y="1963946"/>
                  </a:lnTo>
                  <a:lnTo>
                    <a:pt x="249585" y="2009620"/>
                  </a:lnTo>
                  <a:lnTo>
                    <a:pt x="233142" y="2055547"/>
                  </a:lnTo>
                  <a:lnTo>
                    <a:pt x="217227" y="2101721"/>
                  </a:lnTo>
                  <a:lnTo>
                    <a:pt x="201842" y="2148140"/>
                  </a:lnTo>
                  <a:lnTo>
                    <a:pt x="186991" y="2194800"/>
                  </a:lnTo>
                  <a:lnTo>
                    <a:pt x="172679" y="2241697"/>
                  </a:lnTo>
                  <a:lnTo>
                    <a:pt x="158908" y="2288828"/>
                  </a:lnTo>
                  <a:lnTo>
                    <a:pt x="145682" y="2336189"/>
                  </a:lnTo>
                  <a:lnTo>
                    <a:pt x="133005" y="2383776"/>
                  </a:lnTo>
                  <a:lnTo>
                    <a:pt x="120881" y="2431586"/>
                  </a:lnTo>
                  <a:lnTo>
                    <a:pt x="109313" y="2479615"/>
                  </a:lnTo>
                  <a:lnTo>
                    <a:pt x="98305" y="2527860"/>
                  </a:lnTo>
                  <a:lnTo>
                    <a:pt x="87860" y="2576317"/>
                  </a:lnTo>
                  <a:lnTo>
                    <a:pt x="77982" y="2624982"/>
                  </a:lnTo>
                  <a:lnTo>
                    <a:pt x="68674" y="2673852"/>
                  </a:lnTo>
                  <a:lnTo>
                    <a:pt x="59941" y="2722922"/>
                  </a:lnTo>
                  <a:lnTo>
                    <a:pt x="51786" y="2772191"/>
                  </a:lnTo>
                  <a:lnTo>
                    <a:pt x="44212" y="2821653"/>
                  </a:lnTo>
                  <a:lnTo>
                    <a:pt x="37223" y="2871305"/>
                  </a:lnTo>
                  <a:lnTo>
                    <a:pt x="30823" y="2921144"/>
                  </a:lnTo>
                  <a:lnTo>
                    <a:pt x="25016" y="2971166"/>
                  </a:lnTo>
                  <a:lnTo>
                    <a:pt x="19804" y="3021367"/>
                  </a:lnTo>
                  <a:lnTo>
                    <a:pt x="15192" y="3071744"/>
                  </a:lnTo>
                  <a:lnTo>
                    <a:pt x="11183" y="3122293"/>
                  </a:lnTo>
                  <a:lnTo>
                    <a:pt x="7781" y="3173011"/>
                  </a:lnTo>
                  <a:lnTo>
                    <a:pt x="4989" y="3223893"/>
                  </a:lnTo>
                  <a:lnTo>
                    <a:pt x="2812" y="3274937"/>
                  </a:lnTo>
                  <a:lnTo>
                    <a:pt x="1252" y="3326138"/>
                  </a:lnTo>
                  <a:lnTo>
                    <a:pt x="313" y="3377494"/>
                  </a:lnTo>
                  <a:lnTo>
                    <a:pt x="0" y="3429000"/>
                  </a:lnTo>
                  <a:lnTo>
                    <a:pt x="313" y="3480505"/>
                  </a:lnTo>
                  <a:lnTo>
                    <a:pt x="1252" y="3531861"/>
                  </a:lnTo>
                  <a:lnTo>
                    <a:pt x="2812" y="3583062"/>
                  </a:lnTo>
                  <a:lnTo>
                    <a:pt x="4989" y="3634106"/>
                  </a:lnTo>
                  <a:lnTo>
                    <a:pt x="7781" y="3684989"/>
                  </a:lnTo>
                  <a:lnTo>
                    <a:pt x="11183" y="3735706"/>
                  </a:lnTo>
                  <a:lnTo>
                    <a:pt x="15192" y="3786256"/>
                  </a:lnTo>
                  <a:lnTo>
                    <a:pt x="19804" y="3836633"/>
                  </a:lnTo>
                  <a:lnTo>
                    <a:pt x="25016" y="3886835"/>
                  </a:lnTo>
                  <a:lnTo>
                    <a:pt x="30823" y="3936857"/>
                  </a:lnTo>
                  <a:lnTo>
                    <a:pt x="37223" y="3986696"/>
                  </a:lnTo>
                  <a:lnTo>
                    <a:pt x="44212" y="4036349"/>
                  </a:lnTo>
                  <a:lnTo>
                    <a:pt x="51786" y="4085812"/>
                  </a:lnTo>
                  <a:lnTo>
                    <a:pt x="59941" y="4135081"/>
                  </a:lnTo>
                  <a:lnTo>
                    <a:pt x="68674" y="4184152"/>
                  </a:lnTo>
                  <a:lnTo>
                    <a:pt x="77982" y="4233023"/>
                  </a:lnTo>
                  <a:lnTo>
                    <a:pt x="87860" y="4281688"/>
                  </a:lnTo>
                  <a:lnTo>
                    <a:pt x="98305" y="4330146"/>
                  </a:lnTo>
                  <a:lnTo>
                    <a:pt x="109313" y="4378391"/>
                  </a:lnTo>
                  <a:lnTo>
                    <a:pt x="120881" y="4426421"/>
                  </a:lnTo>
                  <a:lnTo>
                    <a:pt x="133005" y="4474232"/>
                  </a:lnTo>
                  <a:lnTo>
                    <a:pt x="145682" y="4521820"/>
                  </a:lnTo>
                  <a:lnTo>
                    <a:pt x="158908" y="4569182"/>
                  </a:lnTo>
                  <a:lnTo>
                    <a:pt x="172679" y="4616313"/>
                  </a:lnTo>
                  <a:lnTo>
                    <a:pt x="186991" y="4663211"/>
                  </a:lnTo>
                  <a:lnTo>
                    <a:pt x="201842" y="4709872"/>
                  </a:lnTo>
                  <a:lnTo>
                    <a:pt x="217227" y="4756292"/>
                  </a:lnTo>
                  <a:lnTo>
                    <a:pt x="233142" y="4802467"/>
                  </a:lnTo>
                  <a:lnTo>
                    <a:pt x="249585" y="4848394"/>
                  </a:lnTo>
                  <a:lnTo>
                    <a:pt x="266552" y="4894069"/>
                  </a:lnTo>
                  <a:lnTo>
                    <a:pt x="284038" y="4939489"/>
                  </a:lnTo>
                  <a:lnTo>
                    <a:pt x="302040" y="4984650"/>
                  </a:lnTo>
                  <a:lnTo>
                    <a:pt x="320556" y="5029549"/>
                  </a:lnTo>
                  <a:lnTo>
                    <a:pt x="339580" y="5074181"/>
                  </a:lnTo>
                  <a:lnTo>
                    <a:pt x="359110" y="5118543"/>
                  </a:lnTo>
                  <a:lnTo>
                    <a:pt x="379141" y="5162632"/>
                  </a:lnTo>
                  <a:lnTo>
                    <a:pt x="399671" y="5206443"/>
                  </a:lnTo>
                  <a:lnTo>
                    <a:pt x="420695" y="5249974"/>
                  </a:lnTo>
                  <a:lnTo>
                    <a:pt x="442211" y="5293221"/>
                  </a:lnTo>
                  <a:lnTo>
                    <a:pt x="464213" y="5336179"/>
                  </a:lnTo>
                  <a:lnTo>
                    <a:pt x="486700" y="5378846"/>
                  </a:lnTo>
                  <a:lnTo>
                    <a:pt x="509666" y="5421218"/>
                  </a:lnTo>
                  <a:lnTo>
                    <a:pt x="533109" y="5463291"/>
                  </a:lnTo>
                  <a:lnTo>
                    <a:pt x="557025" y="5505061"/>
                  </a:lnTo>
                  <a:lnTo>
                    <a:pt x="581409" y="5546525"/>
                  </a:lnTo>
                  <a:lnTo>
                    <a:pt x="606260" y="5587680"/>
                  </a:lnTo>
                  <a:lnTo>
                    <a:pt x="631572" y="5628521"/>
                  </a:lnTo>
                  <a:lnTo>
                    <a:pt x="657343" y="5669045"/>
                  </a:lnTo>
                  <a:lnTo>
                    <a:pt x="683569" y="5709249"/>
                  </a:lnTo>
                  <a:lnTo>
                    <a:pt x="710246" y="5749128"/>
                  </a:lnTo>
                  <a:lnTo>
                    <a:pt x="737370" y="5788680"/>
                  </a:lnTo>
                  <a:lnTo>
                    <a:pt x="764938" y="5827900"/>
                  </a:lnTo>
                  <a:lnTo>
                    <a:pt x="792946" y="5866785"/>
                  </a:lnTo>
                  <a:lnTo>
                    <a:pt x="821391" y="5905331"/>
                  </a:lnTo>
                  <a:lnTo>
                    <a:pt x="850269" y="5943535"/>
                  </a:lnTo>
                  <a:lnTo>
                    <a:pt x="879576" y="5981393"/>
                  </a:lnTo>
                  <a:lnTo>
                    <a:pt x="909309" y="6018902"/>
                  </a:lnTo>
                  <a:lnTo>
                    <a:pt x="939465" y="6056057"/>
                  </a:lnTo>
                  <a:lnTo>
                    <a:pt x="970038" y="6092856"/>
                  </a:lnTo>
                  <a:lnTo>
                    <a:pt x="1001027" y="6129294"/>
                  </a:lnTo>
                  <a:lnTo>
                    <a:pt x="1032427" y="6165368"/>
                  </a:lnTo>
                  <a:lnTo>
                    <a:pt x="1064234" y="6201074"/>
                  </a:lnTo>
                  <a:lnTo>
                    <a:pt x="1096446" y="6236409"/>
                  </a:lnTo>
                  <a:lnTo>
                    <a:pt x="1129058" y="6271369"/>
                  </a:lnTo>
                  <a:lnTo>
                    <a:pt x="1162067" y="6305951"/>
                  </a:lnTo>
                  <a:lnTo>
                    <a:pt x="1195469" y="6340150"/>
                  </a:lnTo>
                  <a:lnTo>
                    <a:pt x="1229261" y="6373964"/>
                  </a:lnTo>
                  <a:lnTo>
                    <a:pt x="1263438" y="6407388"/>
                  </a:lnTo>
                  <a:lnTo>
                    <a:pt x="1297998" y="6440419"/>
                  </a:lnTo>
                  <a:lnTo>
                    <a:pt x="1332936" y="6473054"/>
                  </a:lnTo>
                  <a:lnTo>
                    <a:pt x="1368250" y="6505288"/>
                  </a:lnTo>
                  <a:lnTo>
                    <a:pt x="1403935" y="6537119"/>
                  </a:lnTo>
                  <a:lnTo>
                    <a:pt x="1439988" y="6568541"/>
                  </a:lnTo>
                  <a:lnTo>
                    <a:pt x="1476405" y="6599553"/>
                  </a:lnTo>
                  <a:lnTo>
                    <a:pt x="1513183" y="6630150"/>
                  </a:lnTo>
                  <a:lnTo>
                    <a:pt x="1550317" y="6660328"/>
                  </a:lnTo>
                  <a:lnTo>
                    <a:pt x="1587805" y="6690085"/>
                  </a:lnTo>
                  <a:lnTo>
                    <a:pt x="1625643" y="6719416"/>
                  </a:lnTo>
                  <a:lnTo>
                    <a:pt x="1663827" y="6748317"/>
                  </a:lnTo>
                  <a:lnTo>
                    <a:pt x="1818132" y="6857999"/>
                  </a:lnTo>
                  <a:lnTo>
                    <a:pt x="6466332" y="6857999"/>
                  </a:lnTo>
                  <a:lnTo>
                    <a:pt x="6620636" y="6748317"/>
                  </a:lnTo>
                  <a:lnTo>
                    <a:pt x="6658820" y="6719416"/>
                  </a:lnTo>
                  <a:lnTo>
                    <a:pt x="6696658" y="6690085"/>
                  </a:lnTo>
                  <a:lnTo>
                    <a:pt x="6734146" y="6660328"/>
                  </a:lnTo>
                  <a:lnTo>
                    <a:pt x="6771280" y="6630150"/>
                  </a:lnTo>
                  <a:lnTo>
                    <a:pt x="6808058" y="6599553"/>
                  </a:lnTo>
                  <a:lnTo>
                    <a:pt x="6844475" y="6568541"/>
                  </a:lnTo>
                  <a:lnTo>
                    <a:pt x="6880528" y="6537119"/>
                  </a:lnTo>
                  <a:lnTo>
                    <a:pt x="6916213" y="6505288"/>
                  </a:lnTo>
                  <a:lnTo>
                    <a:pt x="6951527" y="6473054"/>
                  </a:lnTo>
                  <a:lnTo>
                    <a:pt x="6986465" y="6440419"/>
                  </a:lnTo>
                  <a:lnTo>
                    <a:pt x="7021025" y="6407388"/>
                  </a:lnTo>
                  <a:lnTo>
                    <a:pt x="7055202" y="6373964"/>
                  </a:lnTo>
                  <a:lnTo>
                    <a:pt x="7088994" y="6340150"/>
                  </a:lnTo>
                  <a:lnTo>
                    <a:pt x="7122396" y="6305951"/>
                  </a:lnTo>
                  <a:lnTo>
                    <a:pt x="7155405" y="6271369"/>
                  </a:lnTo>
                  <a:lnTo>
                    <a:pt x="7188017" y="6236409"/>
                  </a:lnTo>
                  <a:lnTo>
                    <a:pt x="7220229" y="6201074"/>
                  </a:lnTo>
                  <a:lnTo>
                    <a:pt x="7252036" y="6165368"/>
                  </a:lnTo>
                  <a:lnTo>
                    <a:pt x="7283436" y="6129294"/>
                  </a:lnTo>
                  <a:lnTo>
                    <a:pt x="7314425" y="6092856"/>
                  </a:lnTo>
                  <a:lnTo>
                    <a:pt x="7344998" y="6056057"/>
                  </a:lnTo>
                  <a:lnTo>
                    <a:pt x="7375154" y="6018902"/>
                  </a:lnTo>
                  <a:lnTo>
                    <a:pt x="7404887" y="5981393"/>
                  </a:lnTo>
                  <a:lnTo>
                    <a:pt x="7434194" y="5943535"/>
                  </a:lnTo>
                  <a:lnTo>
                    <a:pt x="7463072" y="5905331"/>
                  </a:lnTo>
                  <a:lnTo>
                    <a:pt x="7491517" y="5866785"/>
                  </a:lnTo>
                  <a:lnTo>
                    <a:pt x="7519525" y="5827900"/>
                  </a:lnTo>
                  <a:lnTo>
                    <a:pt x="7547093" y="5788680"/>
                  </a:lnTo>
                  <a:lnTo>
                    <a:pt x="7574217" y="5749128"/>
                  </a:lnTo>
                  <a:lnTo>
                    <a:pt x="7600894" y="5709249"/>
                  </a:lnTo>
                  <a:lnTo>
                    <a:pt x="7627120" y="5669045"/>
                  </a:lnTo>
                  <a:lnTo>
                    <a:pt x="7652891" y="5628521"/>
                  </a:lnTo>
                  <a:lnTo>
                    <a:pt x="7678203" y="5587680"/>
                  </a:lnTo>
                  <a:lnTo>
                    <a:pt x="7703054" y="5546525"/>
                  </a:lnTo>
                  <a:lnTo>
                    <a:pt x="7727438" y="5505061"/>
                  </a:lnTo>
                  <a:lnTo>
                    <a:pt x="7751354" y="5463291"/>
                  </a:lnTo>
                  <a:lnTo>
                    <a:pt x="7774797" y="5421218"/>
                  </a:lnTo>
                  <a:lnTo>
                    <a:pt x="7797763" y="5378846"/>
                  </a:lnTo>
                  <a:lnTo>
                    <a:pt x="7820250" y="5336179"/>
                  </a:lnTo>
                  <a:lnTo>
                    <a:pt x="7842252" y="5293221"/>
                  </a:lnTo>
                  <a:lnTo>
                    <a:pt x="7863768" y="5249974"/>
                  </a:lnTo>
                  <a:lnTo>
                    <a:pt x="7884792" y="5206443"/>
                  </a:lnTo>
                  <a:lnTo>
                    <a:pt x="7905322" y="5162632"/>
                  </a:lnTo>
                  <a:lnTo>
                    <a:pt x="7925353" y="5118543"/>
                  </a:lnTo>
                  <a:lnTo>
                    <a:pt x="7944883" y="5074181"/>
                  </a:lnTo>
                  <a:lnTo>
                    <a:pt x="7963907" y="5029549"/>
                  </a:lnTo>
                  <a:lnTo>
                    <a:pt x="7982423" y="4984650"/>
                  </a:lnTo>
                  <a:lnTo>
                    <a:pt x="8000425" y="4939489"/>
                  </a:lnTo>
                  <a:lnTo>
                    <a:pt x="8017911" y="4894069"/>
                  </a:lnTo>
                  <a:lnTo>
                    <a:pt x="8034878" y="4848394"/>
                  </a:lnTo>
                  <a:lnTo>
                    <a:pt x="8051321" y="4802467"/>
                  </a:lnTo>
                  <a:lnTo>
                    <a:pt x="8067236" y="4756292"/>
                  </a:lnTo>
                  <a:lnTo>
                    <a:pt x="8082621" y="4709872"/>
                  </a:lnTo>
                  <a:lnTo>
                    <a:pt x="8097472" y="4663211"/>
                  </a:lnTo>
                  <a:lnTo>
                    <a:pt x="8111784" y="4616313"/>
                  </a:lnTo>
                  <a:lnTo>
                    <a:pt x="8125555" y="4569182"/>
                  </a:lnTo>
                  <a:lnTo>
                    <a:pt x="8138781" y="4521820"/>
                  </a:lnTo>
                  <a:lnTo>
                    <a:pt x="8151458" y="4474232"/>
                  </a:lnTo>
                  <a:lnTo>
                    <a:pt x="8163582" y="4426421"/>
                  </a:lnTo>
                  <a:lnTo>
                    <a:pt x="8175150" y="4378391"/>
                  </a:lnTo>
                  <a:lnTo>
                    <a:pt x="8186158" y="4330146"/>
                  </a:lnTo>
                  <a:lnTo>
                    <a:pt x="8196603" y="4281688"/>
                  </a:lnTo>
                  <a:lnTo>
                    <a:pt x="8206481" y="4233023"/>
                  </a:lnTo>
                  <a:lnTo>
                    <a:pt x="8215789" y="4184152"/>
                  </a:lnTo>
                  <a:lnTo>
                    <a:pt x="8224522" y="4135081"/>
                  </a:lnTo>
                  <a:lnTo>
                    <a:pt x="8232677" y="4085812"/>
                  </a:lnTo>
                  <a:lnTo>
                    <a:pt x="8240251" y="4036349"/>
                  </a:lnTo>
                  <a:lnTo>
                    <a:pt x="8247240" y="3986696"/>
                  </a:lnTo>
                  <a:lnTo>
                    <a:pt x="8253640" y="3936857"/>
                  </a:lnTo>
                  <a:lnTo>
                    <a:pt x="8259447" y="3886835"/>
                  </a:lnTo>
                  <a:lnTo>
                    <a:pt x="8264659" y="3836633"/>
                  </a:lnTo>
                  <a:lnTo>
                    <a:pt x="8269271" y="3786256"/>
                  </a:lnTo>
                  <a:lnTo>
                    <a:pt x="8273280" y="3735706"/>
                  </a:lnTo>
                  <a:lnTo>
                    <a:pt x="8276682" y="3684989"/>
                  </a:lnTo>
                  <a:lnTo>
                    <a:pt x="8279474" y="3634106"/>
                  </a:lnTo>
                  <a:lnTo>
                    <a:pt x="8281651" y="3583062"/>
                  </a:lnTo>
                  <a:lnTo>
                    <a:pt x="8283211" y="3531861"/>
                  </a:lnTo>
                  <a:lnTo>
                    <a:pt x="8284150" y="3480505"/>
                  </a:lnTo>
                  <a:lnTo>
                    <a:pt x="8284463" y="3429000"/>
                  </a:lnTo>
                  <a:lnTo>
                    <a:pt x="8284150" y="3377494"/>
                  </a:lnTo>
                  <a:lnTo>
                    <a:pt x="8283211" y="3326138"/>
                  </a:lnTo>
                  <a:lnTo>
                    <a:pt x="8281651" y="3274937"/>
                  </a:lnTo>
                  <a:lnTo>
                    <a:pt x="8279474" y="3223893"/>
                  </a:lnTo>
                  <a:lnTo>
                    <a:pt x="8276682" y="3173011"/>
                  </a:lnTo>
                  <a:lnTo>
                    <a:pt x="8273280" y="3122293"/>
                  </a:lnTo>
                  <a:lnTo>
                    <a:pt x="8269271" y="3071744"/>
                  </a:lnTo>
                  <a:lnTo>
                    <a:pt x="8264659" y="3021367"/>
                  </a:lnTo>
                  <a:lnTo>
                    <a:pt x="8259447" y="2971166"/>
                  </a:lnTo>
                  <a:lnTo>
                    <a:pt x="8253640" y="2921144"/>
                  </a:lnTo>
                  <a:lnTo>
                    <a:pt x="8247240" y="2871305"/>
                  </a:lnTo>
                  <a:lnTo>
                    <a:pt x="8240251" y="2821653"/>
                  </a:lnTo>
                  <a:lnTo>
                    <a:pt x="8232677" y="2772191"/>
                  </a:lnTo>
                  <a:lnTo>
                    <a:pt x="8224522" y="2722922"/>
                  </a:lnTo>
                  <a:lnTo>
                    <a:pt x="8215789" y="2673852"/>
                  </a:lnTo>
                  <a:lnTo>
                    <a:pt x="8206481" y="2624982"/>
                  </a:lnTo>
                  <a:lnTo>
                    <a:pt x="8196603" y="2576317"/>
                  </a:lnTo>
                  <a:lnTo>
                    <a:pt x="8186158" y="2527860"/>
                  </a:lnTo>
                  <a:lnTo>
                    <a:pt x="8175150" y="2479615"/>
                  </a:lnTo>
                  <a:lnTo>
                    <a:pt x="8163582" y="2431586"/>
                  </a:lnTo>
                  <a:lnTo>
                    <a:pt x="8151458" y="2383776"/>
                  </a:lnTo>
                  <a:lnTo>
                    <a:pt x="8138781" y="2336189"/>
                  </a:lnTo>
                  <a:lnTo>
                    <a:pt x="8125555" y="2288828"/>
                  </a:lnTo>
                  <a:lnTo>
                    <a:pt x="8111784" y="2241697"/>
                  </a:lnTo>
                  <a:lnTo>
                    <a:pt x="8097472" y="2194800"/>
                  </a:lnTo>
                  <a:lnTo>
                    <a:pt x="8082621" y="2148140"/>
                  </a:lnTo>
                  <a:lnTo>
                    <a:pt x="8067236" y="2101721"/>
                  </a:lnTo>
                  <a:lnTo>
                    <a:pt x="8051321" y="2055547"/>
                  </a:lnTo>
                  <a:lnTo>
                    <a:pt x="8034878" y="2009620"/>
                  </a:lnTo>
                  <a:lnTo>
                    <a:pt x="8017911" y="1963946"/>
                  </a:lnTo>
                  <a:lnTo>
                    <a:pt x="8000425" y="1918527"/>
                  </a:lnTo>
                  <a:lnTo>
                    <a:pt x="7982423" y="1873367"/>
                  </a:lnTo>
                  <a:lnTo>
                    <a:pt x="7963907" y="1828469"/>
                  </a:lnTo>
                  <a:lnTo>
                    <a:pt x="7944883" y="1783838"/>
                  </a:lnTo>
                  <a:lnTo>
                    <a:pt x="7925353" y="1739477"/>
                  </a:lnTo>
                  <a:lnTo>
                    <a:pt x="7905322" y="1695389"/>
                  </a:lnTo>
                  <a:lnTo>
                    <a:pt x="7884792" y="1651578"/>
                  </a:lnTo>
                  <a:lnTo>
                    <a:pt x="7863768" y="1608048"/>
                  </a:lnTo>
                  <a:lnTo>
                    <a:pt x="7842252" y="1564803"/>
                  </a:lnTo>
                  <a:lnTo>
                    <a:pt x="7820250" y="1521845"/>
                  </a:lnTo>
                  <a:lnTo>
                    <a:pt x="7797763" y="1479179"/>
                  </a:lnTo>
                  <a:lnTo>
                    <a:pt x="7774797" y="1436808"/>
                  </a:lnTo>
                  <a:lnTo>
                    <a:pt x="7751354" y="1394736"/>
                  </a:lnTo>
                  <a:lnTo>
                    <a:pt x="7727438" y="1352967"/>
                  </a:lnTo>
                  <a:lnTo>
                    <a:pt x="7703054" y="1311504"/>
                  </a:lnTo>
                  <a:lnTo>
                    <a:pt x="7678203" y="1270350"/>
                  </a:lnTo>
                  <a:lnTo>
                    <a:pt x="7652891" y="1229510"/>
                  </a:lnTo>
                  <a:lnTo>
                    <a:pt x="7627120" y="1188986"/>
                  </a:lnTo>
                  <a:lnTo>
                    <a:pt x="7600894" y="1148783"/>
                  </a:lnTo>
                  <a:lnTo>
                    <a:pt x="7574217" y="1108905"/>
                  </a:lnTo>
                  <a:lnTo>
                    <a:pt x="7547093" y="1069354"/>
                  </a:lnTo>
                  <a:lnTo>
                    <a:pt x="7519525" y="1030135"/>
                  </a:lnTo>
                  <a:lnTo>
                    <a:pt x="7491517" y="991250"/>
                  </a:lnTo>
                  <a:lnTo>
                    <a:pt x="7463072" y="952705"/>
                  </a:lnTo>
                  <a:lnTo>
                    <a:pt x="7434194" y="914502"/>
                  </a:lnTo>
                  <a:lnTo>
                    <a:pt x="7404887" y="876644"/>
                  </a:lnTo>
                  <a:lnTo>
                    <a:pt x="7375154" y="839136"/>
                  </a:lnTo>
                  <a:lnTo>
                    <a:pt x="7344998" y="801982"/>
                  </a:lnTo>
                  <a:lnTo>
                    <a:pt x="7314425" y="765184"/>
                  </a:lnTo>
                  <a:lnTo>
                    <a:pt x="7283436" y="728746"/>
                  </a:lnTo>
                  <a:lnTo>
                    <a:pt x="7252036" y="692673"/>
                  </a:lnTo>
                  <a:lnTo>
                    <a:pt x="7220229" y="656967"/>
                  </a:lnTo>
                  <a:lnTo>
                    <a:pt x="7188017" y="621632"/>
                  </a:lnTo>
                  <a:lnTo>
                    <a:pt x="7155405" y="586673"/>
                  </a:lnTo>
                  <a:lnTo>
                    <a:pt x="7122396" y="552092"/>
                  </a:lnTo>
                  <a:lnTo>
                    <a:pt x="7088994" y="517893"/>
                  </a:lnTo>
                  <a:lnTo>
                    <a:pt x="7055202" y="484079"/>
                  </a:lnTo>
                  <a:lnTo>
                    <a:pt x="7021025" y="450656"/>
                  </a:lnTo>
                  <a:lnTo>
                    <a:pt x="6986465" y="417625"/>
                  </a:lnTo>
                  <a:lnTo>
                    <a:pt x="6951527" y="384990"/>
                  </a:lnTo>
                  <a:lnTo>
                    <a:pt x="6916213" y="352756"/>
                  </a:lnTo>
                  <a:lnTo>
                    <a:pt x="6880528" y="320926"/>
                  </a:lnTo>
                  <a:lnTo>
                    <a:pt x="6844475" y="289504"/>
                  </a:lnTo>
                  <a:lnTo>
                    <a:pt x="6808058" y="258492"/>
                  </a:lnTo>
                  <a:lnTo>
                    <a:pt x="6771280" y="227895"/>
                  </a:lnTo>
                  <a:lnTo>
                    <a:pt x="6734146" y="197717"/>
                  </a:lnTo>
                  <a:lnTo>
                    <a:pt x="6696658" y="167960"/>
                  </a:lnTo>
                  <a:lnTo>
                    <a:pt x="6658820" y="138629"/>
                  </a:lnTo>
                  <a:lnTo>
                    <a:pt x="6620636" y="109727"/>
                  </a:lnTo>
                  <a:lnTo>
                    <a:pt x="646633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18360" y="0"/>
              <a:ext cx="7955280" cy="6858000"/>
            </a:xfrm>
            <a:custGeom>
              <a:avLst/>
              <a:gdLst/>
              <a:ahLst/>
              <a:cxnLst/>
              <a:rect l="l" t="t" r="r" b="b"/>
              <a:pathLst>
                <a:path w="7955280" h="6858000">
                  <a:moveTo>
                    <a:pt x="5992875" y="0"/>
                  </a:moveTo>
                  <a:lnTo>
                    <a:pt x="1962403" y="0"/>
                  </a:lnTo>
                  <a:lnTo>
                    <a:pt x="1915032" y="27177"/>
                  </a:lnTo>
                  <a:lnTo>
                    <a:pt x="1874192" y="52332"/>
                  </a:lnTo>
                  <a:lnTo>
                    <a:pt x="1833680" y="77962"/>
                  </a:lnTo>
                  <a:lnTo>
                    <a:pt x="1793500" y="104066"/>
                  </a:lnTo>
                  <a:lnTo>
                    <a:pt x="1753655" y="130637"/>
                  </a:lnTo>
                  <a:lnTo>
                    <a:pt x="1714151" y="157674"/>
                  </a:lnTo>
                  <a:lnTo>
                    <a:pt x="1674990" y="185171"/>
                  </a:lnTo>
                  <a:lnTo>
                    <a:pt x="1636176" y="213126"/>
                  </a:lnTo>
                  <a:lnTo>
                    <a:pt x="1597714" y="241533"/>
                  </a:lnTo>
                  <a:lnTo>
                    <a:pt x="1559607" y="270390"/>
                  </a:lnTo>
                  <a:lnTo>
                    <a:pt x="1521859" y="299691"/>
                  </a:lnTo>
                  <a:lnTo>
                    <a:pt x="1484475" y="329434"/>
                  </a:lnTo>
                  <a:lnTo>
                    <a:pt x="1447457" y="359615"/>
                  </a:lnTo>
                  <a:lnTo>
                    <a:pt x="1410811" y="390229"/>
                  </a:lnTo>
                  <a:lnTo>
                    <a:pt x="1374539" y="421272"/>
                  </a:lnTo>
                  <a:lnTo>
                    <a:pt x="1338646" y="452741"/>
                  </a:lnTo>
                  <a:lnTo>
                    <a:pt x="1303136" y="484632"/>
                  </a:lnTo>
                  <a:lnTo>
                    <a:pt x="1268013" y="516941"/>
                  </a:lnTo>
                  <a:lnTo>
                    <a:pt x="1233280" y="549664"/>
                  </a:lnTo>
                  <a:lnTo>
                    <a:pt x="1198941" y="582797"/>
                  </a:lnTo>
                  <a:lnTo>
                    <a:pt x="1165001" y="616336"/>
                  </a:lnTo>
                  <a:lnTo>
                    <a:pt x="1131462" y="650277"/>
                  </a:lnTo>
                  <a:lnTo>
                    <a:pt x="1098330" y="684617"/>
                  </a:lnTo>
                  <a:lnTo>
                    <a:pt x="1065608" y="719351"/>
                  </a:lnTo>
                  <a:lnTo>
                    <a:pt x="1033300" y="754476"/>
                  </a:lnTo>
                  <a:lnTo>
                    <a:pt x="1001410" y="789987"/>
                  </a:lnTo>
                  <a:lnTo>
                    <a:pt x="969941" y="825881"/>
                  </a:lnTo>
                  <a:lnTo>
                    <a:pt x="938898" y="862154"/>
                  </a:lnTo>
                  <a:lnTo>
                    <a:pt x="908285" y="898802"/>
                  </a:lnTo>
                  <a:lnTo>
                    <a:pt x="878105" y="935821"/>
                  </a:lnTo>
                  <a:lnTo>
                    <a:pt x="848362" y="973207"/>
                  </a:lnTo>
                  <a:lnTo>
                    <a:pt x="819061" y="1010956"/>
                  </a:lnTo>
                  <a:lnTo>
                    <a:pt x="790205" y="1049065"/>
                  </a:lnTo>
                  <a:lnTo>
                    <a:pt x="761797" y="1087529"/>
                  </a:lnTo>
                  <a:lnTo>
                    <a:pt x="733843" y="1126344"/>
                  </a:lnTo>
                  <a:lnTo>
                    <a:pt x="706346" y="1165507"/>
                  </a:lnTo>
                  <a:lnTo>
                    <a:pt x="679310" y="1205014"/>
                  </a:lnTo>
                  <a:lnTo>
                    <a:pt x="652738" y="1244861"/>
                  </a:lnTo>
                  <a:lnTo>
                    <a:pt x="626635" y="1285043"/>
                  </a:lnTo>
                  <a:lnTo>
                    <a:pt x="601004" y="1325557"/>
                  </a:lnTo>
                  <a:lnTo>
                    <a:pt x="575850" y="1366400"/>
                  </a:lnTo>
                  <a:lnTo>
                    <a:pt x="551176" y="1407567"/>
                  </a:lnTo>
                  <a:lnTo>
                    <a:pt x="526986" y="1449054"/>
                  </a:lnTo>
                  <a:lnTo>
                    <a:pt x="503284" y="1490857"/>
                  </a:lnTo>
                  <a:lnTo>
                    <a:pt x="480075" y="1532973"/>
                  </a:lnTo>
                  <a:lnTo>
                    <a:pt x="457361" y="1575397"/>
                  </a:lnTo>
                  <a:lnTo>
                    <a:pt x="435147" y="1618126"/>
                  </a:lnTo>
                  <a:lnTo>
                    <a:pt x="413437" y="1661156"/>
                  </a:lnTo>
                  <a:lnTo>
                    <a:pt x="392235" y="1704482"/>
                  </a:lnTo>
                  <a:lnTo>
                    <a:pt x="371544" y="1748102"/>
                  </a:lnTo>
                  <a:lnTo>
                    <a:pt x="351369" y="1792011"/>
                  </a:lnTo>
                  <a:lnTo>
                    <a:pt x="331713" y="1836204"/>
                  </a:lnTo>
                  <a:lnTo>
                    <a:pt x="312580" y="1880679"/>
                  </a:lnTo>
                  <a:lnTo>
                    <a:pt x="293975" y="1925431"/>
                  </a:lnTo>
                  <a:lnTo>
                    <a:pt x="275901" y="1970457"/>
                  </a:lnTo>
                  <a:lnTo>
                    <a:pt x="258361" y="2015752"/>
                  </a:lnTo>
                  <a:lnTo>
                    <a:pt x="241361" y="2061313"/>
                  </a:lnTo>
                  <a:lnTo>
                    <a:pt x="224903" y="2107135"/>
                  </a:lnTo>
                  <a:lnTo>
                    <a:pt x="208992" y="2153216"/>
                  </a:lnTo>
                  <a:lnTo>
                    <a:pt x="193632" y="2199550"/>
                  </a:lnTo>
                  <a:lnTo>
                    <a:pt x="178826" y="2246134"/>
                  </a:lnTo>
                  <a:lnTo>
                    <a:pt x="164578" y="2292964"/>
                  </a:lnTo>
                  <a:lnTo>
                    <a:pt x="150893" y="2340037"/>
                  </a:lnTo>
                  <a:lnTo>
                    <a:pt x="137775" y="2387347"/>
                  </a:lnTo>
                  <a:lnTo>
                    <a:pt x="125226" y="2434893"/>
                  </a:lnTo>
                  <a:lnTo>
                    <a:pt x="113251" y="2482668"/>
                  </a:lnTo>
                  <a:lnTo>
                    <a:pt x="101855" y="2530670"/>
                  </a:lnTo>
                  <a:lnTo>
                    <a:pt x="91040" y="2578895"/>
                  </a:lnTo>
                  <a:lnTo>
                    <a:pt x="80811" y="2627339"/>
                  </a:lnTo>
                  <a:lnTo>
                    <a:pt x="71172" y="2675997"/>
                  </a:lnTo>
                  <a:lnTo>
                    <a:pt x="62126" y="2724866"/>
                  </a:lnTo>
                  <a:lnTo>
                    <a:pt x="53678" y="2773943"/>
                  </a:lnTo>
                  <a:lnTo>
                    <a:pt x="45831" y="2823222"/>
                  </a:lnTo>
                  <a:lnTo>
                    <a:pt x="38589" y="2872701"/>
                  </a:lnTo>
                  <a:lnTo>
                    <a:pt x="31957" y="2922375"/>
                  </a:lnTo>
                  <a:lnTo>
                    <a:pt x="25938" y="2972240"/>
                  </a:lnTo>
                  <a:lnTo>
                    <a:pt x="20536" y="3022293"/>
                  </a:lnTo>
                  <a:lnTo>
                    <a:pt x="15754" y="3072530"/>
                  </a:lnTo>
                  <a:lnTo>
                    <a:pt x="11598" y="3122946"/>
                  </a:lnTo>
                  <a:lnTo>
                    <a:pt x="8070" y="3173538"/>
                  </a:lnTo>
                  <a:lnTo>
                    <a:pt x="5175" y="3224302"/>
                  </a:lnTo>
                  <a:lnTo>
                    <a:pt x="2917" y="3275234"/>
                  </a:lnTo>
                  <a:lnTo>
                    <a:pt x="1299" y="3326331"/>
                  </a:lnTo>
                  <a:lnTo>
                    <a:pt x="325" y="3377587"/>
                  </a:lnTo>
                  <a:lnTo>
                    <a:pt x="0" y="3429000"/>
                  </a:lnTo>
                  <a:lnTo>
                    <a:pt x="325" y="3480412"/>
                  </a:lnTo>
                  <a:lnTo>
                    <a:pt x="1299" y="3531668"/>
                  </a:lnTo>
                  <a:lnTo>
                    <a:pt x="2917" y="3582764"/>
                  </a:lnTo>
                  <a:lnTo>
                    <a:pt x="5175" y="3633696"/>
                  </a:lnTo>
                  <a:lnTo>
                    <a:pt x="8070" y="3684460"/>
                  </a:lnTo>
                  <a:lnTo>
                    <a:pt x="11598" y="3735052"/>
                  </a:lnTo>
                  <a:lnTo>
                    <a:pt x="15754" y="3785468"/>
                  </a:lnTo>
                  <a:lnTo>
                    <a:pt x="20536" y="3835704"/>
                  </a:lnTo>
                  <a:lnTo>
                    <a:pt x="25938" y="3885757"/>
                  </a:lnTo>
                  <a:lnTo>
                    <a:pt x="31957" y="3935622"/>
                  </a:lnTo>
                  <a:lnTo>
                    <a:pt x="38589" y="3985296"/>
                  </a:lnTo>
                  <a:lnTo>
                    <a:pt x="45831" y="4034774"/>
                  </a:lnTo>
                  <a:lnTo>
                    <a:pt x="53678" y="4084053"/>
                  </a:lnTo>
                  <a:lnTo>
                    <a:pt x="62126" y="4133129"/>
                  </a:lnTo>
                  <a:lnTo>
                    <a:pt x="71172" y="4181998"/>
                  </a:lnTo>
                  <a:lnTo>
                    <a:pt x="80811" y="4230656"/>
                  </a:lnTo>
                  <a:lnTo>
                    <a:pt x="91040" y="4279099"/>
                  </a:lnTo>
                  <a:lnTo>
                    <a:pt x="101855" y="4327323"/>
                  </a:lnTo>
                  <a:lnTo>
                    <a:pt x="113251" y="4375324"/>
                  </a:lnTo>
                  <a:lnTo>
                    <a:pt x="125226" y="4423099"/>
                  </a:lnTo>
                  <a:lnTo>
                    <a:pt x="137775" y="4470644"/>
                  </a:lnTo>
                  <a:lnTo>
                    <a:pt x="150893" y="4517954"/>
                  </a:lnTo>
                  <a:lnTo>
                    <a:pt x="164578" y="4565026"/>
                  </a:lnTo>
                  <a:lnTo>
                    <a:pt x="178826" y="4611855"/>
                  </a:lnTo>
                  <a:lnTo>
                    <a:pt x="193632" y="4658439"/>
                  </a:lnTo>
                  <a:lnTo>
                    <a:pt x="208992" y="4704772"/>
                  </a:lnTo>
                  <a:lnTo>
                    <a:pt x="224903" y="4750852"/>
                  </a:lnTo>
                  <a:lnTo>
                    <a:pt x="241361" y="4796673"/>
                  </a:lnTo>
                  <a:lnTo>
                    <a:pt x="258361" y="4842233"/>
                  </a:lnTo>
                  <a:lnTo>
                    <a:pt x="275901" y="4887528"/>
                  </a:lnTo>
                  <a:lnTo>
                    <a:pt x="293975" y="4932553"/>
                  </a:lnTo>
                  <a:lnTo>
                    <a:pt x="312580" y="4977304"/>
                  </a:lnTo>
                  <a:lnTo>
                    <a:pt x="331713" y="5021778"/>
                  </a:lnTo>
                  <a:lnTo>
                    <a:pt x="351369" y="5065971"/>
                  </a:lnTo>
                  <a:lnTo>
                    <a:pt x="371544" y="5109879"/>
                  </a:lnTo>
                  <a:lnTo>
                    <a:pt x="392235" y="5153498"/>
                  </a:lnTo>
                  <a:lnTo>
                    <a:pt x="413437" y="5196823"/>
                  </a:lnTo>
                  <a:lnTo>
                    <a:pt x="435147" y="5239852"/>
                  </a:lnTo>
                  <a:lnTo>
                    <a:pt x="457361" y="5282581"/>
                  </a:lnTo>
                  <a:lnTo>
                    <a:pt x="480075" y="5325004"/>
                  </a:lnTo>
                  <a:lnTo>
                    <a:pt x="503284" y="5367119"/>
                  </a:lnTo>
                  <a:lnTo>
                    <a:pt x="526986" y="5408922"/>
                  </a:lnTo>
                  <a:lnTo>
                    <a:pt x="551176" y="5450408"/>
                  </a:lnTo>
                  <a:lnTo>
                    <a:pt x="575850" y="5491574"/>
                  </a:lnTo>
                  <a:lnTo>
                    <a:pt x="601004" y="5532415"/>
                  </a:lnTo>
                  <a:lnTo>
                    <a:pt x="626635" y="5572929"/>
                  </a:lnTo>
                  <a:lnTo>
                    <a:pt x="652738" y="5613111"/>
                  </a:lnTo>
                  <a:lnTo>
                    <a:pt x="679310" y="5652957"/>
                  </a:lnTo>
                  <a:lnTo>
                    <a:pt x="706346" y="5692463"/>
                  </a:lnTo>
                  <a:lnTo>
                    <a:pt x="733843" y="5731625"/>
                  </a:lnTo>
                  <a:lnTo>
                    <a:pt x="761797" y="5770440"/>
                  </a:lnTo>
                  <a:lnTo>
                    <a:pt x="790205" y="5808903"/>
                  </a:lnTo>
                  <a:lnTo>
                    <a:pt x="819061" y="5847011"/>
                  </a:lnTo>
                  <a:lnTo>
                    <a:pt x="848362" y="5884759"/>
                  </a:lnTo>
                  <a:lnTo>
                    <a:pt x="878105" y="5922145"/>
                  </a:lnTo>
                  <a:lnTo>
                    <a:pt x="908285" y="5959163"/>
                  </a:lnTo>
                  <a:lnTo>
                    <a:pt x="938898" y="5995810"/>
                  </a:lnTo>
                  <a:lnTo>
                    <a:pt x="969941" y="6032083"/>
                  </a:lnTo>
                  <a:lnTo>
                    <a:pt x="1001410" y="6067976"/>
                  </a:lnTo>
                  <a:lnTo>
                    <a:pt x="1033300" y="6103487"/>
                  </a:lnTo>
                  <a:lnTo>
                    <a:pt x="1065608" y="6138611"/>
                  </a:lnTo>
                  <a:lnTo>
                    <a:pt x="1098330" y="6173345"/>
                  </a:lnTo>
                  <a:lnTo>
                    <a:pt x="1131462" y="6207684"/>
                  </a:lnTo>
                  <a:lnTo>
                    <a:pt x="1165001" y="6241625"/>
                  </a:lnTo>
                  <a:lnTo>
                    <a:pt x="1198941" y="6275164"/>
                  </a:lnTo>
                  <a:lnTo>
                    <a:pt x="1233280" y="6308296"/>
                  </a:lnTo>
                  <a:lnTo>
                    <a:pt x="1268013" y="6341019"/>
                  </a:lnTo>
                  <a:lnTo>
                    <a:pt x="1303136" y="6373328"/>
                  </a:lnTo>
                  <a:lnTo>
                    <a:pt x="1338646" y="6405218"/>
                  </a:lnTo>
                  <a:lnTo>
                    <a:pt x="1374539" y="6436687"/>
                  </a:lnTo>
                  <a:lnTo>
                    <a:pt x="1410811" y="6467731"/>
                  </a:lnTo>
                  <a:lnTo>
                    <a:pt x="1447457" y="6498344"/>
                  </a:lnTo>
                  <a:lnTo>
                    <a:pt x="1484475" y="6528525"/>
                  </a:lnTo>
                  <a:lnTo>
                    <a:pt x="1521859" y="6558268"/>
                  </a:lnTo>
                  <a:lnTo>
                    <a:pt x="1559607" y="6587569"/>
                  </a:lnTo>
                  <a:lnTo>
                    <a:pt x="1597714" y="6616426"/>
                  </a:lnTo>
                  <a:lnTo>
                    <a:pt x="1636176" y="6644833"/>
                  </a:lnTo>
                  <a:lnTo>
                    <a:pt x="1674990" y="6672788"/>
                  </a:lnTo>
                  <a:lnTo>
                    <a:pt x="1714151" y="6700285"/>
                  </a:lnTo>
                  <a:lnTo>
                    <a:pt x="1753655" y="6727322"/>
                  </a:lnTo>
                  <a:lnTo>
                    <a:pt x="1793500" y="6753894"/>
                  </a:lnTo>
                  <a:lnTo>
                    <a:pt x="1833680" y="6779998"/>
                  </a:lnTo>
                  <a:lnTo>
                    <a:pt x="1874192" y="6805629"/>
                  </a:lnTo>
                  <a:lnTo>
                    <a:pt x="1915032" y="6830783"/>
                  </a:lnTo>
                  <a:lnTo>
                    <a:pt x="1962403" y="6857999"/>
                  </a:lnTo>
                  <a:lnTo>
                    <a:pt x="5992875" y="6857999"/>
                  </a:lnTo>
                  <a:lnTo>
                    <a:pt x="6040246" y="6830783"/>
                  </a:lnTo>
                  <a:lnTo>
                    <a:pt x="6081087" y="6805629"/>
                  </a:lnTo>
                  <a:lnTo>
                    <a:pt x="6121599" y="6779998"/>
                  </a:lnTo>
                  <a:lnTo>
                    <a:pt x="6161779" y="6753894"/>
                  </a:lnTo>
                  <a:lnTo>
                    <a:pt x="6201624" y="6727322"/>
                  </a:lnTo>
                  <a:lnTo>
                    <a:pt x="6241128" y="6700285"/>
                  </a:lnTo>
                  <a:lnTo>
                    <a:pt x="6280289" y="6672788"/>
                  </a:lnTo>
                  <a:lnTo>
                    <a:pt x="6319103" y="6644833"/>
                  </a:lnTo>
                  <a:lnTo>
                    <a:pt x="6357565" y="6616426"/>
                  </a:lnTo>
                  <a:lnTo>
                    <a:pt x="6395672" y="6587569"/>
                  </a:lnTo>
                  <a:lnTo>
                    <a:pt x="6433420" y="6558268"/>
                  </a:lnTo>
                  <a:lnTo>
                    <a:pt x="6470804" y="6528525"/>
                  </a:lnTo>
                  <a:lnTo>
                    <a:pt x="6507822" y="6498344"/>
                  </a:lnTo>
                  <a:lnTo>
                    <a:pt x="6544468" y="6467731"/>
                  </a:lnTo>
                  <a:lnTo>
                    <a:pt x="6580740" y="6436687"/>
                  </a:lnTo>
                  <a:lnTo>
                    <a:pt x="6616633" y="6405218"/>
                  </a:lnTo>
                  <a:lnTo>
                    <a:pt x="6652143" y="6373328"/>
                  </a:lnTo>
                  <a:lnTo>
                    <a:pt x="6687266" y="6341019"/>
                  </a:lnTo>
                  <a:lnTo>
                    <a:pt x="6721999" y="6308296"/>
                  </a:lnTo>
                  <a:lnTo>
                    <a:pt x="6756338" y="6275164"/>
                  </a:lnTo>
                  <a:lnTo>
                    <a:pt x="6790278" y="6241625"/>
                  </a:lnTo>
                  <a:lnTo>
                    <a:pt x="6823817" y="6207684"/>
                  </a:lnTo>
                  <a:lnTo>
                    <a:pt x="6856949" y="6173345"/>
                  </a:lnTo>
                  <a:lnTo>
                    <a:pt x="6889671" y="6138611"/>
                  </a:lnTo>
                  <a:lnTo>
                    <a:pt x="6921979" y="6103487"/>
                  </a:lnTo>
                  <a:lnTo>
                    <a:pt x="6953869" y="6067976"/>
                  </a:lnTo>
                  <a:lnTo>
                    <a:pt x="6985338" y="6032083"/>
                  </a:lnTo>
                  <a:lnTo>
                    <a:pt x="7016381" y="5995810"/>
                  </a:lnTo>
                  <a:lnTo>
                    <a:pt x="7046994" y="5959163"/>
                  </a:lnTo>
                  <a:lnTo>
                    <a:pt x="7077174" y="5922145"/>
                  </a:lnTo>
                  <a:lnTo>
                    <a:pt x="7106917" y="5884759"/>
                  </a:lnTo>
                  <a:lnTo>
                    <a:pt x="7136218" y="5847011"/>
                  </a:lnTo>
                  <a:lnTo>
                    <a:pt x="7165074" y="5808903"/>
                  </a:lnTo>
                  <a:lnTo>
                    <a:pt x="7193482" y="5770440"/>
                  </a:lnTo>
                  <a:lnTo>
                    <a:pt x="7221436" y="5731625"/>
                  </a:lnTo>
                  <a:lnTo>
                    <a:pt x="7248933" y="5692463"/>
                  </a:lnTo>
                  <a:lnTo>
                    <a:pt x="7275969" y="5652957"/>
                  </a:lnTo>
                  <a:lnTo>
                    <a:pt x="7302541" y="5613111"/>
                  </a:lnTo>
                  <a:lnTo>
                    <a:pt x="7328644" y="5572929"/>
                  </a:lnTo>
                  <a:lnTo>
                    <a:pt x="7354275" y="5532415"/>
                  </a:lnTo>
                  <a:lnTo>
                    <a:pt x="7379429" y="5491574"/>
                  </a:lnTo>
                  <a:lnTo>
                    <a:pt x="7404103" y="5450408"/>
                  </a:lnTo>
                  <a:lnTo>
                    <a:pt x="7428293" y="5408922"/>
                  </a:lnTo>
                  <a:lnTo>
                    <a:pt x="7451995" y="5367119"/>
                  </a:lnTo>
                  <a:lnTo>
                    <a:pt x="7475204" y="5325004"/>
                  </a:lnTo>
                  <a:lnTo>
                    <a:pt x="7497918" y="5282581"/>
                  </a:lnTo>
                  <a:lnTo>
                    <a:pt x="7520132" y="5239852"/>
                  </a:lnTo>
                  <a:lnTo>
                    <a:pt x="7541842" y="5196823"/>
                  </a:lnTo>
                  <a:lnTo>
                    <a:pt x="7563044" y="5153498"/>
                  </a:lnTo>
                  <a:lnTo>
                    <a:pt x="7583735" y="5109879"/>
                  </a:lnTo>
                  <a:lnTo>
                    <a:pt x="7603910" y="5065971"/>
                  </a:lnTo>
                  <a:lnTo>
                    <a:pt x="7623566" y="5021778"/>
                  </a:lnTo>
                  <a:lnTo>
                    <a:pt x="7642699" y="4977304"/>
                  </a:lnTo>
                  <a:lnTo>
                    <a:pt x="7661304" y="4932553"/>
                  </a:lnTo>
                  <a:lnTo>
                    <a:pt x="7679378" y="4887528"/>
                  </a:lnTo>
                  <a:lnTo>
                    <a:pt x="7696918" y="4842233"/>
                  </a:lnTo>
                  <a:lnTo>
                    <a:pt x="7713918" y="4796673"/>
                  </a:lnTo>
                  <a:lnTo>
                    <a:pt x="7730376" y="4750852"/>
                  </a:lnTo>
                  <a:lnTo>
                    <a:pt x="7746287" y="4704772"/>
                  </a:lnTo>
                  <a:lnTo>
                    <a:pt x="7761647" y="4658439"/>
                  </a:lnTo>
                  <a:lnTo>
                    <a:pt x="7776453" y="4611855"/>
                  </a:lnTo>
                  <a:lnTo>
                    <a:pt x="7790701" y="4565026"/>
                  </a:lnTo>
                  <a:lnTo>
                    <a:pt x="7804386" y="4517954"/>
                  </a:lnTo>
                  <a:lnTo>
                    <a:pt x="7817504" y="4470644"/>
                  </a:lnTo>
                  <a:lnTo>
                    <a:pt x="7830053" y="4423099"/>
                  </a:lnTo>
                  <a:lnTo>
                    <a:pt x="7842028" y="4375324"/>
                  </a:lnTo>
                  <a:lnTo>
                    <a:pt x="7853424" y="4327323"/>
                  </a:lnTo>
                  <a:lnTo>
                    <a:pt x="7864239" y="4279099"/>
                  </a:lnTo>
                  <a:lnTo>
                    <a:pt x="7874468" y="4230656"/>
                  </a:lnTo>
                  <a:lnTo>
                    <a:pt x="7884107" y="4181998"/>
                  </a:lnTo>
                  <a:lnTo>
                    <a:pt x="7893153" y="4133129"/>
                  </a:lnTo>
                  <a:lnTo>
                    <a:pt x="7901601" y="4084053"/>
                  </a:lnTo>
                  <a:lnTo>
                    <a:pt x="7909448" y="4034774"/>
                  </a:lnTo>
                  <a:lnTo>
                    <a:pt x="7916690" y="3985296"/>
                  </a:lnTo>
                  <a:lnTo>
                    <a:pt x="7923322" y="3935622"/>
                  </a:lnTo>
                  <a:lnTo>
                    <a:pt x="7929341" y="3885757"/>
                  </a:lnTo>
                  <a:lnTo>
                    <a:pt x="7934743" y="3835704"/>
                  </a:lnTo>
                  <a:lnTo>
                    <a:pt x="7939525" y="3785468"/>
                  </a:lnTo>
                  <a:lnTo>
                    <a:pt x="7943681" y="3735052"/>
                  </a:lnTo>
                  <a:lnTo>
                    <a:pt x="7947209" y="3684460"/>
                  </a:lnTo>
                  <a:lnTo>
                    <a:pt x="7950104" y="3633696"/>
                  </a:lnTo>
                  <a:lnTo>
                    <a:pt x="7952362" y="3582764"/>
                  </a:lnTo>
                  <a:lnTo>
                    <a:pt x="7953980" y="3531668"/>
                  </a:lnTo>
                  <a:lnTo>
                    <a:pt x="7954954" y="3480412"/>
                  </a:lnTo>
                  <a:lnTo>
                    <a:pt x="7955280" y="3429000"/>
                  </a:lnTo>
                  <a:lnTo>
                    <a:pt x="7954954" y="3377587"/>
                  </a:lnTo>
                  <a:lnTo>
                    <a:pt x="7953980" y="3326331"/>
                  </a:lnTo>
                  <a:lnTo>
                    <a:pt x="7952362" y="3275234"/>
                  </a:lnTo>
                  <a:lnTo>
                    <a:pt x="7950104" y="3224302"/>
                  </a:lnTo>
                  <a:lnTo>
                    <a:pt x="7947209" y="3173538"/>
                  </a:lnTo>
                  <a:lnTo>
                    <a:pt x="7943681" y="3122946"/>
                  </a:lnTo>
                  <a:lnTo>
                    <a:pt x="7939525" y="3072530"/>
                  </a:lnTo>
                  <a:lnTo>
                    <a:pt x="7934743" y="3022293"/>
                  </a:lnTo>
                  <a:lnTo>
                    <a:pt x="7929341" y="2972240"/>
                  </a:lnTo>
                  <a:lnTo>
                    <a:pt x="7923322" y="2922375"/>
                  </a:lnTo>
                  <a:lnTo>
                    <a:pt x="7916690" y="2872701"/>
                  </a:lnTo>
                  <a:lnTo>
                    <a:pt x="7909448" y="2823222"/>
                  </a:lnTo>
                  <a:lnTo>
                    <a:pt x="7901601" y="2773943"/>
                  </a:lnTo>
                  <a:lnTo>
                    <a:pt x="7893153" y="2724866"/>
                  </a:lnTo>
                  <a:lnTo>
                    <a:pt x="7884107" y="2675997"/>
                  </a:lnTo>
                  <a:lnTo>
                    <a:pt x="7874468" y="2627339"/>
                  </a:lnTo>
                  <a:lnTo>
                    <a:pt x="7864239" y="2578895"/>
                  </a:lnTo>
                  <a:lnTo>
                    <a:pt x="7853424" y="2530670"/>
                  </a:lnTo>
                  <a:lnTo>
                    <a:pt x="7842028" y="2482668"/>
                  </a:lnTo>
                  <a:lnTo>
                    <a:pt x="7830053" y="2434893"/>
                  </a:lnTo>
                  <a:lnTo>
                    <a:pt x="7817504" y="2387347"/>
                  </a:lnTo>
                  <a:lnTo>
                    <a:pt x="7804386" y="2340037"/>
                  </a:lnTo>
                  <a:lnTo>
                    <a:pt x="7790701" y="2292964"/>
                  </a:lnTo>
                  <a:lnTo>
                    <a:pt x="7776453" y="2246134"/>
                  </a:lnTo>
                  <a:lnTo>
                    <a:pt x="7761647" y="2199550"/>
                  </a:lnTo>
                  <a:lnTo>
                    <a:pt x="7746287" y="2153216"/>
                  </a:lnTo>
                  <a:lnTo>
                    <a:pt x="7730376" y="2107135"/>
                  </a:lnTo>
                  <a:lnTo>
                    <a:pt x="7713918" y="2061313"/>
                  </a:lnTo>
                  <a:lnTo>
                    <a:pt x="7696918" y="2015752"/>
                  </a:lnTo>
                  <a:lnTo>
                    <a:pt x="7679378" y="1970457"/>
                  </a:lnTo>
                  <a:lnTo>
                    <a:pt x="7661304" y="1925431"/>
                  </a:lnTo>
                  <a:lnTo>
                    <a:pt x="7642699" y="1880679"/>
                  </a:lnTo>
                  <a:lnTo>
                    <a:pt x="7623566" y="1836204"/>
                  </a:lnTo>
                  <a:lnTo>
                    <a:pt x="7603910" y="1792011"/>
                  </a:lnTo>
                  <a:lnTo>
                    <a:pt x="7583735" y="1748102"/>
                  </a:lnTo>
                  <a:lnTo>
                    <a:pt x="7563044" y="1704482"/>
                  </a:lnTo>
                  <a:lnTo>
                    <a:pt x="7541842" y="1661156"/>
                  </a:lnTo>
                  <a:lnTo>
                    <a:pt x="7520132" y="1618126"/>
                  </a:lnTo>
                  <a:lnTo>
                    <a:pt x="7497918" y="1575397"/>
                  </a:lnTo>
                  <a:lnTo>
                    <a:pt x="7475204" y="1532973"/>
                  </a:lnTo>
                  <a:lnTo>
                    <a:pt x="7451995" y="1490857"/>
                  </a:lnTo>
                  <a:lnTo>
                    <a:pt x="7428293" y="1449054"/>
                  </a:lnTo>
                  <a:lnTo>
                    <a:pt x="7404103" y="1407567"/>
                  </a:lnTo>
                  <a:lnTo>
                    <a:pt x="7379429" y="1366400"/>
                  </a:lnTo>
                  <a:lnTo>
                    <a:pt x="7354275" y="1325557"/>
                  </a:lnTo>
                  <a:lnTo>
                    <a:pt x="7328644" y="1285043"/>
                  </a:lnTo>
                  <a:lnTo>
                    <a:pt x="7302541" y="1244861"/>
                  </a:lnTo>
                  <a:lnTo>
                    <a:pt x="7275969" y="1205014"/>
                  </a:lnTo>
                  <a:lnTo>
                    <a:pt x="7248933" y="1165507"/>
                  </a:lnTo>
                  <a:lnTo>
                    <a:pt x="7221436" y="1126344"/>
                  </a:lnTo>
                  <a:lnTo>
                    <a:pt x="7193482" y="1087529"/>
                  </a:lnTo>
                  <a:lnTo>
                    <a:pt x="7165074" y="1049065"/>
                  </a:lnTo>
                  <a:lnTo>
                    <a:pt x="7136218" y="1010956"/>
                  </a:lnTo>
                  <a:lnTo>
                    <a:pt x="7106917" y="973207"/>
                  </a:lnTo>
                  <a:lnTo>
                    <a:pt x="7077174" y="935821"/>
                  </a:lnTo>
                  <a:lnTo>
                    <a:pt x="7046994" y="898802"/>
                  </a:lnTo>
                  <a:lnTo>
                    <a:pt x="7016381" y="862154"/>
                  </a:lnTo>
                  <a:lnTo>
                    <a:pt x="6985338" y="825881"/>
                  </a:lnTo>
                  <a:lnTo>
                    <a:pt x="6953869" y="789987"/>
                  </a:lnTo>
                  <a:lnTo>
                    <a:pt x="6921979" y="754476"/>
                  </a:lnTo>
                  <a:lnTo>
                    <a:pt x="6889671" y="719351"/>
                  </a:lnTo>
                  <a:lnTo>
                    <a:pt x="6856949" y="684617"/>
                  </a:lnTo>
                  <a:lnTo>
                    <a:pt x="6823817" y="650277"/>
                  </a:lnTo>
                  <a:lnTo>
                    <a:pt x="6790278" y="616336"/>
                  </a:lnTo>
                  <a:lnTo>
                    <a:pt x="6756338" y="582797"/>
                  </a:lnTo>
                  <a:lnTo>
                    <a:pt x="6721999" y="549664"/>
                  </a:lnTo>
                  <a:lnTo>
                    <a:pt x="6687266" y="516941"/>
                  </a:lnTo>
                  <a:lnTo>
                    <a:pt x="6652143" y="484632"/>
                  </a:lnTo>
                  <a:lnTo>
                    <a:pt x="6616633" y="452741"/>
                  </a:lnTo>
                  <a:lnTo>
                    <a:pt x="6580740" y="421272"/>
                  </a:lnTo>
                  <a:lnTo>
                    <a:pt x="6544468" y="390229"/>
                  </a:lnTo>
                  <a:lnTo>
                    <a:pt x="6507822" y="359615"/>
                  </a:lnTo>
                  <a:lnTo>
                    <a:pt x="6470804" y="329434"/>
                  </a:lnTo>
                  <a:lnTo>
                    <a:pt x="6433420" y="299691"/>
                  </a:lnTo>
                  <a:lnTo>
                    <a:pt x="6395672" y="270390"/>
                  </a:lnTo>
                  <a:lnTo>
                    <a:pt x="6357565" y="241533"/>
                  </a:lnTo>
                  <a:lnTo>
                    <a:pt x="6319103" y="213126"/>
                  </a:lnTo>
                  <a:lnTo>
                    <a:pt x="6280289" y="185171"/>
                  </a:lnTo>
                  <a:lnTo>
                    <a:pt x="6241128" y="157674"/>
                  </a:lnTo>
                  <a:lnTo>
                    <a:pt x="6201624" y="130637"/>
                  </a:lnTo>
                  <a:lnTo>
                    <a:pt x="6161779" y="104066"/>
                  </a:lnTo>
                  <a:lnTo>
                    <a:pt x="6121599" y="77962"/>
                  </a:lnTo>
                  <a:lnTo>
                    <a:pt x="6081087" y="52332"/>
                  </a:lnTo>
                  <a:lnTo>
                    <a:pt x="6040246" y="27177"/>
                  </a:lnTo>
                  <a:lnTo>
                    <a:pt x="5992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6078" y="2920060"/>
            <a:ext cx="534797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5">
                <a:solidFill>
                  <a:srgbClr val="0D0D0D"/>
                </a:solidFill>
              </a:rPr>
              <a:t>TNE</a:t>
            </a:r>
            <a:r>
              <a:rPr dirty="0" sz="5400" spc="-150">
                <a:solidFill>
                  <a:srgbClr val="0D0D0D"/>
                </a:solidFill>
              </a:rPr>
              <a:t> </a:t>
            </a:r>
            <a:r>
              <a:rPr dirty="0" sz="5400" spc="-30">
                <a:solidFill>
                  <a:srgbClr val="0D0D0D"/>
                </a:solidFill>
              </a:rPr>
              <a:t>NEW</a:t>
            </a:r>
            <a:r>
              <a:rPr dirty="0" sz="5400" spc="-190">
                <a:solidFill>
                  <a:srgbClr val="0D0D0D"/>
                </a:solidFill>
              </a:rPr>
              <a:t> </a:t>
            </a:r>
            <a:r>
              <a:rPr dirty="0" sz="5400" spc="-60">
                <a:solidFill>
                  <a:srgbClr val="0D0D0D"/>
                </a:solidFill>
              </a:rPr>
              <a:t>CONCEPT</a:t>
            </a:r>
            <a:endParaRPr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76070"/>
            <a:chOff x="0" y="0"/>
            <a:chExt cx="12192000" cy="157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5758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91084"/>
              <a:ext cx="4331970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0594" y="407619"/>
            <a:ext cx="35852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>
                <a:solidFill>
                  <a:srgbClr val="FFFFFF"/>
                </a:solidFill>
              </a:rPr>
              <a:t>What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do</a:t>
            </a:r>
            <a:r>
              <a:rPr dirty="0" spc="-20">
                <a:solidFill>
                  <a:srgbClr val="FFFFFF"/>
                </a:solidFill>
              </a:rPr>
              <a:t> we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40">
                <a:solidFill>
                  <a:srgbClr val="FFFFFF"/>
                </a:solidFill>
              </a:rPr>
              <a:t>offer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62455" y="2566416"/>
            <a:ext cx="1957070" cy="1955800"/>
            <a:chOff x="1362455" y="2566416"/>
            <a:chExt cx="1957070" cy="1955800"/>
          </a:xfrm>
        </p:grpSpPr>
        <p:sp>
          <p:nvSpPr>
            <p:cNvPr id="7" name="object 7"/>
            <p:cNvSpPr/>
            <p:nvPr/>
          </p:nvSpPr>
          <p:spPr>
            <a:xfrm>
              <a:off x="1362455" y="2566416"/>
              <a:ext cx="1957070" cy="1955800"/>
            </a:xfrm>
            <a:custGeom>
              <a:avLst/>
              <a:gdLst/>
              <a:ahLst/>
              <a:cxnLst/>
              <a:rect l="l" t="t" r="r" b="b"/>
              <a:pathLst>
                <a:path w="1957070" h="1955800">
                  <a:moveTo>
                    <a:pt x="978407" y="0"/>
                  </a:moveTo>
                  <a:lnTo>
                    <a:pt x="929573" y="1196"/>
                  </a:lnTo>
                  <a:lnTo>
                    <a:pt x="881358" y="4749"/>
                  </a:lnTo>
                  <a:lnTo>
                    <a:pt x="833820" y="10601"/>
                  </a:lnTo>
                  <a:lnTo>
                    <a:pt x="787013" y="18697"/>
                  </a:lnTo>
                  <a:lnTo>
                    <a:pt x="740995" y="28981"/>
                  </a:lnTo>
                  <a:lnTo>
                    <a:pt x="695821" y="41397"/>
                  </a:lnTo>
                  <a:lnTo>
                    <a:pt x="651547" y="55889"/>
                  </a:lnTo>
                  <a:lnTo>
                    <a:pt x="608230" y="72400"/>
                  </a:lnTo>
                  <a:lnTo>
                    <a:pt x="565924" y="90874"/>
                  </a:lnTo>
                  <a:lnTo>
                    <a:pt x="524688" y="111257"/>
                  </a:lnTo>
                  <a:lnTo>
                    <a:pt x="484575" y="133491"/>
                  </a:lnTo>
                  <a:lnTo>
                    <a:pt x="445643" y="157520"/>
                  </a:lnTo>
                  <a:lnTo>
                    <a:pt x="407947" y="183289"/>
                  </a:lnTo>
                  <a:lnTo>
                    <a:pt x="371544" y="210741"/>
                  </a:lnTo>
                  <a:lnTo>
                    <a:pt x="336490" y="239821"/>
                  </a:lnTo>
                  <a:lnTo>
                    <a:pt x="302840" y="270471"/>
                  </a:lnTo>
                  <a:lnTo>
                    <a:pt x="270651" y="302638"/>
                  </a:lnTo>
                  <a:lnTo>
                    <a:pt x="239978" y="336263"/>
                  </a:lnTo>
                  <a:lnTo>
                    <a:pt x="210878" y="371292"/>
                  </a:lnTo>
                  <a:lnTo>
                    <a:pt x="183407" y="407667"/>
                  </a:lnTo>
                  <a:lnTo>
                    <a:pt x="157621" y="445334"/>
                  </a:lnTo>
                  <a:lnTo>
                    <a:pt x="133575" y="484236"/>
                  </a:lnTo>
                  <a:lnTo>
                    <a:pt x="111327" y="524317"/>
                  </a:lnTo>
                  <a:lnTo>
                    <a:pt x="90931" y="565521"/>
                  </a:lnTo>
                  <a:lnTo>
                    <a:pt x="72444" y="607792"/>
                  </a:lnTo>
                  <a:lnTo>
                    <a:pt x="55923" y="651074"/>
                  </a:lnTo>
                  <a:lnTo>
                    <a:pt x="41422" y="695311"/>
                  </a:lnTo>
                  <a:lnTo>
                    <a:pt x="28999" y="740447"/>
                  </a:lnTo>
                  <a:lnTo>
                    <a:pt x="18709" y="786425"/>
                  </a:lnTo>
                  <a:lnTo>
                    <a:pt x="10607" y="833190"/>
                  </a:lnTo>
                  <a:lnTo>
                    <a:pt x="4751" y="880686"/>
                  </a:lnTo>
                  <a:lnTo>
                    <a:pt x="1197" y="928856"/>
                  </a:lnTo>
                  <a:lnTo>
                    <a:pt x="0" y="977646"/>
                  </a:lnTo>
                  <a:lnTo>
                    <a:pt x="1197" y="1026435"/>
                  </a:lnTo>
                  <a:lnTo>
                    <a:pt x="4751" y="1074605"/>
                  </a:lnTo>
                  <a:lnTo>
                    <a:pt x="10607" y="1122101"/>
                  </a:lnTo>
                  <a:lnTo>
                    <a:pt x="18709" y="1168866"/>
                  </a:lnTo>
                  <a:lnTo>
                    <a:pt x="28999" y="1214844"/>
                  </a:lnTo>
                  <a:lnTo>
                    <a:pt x="41422" y="1259980"/>
                  </a:lnTo>
                  <a:lnTo>
                    <a:pt x="55923" y="1304217"/>
                  </a:lnTo>
                  <a:lnTo>
                    <a:pt x="72444" y="1347499"/>
                  </a:lnTo>
                  <a:lnTo>
                    <a:pt x="90931" y="1389770"/>
                  </a:lnTo>
                  <a:lnTo>
                    <a:pt x="111327" y="1430974"/>
                  </a:lnTo>
                  <a:lnTo>
                    <a:pt x="133575" y="1471055"/>
                  </a:lnTo>
                  <a:lnTo>
                    <a:pt x="157621" y="1509957"/>
                  </a:lnTo>
                  <a:lnTo>
                    <a:pt x="183407" y="1547624"/>
                  </a:lnTo>
                  <a:lnTo>
                    <a:pt x="210878" y="1583999"/>
                  </a:lnTo>
                  <a:lnTo>
                    <a:pt x="239978" y="1619028"/>
                  </a:lnTo>
                  <a:lnTo>
                    <a:pt x="270651" y="1652653"/>
                  </a:lnTo>
                  <a:lnTo>
                    <a:pt x="302840" y="1684820"/>
                  </a:lnTo>
                  <a:lnTo>
                    <a:pt x="336490" y="1715470"/>
                  </a:lnTo>
                  <a:lnTo>
                    <a:pt x="371544" y="1744550"/>
                  </a:lnTo>
                  <a:lnTo>
                    <a:pt x="407947" y="1772002"/>
                  </a:lnTo>
                  <a:lnTo>
                    <a:pt x="445643" y="1797771"/>
                  </a:lnTo>
                  <a:lnTo>
                    <a:pt x="484575" y="1821800"/>
                  </a:lnTo>
                  <a:lnTo>
                    <a:pt x="524688" y="1844034"/>
                  </a:lnTo>
                  <a:lnTo>
                    <a:pt x="565924" y="1864417"/>
                  </a:lnTo>
                  <a:lnTo>
                    <a:pt x="608230" y="1882891"/>
                  </a:lnTo>
                  <a:lnTo>
                    <a:pt x="651547" y="1899402"/>
                  </a:lnTo>
                  <a:lnTo>
                    <a:pt x="695821" y="1913894"/>
                  </a:lnTo>
                  <a:lnTo>
                    <a:pt x="740995" y="1926310"/>
                  </a:lnTo>
                  <a:lnTo>
                    <a:pt x="787013" y="1936594"/>
                  </a:lnTo>
                  <a:lnTo>
                    <a:pt x="833820" y="1944690"/>
                  </a:lnTo>
                  <a:lnTo>
                    <a:pt x="881358" y="1950542"/>
                  </a:lnTo>
                  <a:lnTo>
                    <a:pt x="929573" y="1954095"/>
                  </a:lnTo>
                  <a:lnTo>
                    <a:pt x="978407" y="1955292"/>
                  </a:lnTo>
                  <a:lnTo>
                    <a:pt x="1027242" y="1954095"/>
                  </a:lnTo>
                  <a:lnTo>
                    <a:pt x="1075457" y="1950542"/>
                  </a:lnTo>
                  <a:lnTo>
                    <a:pt x="1122995" y="1944690"/>
                  </a:lnTo>
                  <a:lnTo>
                    <a:pt x="1169802" y="1936594"/>
                  </a:lnTo>
                  <a:lnTo>
                    <a:pt x="1215820" y="1926310"/>
                  </a:lnTo>
                  <a:lnTo>
                    <a:pt x="1260994" y="1913894"/>
                  </a:lnTo>
                  <a:lnTo>
                    <a:pt x="1305268" y="1899402"/>
                  </a:lnTo>
                  <a:lnTo>
                    <a:pt x="1348585" y="1882891"/>
                  </a:lnTo>
                  <a:lnTo>
                    <a:pt x="1390891" y="1864417"/>
                  </a:lnTo>
                  <a:lnTo>
                    <a:pt x="1432127" y="1844034"/>
                  </a:lnTo>
                  <a:lnTo>
                    <a:pt x="1472240" y="1821800"/>
                  </a:lnTo>
                  <a:lnTo>
                    <a:pt x="1511172" y="1797771"/>
                  </a:lnTo>
                  <a:lnTo>
                    <a:pt x="1548868" y="1772002"/>
                  </a:lnTo>
                  <a:lnTo>
                    <a:pt x="1585271" y="1744550"/>
                  </a:lnTo>
                  <a:lnTo>
                    <a:pt x="1620325" y="1715470"/>
                  </a:lnTo>
                  <a:lnTo>
                    <a:pt x="1653975" y="1684820"/>
                  </a:lnTo>
                  <a:lnTo>
                    <a:pt x="1686164" y="1652653"/>
                  </a:lnTo>
                  <a:lnTo>
                    <a:pt x="1716837" y="1619028"/>
                  </a:lnTo>
                  <a:lnTo>
                    <a:pt x="1745937" y="1583999"/>
                  </a:lnTo>
                  <a:lnTo>
                    <a:pt x="1773408" y="1547624"/>
                  </a:lnTo>
                  <a:lnTo>
                    <a:pt x="1799194" y="1509957"/>
                  </a:lnTo>
                  <a:lnTo>
                    <a:pt x="1823240" y="1471055"/>
                  </a:lnTo>
                  <a:lnTo>
                    <a:pt x="1845488" y="1430974"/>
                  </a:lnTo>
                  <a:lnTo>
                    <a:pt x="1865884" y="1389770"/>
                  </a:lnTo>
                  <a:lnTo>
                    <a:pt x="1884371" y="1347499"/>
                  </a:lnTo>
                  <a:lnTo>
                    <a:pt x="1900892" y="1304217"/>
                  </a:lnTo>
                  <a:lnTo>
                    <a:pt x="1915393" y="1259980"/>
                  </a:lnTo>
                  <a:lnTo>
                    <a:pt x="1927816" y="1214844"/>
                  </a:lnTo>
                  <a:lnTo>
                    <a:pt x="1938106" y="1168866"/>
                  </a:lnTo>
                  <a:lnTo>
                    <a:pt x="1946208" y="1122101"/>
                  </a:lnTo>
                  <a:lnTo>
                    <a:pt x="1952064" y="1074605"/>
                  </a:lnTo>
                  <a:lnTo>
                    <a:pt x="1955618" y="1026435"/>
                  </a:lnTo>
                  <a:lnTo>
                    <a:pt x="1956816" y="977646"/>
                  </a:lnTo>
                  <a:lnTo>
                    <a:pt x="1955618" y="928856"/>
                  </a:lnTo>
                  <a:lnTo>
                    <a:pt x="1952064" y="880686"/>
                  </a:lnTo>
                  <a:lnTo>
                    <a:pt x="1946208" y="833190"/>
                  </a:lnTo>
                  <a:lnTo>
                    <a:pt x="1938106" y="786425"/>
                  </a:lnTo>
                  <a:lnTo>
                    <a:pt x="1927816" y="740447"/>
                  </a:lnTo>
                  <a:lnTo>
                    <a:pt x="1915393" y="695311"/>
                  </a:lnTo>
                  <a:lnTo>
                    <a:pt x="1900892" y="651074"/>
                  </a:lnTo>
                  <a:lnTo>
                    <a:pt x="1884371" y="607792"/>
                  </a:lnTo>
                  <a:lnTo>
                    <a:pt x="1865884" y="565521"/>
                  </a:lnTo>
                  <a:lnTo>
                    <a:pt x="1845488" y="524317"/>
                  </a:lnTo>
                  <a:lnTo>
                    <a:pt x="1823240" y="484236"/>
                  </a:lnTo>
                  <a:lnTo>
                    <a:pt x="1799194" y="445334"/>
                  </a:lnTo>
                  <a:lnTo>
                    <a:pt x="1773408" y="407667"/>
                  </a:lnTo>
                  <a:lnTo>
                    <a:pt x="1745937" y="371292"/>
                  </a:lnTo>
                  <a:lnTo>
                    <a:pt x="1716837" y="336263"/>
                  </a:lnTo>
                  <a:lnTo>
                    <a:pt x="1686164" y="302638"/>
                  </a:lnTo>
                  <a:lnTo>
                    <a:pt x="1653975" y="270471"/>
                  </a:lnTo>
                  <a:lnTo>
                    <a:pt x="1620325" y="239821"/>
                  </a:lnTo>
                  <a:lnTo>
                    <a:pt x="1585271" y="210741"/>
                  </a:lnTo>
                  <a:lnTo>
                    <a:pt x="1548868" y="183289"/>
                  </a:lnTo>
                  <a:lnTo>
                    <a:pt x="1511172" y="157520"/>
                  </a:lnTo>
                  <a:lnTo>
                    <a:pt x="1472240" y="133491"/>
                  </a:lnTo>
                  <a:lnTo>
                    <a:pt x="1432127" y="111257"/>
                  </a:lnTo>
                  <a:lnTo>
                    <a:pt x="1390891" y="90874"/>
                  </a:lnTo>
                  <a:lnTo>
                    <a:pt x="1348585" y="72400"/>
                  </a:lnTo>
                  <a:lnTo>
                    <a:pt x="1305268" y="55889"/>
                  </a:lnTo>
                  <a:lnTo>
                    <a:pt x="1260994" y="41397"/>
                  </a:lnTo>
                  <a:lnTo>
                    <a:pt x="1215820" y="28981"/>
                  </a:lnTo>
                  <a:lnTo>
                    <a:pt x="1169802" y="18697"/>
                  </a:lnTo>
                  <a:lnTo>
                    <a:pt x="1122995" y="10601"/>
                  </a:lnTo>
                  <a:lnTo>
                    <a:pt x="1075457" y="4749"/>
                  </a:lnTo>
                  <a:lnTo>
                    <a:pt x="1027242" y="1196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2114" y="3579117"/>
              <a:ext cx="329936" cy="2497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41347" y="3245281"/>
              <a:ext cx="1002665" cy="601345"/>
            </a:xfrm>
            <a:custGeom>
              <a:avLst/>
              <a:gdLst/>
              <a:ahLst/>
              <a:cxnLst/>
              <a:rect l="l" t="t" r="r" b="b"/>
              <a:pathLst>
                <a:path w="1002664" h="601345">
                  <a:moveTo>
                    <a:pt x="230746" y="77063"/>
                  </a:moveTo>
                  <a:lnTo>
                    <a:pt x="230352" y="68186"/>
                  </a:lnTo>
                  <a:lnTo>
                    <a:pt x="226491" y="60159"/>
                  </a:lnTo>
                  <a:lnTo>
                    <a:pt x="219379" y="54317"/>
                  </a:lnTo>
                  <a:lnTo>
                    <a:pt x="131622" y="0"/>
                  </a:lnTo>
                  <a:lnTo>
                    <a:pt x="0" y="217258"/>
                  </a:lnTo>
                  <a:lnTo>
                    <a:pt x="88900" y="271576"/>
                  </a:lnTo>
                  <a:lnTo>
                    <a:pt x="97345" y="274866"/>
                  </a:lnTo>
                  <a:lnTo>
                    <a:pt x="106222" y="274472"/>
                  </a:lnTo>
                  <a:lnTo>
                    <a:pt x="114236" y="270598"/>
                  </a:lnTo>
                  <a:lnTo>
                    <a:pt x="120078" y="263486"/>
                  </a:lnTo>
                  <a:lnTo>
                    <a:pt x="227457" y="85509"/>
                  </a:lnTo>
                  <a:lnTo>
                    <a:pt x="230746" y="77063"/>
                  </a:lnTo>
                  <a:close/>
                </a:path>
                <a:path w="1002664" h="601345">
                  <a:moveTo>
                    <a:pt x="760907" y="399859"/>
                  </a:moveTo>
                  <a:lnTo>
                    <a:pt x="737425" y="359410"/>
                  </a:lnTo>
                  <a:lnTo>
                    <a:pt x="682193" y="312026"/>
                  </a:lnTo>
                  <a:lnTo>
                    <a:pt x="562305" y="209169"/>
                  </a:lnTo>
                  <a:lnTo>
                    <a:pt x="549605" y="197612"/>
                  </a:lnTo>
                  <a:lnTo>
                    <a:pt x="469938" y="288912"/>
                  </a:lnTo>
                  <a:lnTo>
                    <a:pt x="460451" y="298208"/>
                  </a:lnTo>
                  <a:lnTo>
                    <a:pt x="449440" y="305244"/>
                  </a:lnTo>
                  <a:lnTo>
                    <a:pt x="437134" y="309880"/>
                  </a:lnTo>
                  <a:lnTo>
                    <a:pt x="423748" y="312026"/>
                  </a:lnTo>
                  <a:lnTo>
                    <a:pt x="417982" y="312026"/>
                  </a:lnTo>
                  <a:lnTo>
                    <a:pt x="405257" y="310946"/>
                  </a:lnTo>
                  <a:lnTo>
                    <a:pt x="393293" y="307695"/>
                  </a:lnTo>
                  <a:lnTo>
                    <a:pt x="392722" y="307403"/>
                  </a:lnTo>
                  <a:lnTo>
                    <a:pt x="382422" y="302272"/>
                  </a:lnTo>
                  <a:lnTo>
                    <a:pt x="372948" y="294690"/>
                  </a:lnTo>
                  <a:lnTo>
                    <a:pt x="356273" y="272681"/>
                  </a:lnTo>
                  <a:lnTo>
                    <a:pt x="349567" y="246875"/>
                  </a:lnTo>
                  <a:lnTo>
                    <a:pt x="352806" y="220421"/>
                  </a:lnTo>
                  <a:lnTo>
                    <a:pt x="366014" y="196456"/>
                  </a:lnTo>
                  <a:lnTo>
                    <a:pt x="431139" y="121335"/>
                  </a:lnTo>
                  <a:lnTo>
                    <a:pt x="434136" y="117868"/>
                  </a:lnTo>
                  <a:lnTo>
                    <a:pt x="391693" y="117652"/>
                  </a:lnTo>
                  <a:lnTo>
                    <a:pt x="344805" y="121335"/>
                  </a:lnTo>
                  <a:lnTo>
                    <a:pt x="294665" y="119824"/>
                  </a:lnTo>
                  <a:lnTo>
                    <a:pt x="242468" y="104000"/>
                  </a:lnTo>
                  <a:lnTo>
                    <a:pt x="142024" y="270421"/>
                  </a:lnTo>
                  <a:lnTo>
                    <a:pt x="220535" y="361721"/>
                  </a:lnTo>
                  <a:lnTo>
                    <a:pt x="250558" y="327050"/>
                  </a:lnTo>
                  <a:lnTo>
                    <a:pt x="259359" y="318617"/>
                  </a:lnTo>
                  <a:lnTo>
                    <a:pt x="269900" y="312458"/>
                  </a:lnTo>
                  <a:lnTo>
                    <a:pt x="281724" y="308686"/>
                  </a:lnTo>
                  <a:lnTo>
                    <a:pt x="294436" y="307403"/>
                  </a:lnTo>
                  <a:lnTo>
                    <a:pt x="304761" y="308267"/>
                  </a:lnTo>
                  <a:lnTo>
                    <a:pt x="340791" y="329882"/>
                  </a:lnTo>
                  <a:lnTo>
                    <a:pt x="352158" y="362877"/>
                  </a:lnTo>
                  <a:lnTo>
                    <a:pt x="357936" y="360565"/>
                  </a:lnTo>
                  <a:lnTo>
                    <a:pt x="364858" y="359410"/>
                  </a:lnTo>
                  <a:lnTo>
                    <a:pt x="371792" y="359410"/>
                  </a:lnTo>
                  <a:lnTo>
                    <a:pt x="409892" y="373278"/>
                  </a:lnTo>
                  <a:lnTo>
                    <a:pt x="429526" y="416039"/>
                  </a:lnTo>
                  <a:lnTo>
                    <a:pt x="434136" y="414883"/>
                  </a:lnTo>
                  <a:lnTo>
                    <a:pt x="439915" y="413727"/>
                  </a:lnTo>
                  <a:lnTo>
                    <a:pt x="444538" y="413727"/>
                  </a:lnTo>
                  <a:lnTo>
                    <a:pt x="486105" y="433984"/>
                  </a:lnTo>
                  <a:lnTo>
                    <a:pt x="496493" y="462267"/>
                  </a:lnTo>
                  <a:lnTo>
                    <a:pt x="499960" y="461111"/>
                  </a:lnTo>
                  <a:lnTo>
                    <a:pt x="504571" y="459955"/>
                  </a:lnTo>
                  <a:lnTo>
                    <a:pt x="509193" y="459955"/>
                  </a:lnTo>
                  <a:lnTo>
                    <a:pt x="545477" y="478180"/>
                  </a:lnTo>
                  <a:lnTo>
                    <a:pt x="555383" y="502716"/>
                  </a:lnTo>
                  <a:lnTo>
                    <a:pt x="555193" y="512013"/>
                  </a:lnTo>
                  <a:lnTo>
                    <a:pt x="553072" y="520776"/>
                  </a:lnTo>
                  <a:lnTo>
                    <a:pt x="549211" y="528878"/>
                  </a:lnTo>
                  <a:lnTo>
                    <a:pt x="543826" y="536232"/>
                  </a:lnTo>
                  <a:lnTo>
                    <a:pt x="504571" y="581304"/>
                  </a:lnTo>
                  <a:lnTo>
                    <a:pt x="520738" y="594017"/>
                  </a:lnTo>
                  <a:lnTo>
                    <a:pt x="527011" y="597217"/>
                  </a:lnTo>
                  <a:lnTo>
                    <a:pt x="533730" y="599643"/>
                  </a:lnTo>
                  <a:lnTo>
                    <a:pt x="540867" y="601002"/>
                  </a:lnTo>
                  <a:lnTo>
                    <a:pt x="548449" y="600951"/>
                  </a:lnTo>
                  <a:lnTo>
                    <a:pt x="565988" y="595782"/>
                  </a:lnTo>
                  <a:lnTo>
                    <a:pt x="579628" y="584771"/>
                  </a:lnTo>
                  <a:lnTo>
                    <a:pt x="588073" y="569417"/>
                  </a:lnTo>
                  <a:lnTo>
                    <a:pt x="590016" y="551256"/>
                  </a:lnTo>
                  <a:lnTo>
                    <a:pt x="590016" y="550100"/>
                  </a:lnTo>
                  <a:lnTo>
                    <a:pt x="593483" y="551256"/>
                  </a:lnTo>
                  <a:lnTo>
                    <a:pt x="601560" y="551256"/>
                  </a:lnTo>
                  <a:lnTo>
                    <a:pt x="605485" y="550100"/>
                  </a:lnTo>
                  <a:lnTo>
                    <a:pt x="641184" y="519722"/>
                  </a:lnTo>
                  <a:lnTo>
                    <a:pt x="643128" y="500405"/>
                  </a:lnTo>
                  <a:lnTo>
                    <a:pt x="646595" y="501561"/>
                  </a:lnTo>
                  <a:lnTo>
                    <a:pt x="654672" y="501561"/>
                  </a:lnTo>
                  <a:lnTo>
                    <a:pt x="658596" y="500405"/>
                  </a:lnTo>
                  <a:lnTo>
                    <a:pt x="694296" y="470027"/>
                  </a:lnTo>
                  <a:lnTo>
                    <a:pt x="696239" y="449554"/>
                  </a:lnTo>
                  <a:lnTo>
                    <a:pt x="695083" y="447243"/>
                  </a:lnTo>
                  <a:lnTo>
                    <a:pt x="695083" y="444931"/>
                  </a:lnTo>
                  <a:lnTo>
                    <a:pt x="702017" y="448398"/>
                  </a:lnTo>
                  <a:lnTo>
                    <a:pt x="710095" y="450710"/>
                  </a:lnTo>
                  <a:lnTo>
                    <a:pt x="719340" y="449554"/>
                  </a:lnTo>
                  <a:lnTo>
                    <a:pt x="758952" y="418020"/>
                  </a:lnTo>
                  <a:lnTo>
                    <a:pt x="759421" y="413727"/>
                  </a:lnTo>
                  <a:lnTo>
                    <a:pt x="760907" y="399859"/>
                  </a:lnTo>
                  <a:close/>
                </a:path>
                <a:path w="1002664" h="601345">
                  <a:moveTo>
                    <a:pt x="859040" y="269265"/>
                  </a:moveTo>
                  <a:lnTo>
                    <a:pt x="794791" y="164096"/>
                  </a:lnTo>
                  <a:lnTo>
                    <a:pt x="769708" y="123050"/>
                  </a:lnTo>
                  <a:lnTo>
                    <a:pt x="760907" y="108623"/>
                  </a:lnTo>
                  <a:lnTo>
                    <a:pt x="706310" y="121945"/>
                  </a:lnTo>
                  <a:lnTo>
                    <a:pt x="656437" y="123050"/>
                  </a:lnTo>
                  <a:lnTo>
                    <a:pt x="609600" y="116116"/>
                  </a:lnTo>
                  <a:lnTo>
                    <a:pt x="518426" y="94754"/>
                  </a:lnTo>
                  <a:lnTo>
                    <a:pt x="517271" y="94754"/>
                  </a:lnTo>
                  <a:lnTo>
                    <a:pt x="512660" y="93599"/>
                  </a:lnTo>
                  <a:lnTo>
                    <a:pt x="502132" y="93840"/>
                  </a:lnTo>
                  <a:lnTo>
                    <a:pt x="491731" y="96354"/>
                  </a:lnTo>
                  <a:lnTo>
                    <a:pt x="382181" y="212636"/>
                  </a:lnTo>
                  <a:lnTo>
                    <a:pt x="370636" y="246303"/>
                  </a:lnTo>
                  <a:lnTo>
                    <a:pt x="375361" y="263182"/>
                  </a:lnTo>
                  <a:lnTo>
                    <a:pt x="412127" y="288734"/>
                  </a:lnTo>
                  <a:lnTo>
                    <a:pt x="421436" y="288912"/>
                  </a:lnTo>
                  <a:lnTo>
                    <a:pt x="430047" y="287362"/>
                  </a:lnTo>
                  <a:lnTo>
                    <a:pt x="438327" y="284289"/>
                  </a:lnTo>
                  <a:lnTo>
                    <a:pt x="445960" y="279488"/>
                  </a:lnTo>
                  <a:lnTo>
                    <a:pt x="452615" y="272732"/>
                  </a:lnTo>
                  <a:lnTo>
                    <a:pt x="547293" y="164096"/>
                  </a:lnTo>
                  <a:lnTo>
                    <a:pt x="763206" y="350164"/>
                  </a:lnTo>
                  <a:lnTo>
                    <a:pt x="771296" y="358254"/>
                  </a:lnTo>
                  <a:lnTo>
                    <a:pt x="775919" y="365188"/>
                  </a:lnTo>
                  <a:lnTo>
                    <a:pt x="859040" y="269265"/>
                  </a:lnTo>
                  <a:close/>
                </a:path>
                <a:path w="1002664" h="601345">
                  <a:moveTo>
                    <a:pt x="1002195" y="217258"/>
                  </a:moveTo>
                  <a:lnTo>
                    <a:pt x="871753" y="0"/>
                  </a:lnTo>
                  <a:lnTo>
                    <a:pt x="782840" y="54317"/>
                  </a:lnTo>
                  <a:lnTo>
                    <a:pt x="775728" y="60159"/>
                  </a:lnTo>
                  <a:lnTo>
                    <a:pt x="771867" y="68186"/>
                  </a:lnTo>
                  <a:lnTo>
                    <a:pt x="771474" y="77063"/>
                  </a:lnTo>
                  <a:lnTo>
                    <a:pt x="774763" y="85509"/>
                  </a:lnTo>
                  <a:lnTo>
                    <a:pt x="882142" y="263486"/>
                  </a:lnTo>
                  <a:lnTo>
                    <a:pt x="887984" y="270598"/>
                  </a:lnTo>
                  <a:lnTo>
                    <a:pt x="895985" y="274472"/>
                  </a:lnTo>
                  <a:lnTo>
                    <a:pt x="904849" y="274866"/>
                  </a:lnTo>
                  <a:lnTo>
                    <a:pt x="913282" y="271576"/>
                  </a:lnTo>
                  <a:lnTo>
                    <a:pt x="1002195" y="21725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10259" y="5112511"/>
            <a:ext cx="3059430" cy="5353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NEWLY INTRODUCED </a:t>
            </a:r>
            <a:r>
              <a:rPr dirty="0" sz="1100" spc="-5" b="1">
                <a:solidFill>
                  <a:srgbClr val="2E5496"/>
                </a:solidFill>
                <a:latin typeface="Calibri"/>
                <a:cs typeface="Calibri"/>
              </a:rPr>
              <a:t>ONE-STOP SERVICE </a:t>
            </a:r>
            <a:r>
              <a:rPr dirty="0" sz="1100" b="1">
                <a:solidFill>
                  <a:srgbClr val="2E5496"/>
                </a:solidFill>
                <a:latin typeface="Calibri"/>
                <a:cs typeface="Calibri"/>
              </a:rPr>
              <a:t>APPROACH </a:t>
            </a:r>
            <a:r>
              <a:rPr dirty="0" sz="1100" spc="-23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FOR SUPPORT CLOSELY FOLLOWING INTERNATIONAL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 PRACTICE</a:t>
            </a:r>
            <a:r>
              <a:rPr dirty="0" sz="1100" spc="-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dirty="0" sz="1100" spc="-1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ENSURE</a:t>
            </a:r>
            <a:r>
              <a:rPr dirty="0" sz="1100" spc="-1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INVESTORS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BENEFIT.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29784" y="2566416"/>
            <a:ext cx="1957070" cy="1955800"/>
            <a:chOff x="5129784" y="2566416"/>
            <a:chExt cx="1957070" cy="1955800"/>
          </a:xfrm>
        </p:grpSpPr>
        <p:sp>
          <p:nvSpPr>
            <p:cNvPr id="12" name="object 12"/>
            <p:cNvSpPr/>
            <p:nvPr/>
          </p:nvSpPr>
          <p:spPr>
            <a:xfrm>
              <a:off x="5129784" y="2566416"/>
              <a:ext cx="1957070" cy="1955800"/>
            </a:xfrm>
            <a:custGeom>
              <a:avLst/>
              <a:gdLst/>
              <a:ahLst/>
              <a:cxnLst/>
              <a:rect l="l" t="t" r="r" b="b"/>
              <a:pathLst>
                <a:path w="1957070" h="1955800">
                  <a:moveTo>
                    <a:pt x="978407" y="0"/>
                  </a:moveTo>
                  <a:lnTo>
                    <a:pt x="929573" y="1196"/>
                  </a:lnTo>
                  <a:lnTo>
                    <a:pt x="881358" y="4749"/>
                  </a:lnTo>
                  <a:lnTo>
                    <a:pt x="833820" y="10601"/>
                  </a:lnTo>
                  <a:lnTo>
                    <a:pt x="787013" y="18697"/>
                  </a:lnTo>
                  <a:lnTo>
                    <a:pt x="740995" y="28981"/>
                  </a:lnTo>
                  <a:lnTo>
                    <a:pt x="695821" y="41397"/>
                  </a:lnTo>
                  <a:lnTo>
                    <a:pt x="651547" y="55889"/>
                  </a:lnTo>
                  <a:lnTo>
                    <a:pt x="608230" y="72400"/>
                  </a:lnTo>
                  <a:lnTo>
                    <a:pt x="565924" y="90874"/>
                  </a:lnTo>
                  <a:lnTo>
                    <a:pt x="524688" y="111257"/>
                  </a:lnTo>
                  <a:lnTo>
                    <a:pt x="484575" y="133491"/>
                  </a:lnTo>
                  <a:lnTo>
                    <a:pt x="445643" y="157520"/>
                  </a:lnTo>
                  <a:lnTo>
                    <a:pt x="407947" y="183289"/>
                  </a:lnTo>
                  <a:lnTo>
                    <a:pt x="371544" y="210741"/>
                  </a:lnTo>
                  <a:lnTo>
                    <a:pt x="336490" y="239821"/>
                  </a:lnTo>
                  <a:lnTo>
                    <a:pt x="302840" y="270471"/>
                  </a:lnTo>
                  <a:lnTo>
                    <a:pt x="270651" y="302638"/>
                  </a:lnTo>
                  <a:lnTo>
                    <a:pt x="239978" y="336263"/>
                  </a:lnTo>
                  <a:lnTo>
                    <a:pt x="210878" y="371292"/>
                  </a:lnTo>
                  <a:lnTo>
                    <a:pt x="183407" y="407667"/>
                  </a:lnTo>
                  <a:lnTo>
                    <a:pt x="157621" y="445334"/>
                  </a:lnTo>
                  <a:lnTo>
                    <a:pt x="133575" y="484236"/>
                  </a:lnTo>
                  <a:lnTo>
                    <a:pt x="111327" y="524317"/>
                  </a:lnTo>
                  <a:lnTo>
                    <a:pt x="90931" y="565521"/>
                  </a:lnTo>
                  <a:lnTo>
                    <a:pt x="72444" y="607792"/>
                  </a:lnTo>
                  <a:lnTo>
                    <a:pt x="55923" y="651074"/>
                  </a:lnTo>
                  <a:lnTo>
                    <a:pt x="41422" y="695311"/>
                  </a:lnTo>
                  <a:lnTo>
                    <a:pt x="28999" y="740447"/>
                  </a:lnTo>
                  <a:lnTo>
                    <a:pt x="18709" y="786425"/>
                  </a:lnTo>
                  <a:lnTo>
                    <a:pt x="10607" y="833190"/>
                  </a:lnTo>
                  <a:lnTo>
                    <a:pt x="4751" y="880686"/>
                  </a:lnTo>
                  <a:lnTo>
                    <a:pt x="1197" y="928856"/>
                  </a:lnTo>
                  <a:lnTo>
                    <a:pt x="0" y="977646"/>
                  </a:lnTo>
                  <a:lnTo>
                    <a:pt x="1197" y="1026435"/>
                  </a:lnTo>
                  <a:lnTo>
                    <a:pt x="4751" y="1074605"/>
                  </a:lnTo>
                  <a:lnTo>
                    <a:pt x="10607" y="1122101"/>
                  </a:lnTo>
                  <a:lnTo>
                    <a:pt x="18709" y="1168866"/>
                  </a:lnTo>
                  <a:lnTo>
                    <a:pt x="28999" y="1214844"/>
                  </a:lnTo>
                  <a:lnTo>
                    <a:pt x="41422" y="1259980"/>
                  </a:lnTo>
                  <a:lnTo>
                    <a:pt x="55923" y="1304217"/>
                  </a:lnTo>
                  <a:lnTo>
                    <a:pt x="72444" y="1347499"/>
                  </a:lnTo>
                  <a:lnTo>
                    <a:pt x="90931" y="1389770"/>
                  </a:lnTo>
                  <a:lnTo>
                    <a:pt x="111327" y="1430974"/>
                  </a:lnTo>
                  <a:lnTo>
                    <a:pt x="133575" y="1471055"/>
                  </a:lnTo>
                  <a:lnTo>
                    <a:pt x="157621" y="1509957"/>
                  </a:lnTo>
                  <a:lnTo>
                    <a:pt x="183407" y="1547624"/>
                  </a:lnTo>
                  <a:lnTo>
                    <a:pt x="210878" y="1583999"/>
                  </a:lnTo>
                  <a:lnTo>
                    <a:pt x="239978" y="1619028"/>
                  </a:lnTo>
                  <a:lnTo>
                    <a:pt x="270651" y="1652653"/>
                  </a:lnTo>
                  <a:lnTo>
                    <a:pt x="302840" y="1684820"/>
                  </a:lnTo>
                  <a:lnTo>
                    <a:pt x="336490" y="1715470"/>
                  </a:lnTo>
                  <a:lnTo>
                    <a:pt x="371544" y="1744550"/>
                  </a:lnTo>
                  <a:lnTo>
                    <a:pt x="407947" y="1772002"/>
                  </a:lnTo>
                  <a:lnTo>
                    <a:pt x="445643" y="1797771"/>
                  </a:lnTo>
                  <a:lnTo>
                    <a:pt x="484575" y="1821800"/>
                  </a:lnTo>
                  <a:lnTo>
                    <a:pt x="524688" y="1844034"/>
                  </a:lnTo>
                  <a:lnTo>
                    <a:pt x="565924" y="1864417"/>
                  </a:lnTo>
                  <a:lnTo>
                    <a:pt x="608230" y="1882891"/>
                  </a:lnTo>
                  <a:lnTo>
                    <a:pt x="651547" y="1899402"/>
                  </a:lnTo>
                  <a:lnTo>
                    <a:pt x="695821" y="1913894"/>
                  </a:lnTo>
                  <a:lnTo>
                    <a:pt x="740995" y="1926310"/>
                  </a:lnTo>
                  <a:lnTo>
                    <a:pt x="787013" y="1936594"/>
                  </a:lnTo>
                  <a:lnTo>
                    <a:pt x="833820" y="1944690"/>
                  </a:lnTo>
                  <a:lnTo>
                    <a:pt x="881358" y="1950542"/>
                  </a:lnTo>
                  <a:lnTo>
                    <a:pt x="929573" y="1954095"/>
                  </a:lnTo>
                  <a:lnTo>
                    <a:pt x="978407" y="1955292"/>
                  </a:lnTo>
                  <a:lnTo>
                    <a:pt x="1027242" y="1954095"/>
                  </a:lnTo>
                  <a:lnTo>
                    <a:pt x="1075457" y="1950542"/>
                  </a:lnTo>
                  <a:lnTo>
                    <a:pt x="1122995" y="1944690"/>
                  </a:lnTo>
                  <a:lnTo>
                    <a:pt x="1169802" y="1936594"/>
                  </a:lnTo>
                  <a:lnTo>
                    <a:pt x="1215820" y="1926310"/>
                  </a:lnTo>
                  <a:lnTo>
                    <a:pt x="1260994" y="1913894"/>
                  </a:lnTo>
                  <a:lnTo>
                    <a:pt x="1305268" y="1899402"/>
                  </a:lnTo>
                  <a:lnTo>
                    <a:pt x="1348585" y="1882891"/>
                  </a:lnTo>
                  <a:lnTo>
                    <a:pt x="1390891" y="1864417"/>
                  </a:lnTo>
                  <a:lnTo>
                    <a:pt x="1432127" y="1844034"/>
                  </a:lnTo>
                  <a:lnTo>
                    <a:pt x="1472240" y="1821800"/>
                  </a:lnTo>
                  <a:lnTo>
                    <a:pt x="1511172" y="1797771"/>
                  </a:lnTo>
                  <a:lnTo>
                    <a:pt x="1548868" y="1772002"/>
                  </a:lnTo>
                  <a:lnTo>
                    <a:pt x="1585271" y="1744550"/>
                  </a:lnTo>
                  <a:lnTo>
                    <a:pt x="1620325" y="1715470"/>
                  </a:lnTo>
                  <a:lnTo>
                    <a:pt x="1653975" y="1684820"/>
                  </a:lnTo>
                  <a:lnTo>
                    <a:pt x="1686164" y="1652653"/>
                  </a:lnTo>
                  <a:lnTo>
                    <a:pt x="1716837" y="1619028"/>
                  </a:lnTo>
                  <a:lnTo>
                    <a:pt x="1745937" y="1583999"/>
                  </a:lnTo>
                  <a:lnTo>
                    <a:pt x="1773408" y="1547624"/>
                  </a:lnTo>
                  <a:lnTo>
                    <a:pt x="1799194" y="1509957"/>
                  </a:lnTo>
                  <a:lnTo>
                    <a:pt x="1823240" y="1471055"/>
                  </a:lnTo>
                  <a:lnTo>
                    <a:pt x="1845488" y="1430974"/>
                  </a:lnTo>
                  <a:lnTo>
                    <a:pt x="1865884" y="1389770"/>
                  </a:lnTo>
                  <a:lnTo>
                    <a:pt x="1884371" y="1347499"/>
                  </a:lnTo>
                  <a:lnTo>
                    <a:pt x="1900892" y="1304217"/>
                  </a:lnTo>
                  <a:lnTo>
                    <a:pt x="1915393" y="1259980"/>
                  </a:lnTo>
                  <a:lnTo>
                    <a:pt x="1927816" y="1214844"/>
                  </a:lnTo>
                  <a:lnTo>
                    <a:pt x="1938106" y="1168866"/>
                  </a:lnTo>
                  <a:lnTo>
                    <a:pt x="1946208" y="1122101"/>
                  </a:lnTo>
                  <a:lnTo>
                    <a:pt x="1952064" y="1074605"/>
                  </a:lnTo>
                  <a:lnTo>
                    <a:pt x="1955618" y="1026435"/>
                  </a:lnTo>
                  <a:lnTo>
                    <a:pt x="1956815" y="977646"/>
                  </a:lnTo>
                  <a:lnTo>
                    <a:pt x="1955618" y="928856"/>
                  </a:lnTo>
                  <a:lnTo>
                    <a:pt x="1952064" y="880686"/>
                  </a:lnTo>
                  <a:lnTo>
                    <a:pt x="1946208" y="833190"/>
                  </a:lnTo>
                  <a:lnTo>
                    <a:pt x="1938106" y="786425"/>
                  </a:lnTo>
                  <a:lnTo>
                    <a:pt x="1927816" y="740447"/>
                  </a:lnTo>
                  <a:lnTo>
                    <a:pt x="1915393" y="695311"/>
                  </a:lnTo>
                  <a:lnTo>
                    <a:pt x="1900892" y="651074"/>
                  </a:lnTo>
                  <a:lnTo>
                    <a:pt x="1884371" y="607792"/>
                  </a:lnTo>
                  <a:lnTo>
                    <a:pt x="1865884" y="565521"/>
                  </a:lnTo>
                  <a:lnTo>
                    <a:pt x="1845488" y="524317"/>
                  </a:lnTo>
                  <a:lnTo>
                    <a:pt x="1823240" y="484236"/>
                  </a:lnTo>
                  <a:lnTo>
                    <a:pt x="1799194" y="445334"/>
                  </a:lnTo>
                  <a:lnTo>
                    <a:pt x="1773408" y="407667"/>
                  </a:lnTo>
                  <a:lnTo>
                    <a:pt x="1745937" y="371292"/>
                  </a:lnTo>
                  <a:lnTo>
                    <a:pt x="1716837" y="336263"/>
                  </a:lnTo>
                  <a:lnTo>
                    <a:pt x="1686164" y="302638"/>
                  </a:lnTo>
                  <a:lnTo>
                    <a:pt x="1653975" y="270471"/>
                  </a:lnTo>
                  <a:lnTo>
                    <a:pt x="1620325" y="239821"/>
                  </a:lnTo>
                  <a:lnTo>
                    <a:pt x="1585271" y="210741"/>
                  </a:lnTo>
                  <a:lnTo>
                    <a:pt x="1548868" y="183289"/>
                  </a:lnTo>
                  <a:lnTo>
                    <a:pt x="1511172" y="157520"/>
                  </a:lnTo>
                  <a:lnTo>
                    <a:pt x="1472240" y="133491"/>
                  </a:lnTo>
                  <a:lnTo>
                    <a:pt x="1432127" y="111257"/>
                  </a:lnTo>
                  <a:lnTo>
                    <a:pt x="1390891" y="90874"/>
                  </a:lnTo>
                  <a:lnTo>
                    <a:pt x="1348585" y="72400"/>
                  </a:lnTo>
                  <a:lnTo>
                    <a:pt x="1305268" y="55889"/>
                  </a:lnTo>
                  <a:lnTo>
                    <a:pt x="1260994" y="41397"/>
                  </a:lnTo>
                  <a:lnTo>
                    <a:pt x="1215820" y="28981"/>
                  </a:lnTo>
                  <a:lnTo>
                    <a:pt x="1169802" y="18697"/>
                  </a:lnTo>
                  <a:lnTo>
                    <a:pt x="1122995" y="10601"/>
                  </a:lnTo>
                  <a:lnTo>
                    <a:pt x="1075457" y="4749"/>
                  </a:lnTo>
                  <a:lnTo>
                    <a:pt x="1027242" y="1196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54866" y="3091545"/>
              <a:ext cx="911860" cy="913130"/>
            </a:xfrm>
            <a:custGeom>
              <a:avLst/>
              <a:gdLst/>
              <a:ahLst/>
              <a:cxnLst/>
              <a:rect l="l" t="t" r="r" b="b"/>
              <a:pathLst>
                <a:path w="911859" h="913129">
                  <a:moveTo>
                    <a:pt x="733189" y="621776"/>
                  </a:moveTo>
                  <a:lnTo>
                    <a:pt x="556534" y="621776"/>
                  </a:lnTo>
                  <a:lnTo>
                    <a:pt x="607338" y="672626"/>
                  </a:lnTo>
                  <a:lnTo>
                    <a:pt x="606057" y="691785"/>
                  </a:lnTo>
                  <a:lnTo>
                    <a:pt x="616917" y="728369"/>
                  </a:lnTo>
                  <a:lnTo>
                    <a:pt x="773605" y="888738"/>
                  </a:lnTo>
                  <a:lnTo>
                    <a:pt x="815821" y="911491"/>
                  </a:lnTo>
                  <a:lnTo>
                    <a:pt x="831337" y="913007"/>
                  </a:lnTo>
                  <a:lnTo>
                    <a:pt x="846848" y="911491"/>
                  </a:lnTo>
                  <a:lnTo>
                    <a:pt x="889040" y="888738"/>
                  </a:lnTo>
                  <a:lnTo>
                    <a:pt x="911411" y="831099"/>
                  </a:lnTo>
                  <a:lnTo>
                    <a:pt x="905439" y="800816"/>
                  </a:lnTo>
                  <a:lnTo>
                    <a:pt x="887885" y="774326"/>
                  </a:lnTo>
                  <a:lnTo>
                    <a:pt x="743584" y="629865"/>
                  </a:lnTo>
                  <a:lnTo>
                    <a:pt x="733189" y="621776"/>
                  </a:lnTo>
                  <a:close/>
                </a:path>
                <a:path w="911859" h="913129">
                  <a:moveTo>
                    <a:pt x="346390" y="0"/>
                  </a:moveTo>
                  <a:lnTo>
                    <a:pt x="299553" y="3180"/>
                  </a:lnTo>
                  <a:lnTo>
                    <a:pt x="254580" y="12441"/>
                  </a:lnTo>
                  <a:lnTo>
                    <a:pt x="211893" y="27360"/>
                  </a:lnTo>
                  <a:lnTo>
                    <a:pt x="171912" y="47516"/>
                  </a:lnTo>
                  <a:lnTo>
                    <a:pt x="135058" y="72488"/>
                  </a:lnTo>
                  <a:lnTo>
                    <a:pt x="101752" y="101854"/>
                  </a:lnTo>
                  <a:lnTo>
                    <a:pt x="72415" y="135192"/>
                  </a:lnTo>
                  <a:lnTo>
                    <a:pt x="47468" y="172082"/>
                  </a:lnTo>
                  <a:lnTo>
                    <a:pt x="27332" y="212101"/>
                  </a:lnTo>
                  <a:lnTo>
                    <a:pt x="12428" y="254829"/>
                  </a:lnTo>
                  <a:lnTo>
                    <a:pt x="3177" y="299844"/>
                  </a:lnTo>
                  <a:lnTo>
                    <a:pt x="0" y="346723"/>
                  </a:lnTo>
                  <a:lnTo>
                    <a:pt x="3177" y="393603"/>
                  </a:lnTo>
                  <a:lnTo>
                    <a:pt x="12428" y="438616"/>
                  </a:lnTo>
                  <a:lnTo>
                    <a:pt x="27332" y="481342"/>
                  </a:lnTo>
                  <a:lnTo>
                    <a:pt x="47468" y="521360"/>
                  </a:lnTo>
                  <a:lnTo>
                    <a:pt x="72415" y="558247"/>
                  </a:lnTo>
                  <a:lnTo>
                    <a:pt x="101752" y="591583"/>
                  </a:lnTo>
                  <a:lnTo>
                    <a:pt x="135058" y="620947"/>
                  </a:lnTo>
                  <a:lnTo>
                    <a:pt x="171912" y="645916"/>
                  </a:lnTo>
                  <a:lnTo>
                    <a:pt x="211893" y="666071"/>
                  </a:lnTo>
                  <a:lnTo>
                    <a:pt x="254581" y="680988"/>
                  </a:lnTo>
                  <a:lnTo>
                    <a:pt x="299553" y="690248"/>
                  </a:lnTo>
                  <a:lnTo>
                    <a:pt x="346390" y="693428"/>
                  </a:lnTo>
                  <a:lnTo>
                    <a:pt x="392742" y="690303"/>
                  </a:lnTo>
                  <a:lnTo>
                    <a:pt x="437320" y="681187"/>
                  </a:lnTo>
                  <a:lnTo>
                    <a:pt x="479737" y="666468"/>
                  </a:lnTo>
                  <a:lnTo>
                    <a:pt x="519604" y="646535"/>
                  </a:lnTo>
                  <a:lnTo>
                    <a:pt x="554810" y="622931"/>
                  </a:lnTo>
                  <a:lnTo>
                    <a:pt x="345235" y="622931"/>
                  </a:lnTo>
                  <a:lnTo>
                    <a:pt x="295591" y="618442"/>
                  </a:lnTo>
                  <a:lnTo>
                    <a:pt x="248797" y="605506"/>
                  </a:lnTo>
                  <a:lnTo>
                    <a:pt x="205653" y="584922"/>
                  </a:lnTo>
                  <a:lnTo>
                    <a:pt x="166956" y="557490"/>
                  </a:lnTo>
                  <a:lnTo>
                    <a:pt x="133505" y="524009"/>
                  </a:lnTo>
                  <a:lnTo>
                    <a:pt x="106098" y="485277"/>
                  </a:lnTo>
                  <a:lnTo>
                    <a:pt x="85533" y="442093"/>
                  </a:lnTo>
                  <a:lnTo>
                    <a:pt x="72608" y="395257"/>
                  </a:lnTo>
                  <a:lnTo>
                    <a:pt x="68123" y="345568"/>
                  </a:lnTo>
                  <a:lnTo>
                    <a:pt x="72608" y="295878"/>
                  </a:lnTo>
                  <a:lnTo>
                    <a:pt x="85533" y="249042"/>
                  </a:lnTo>
                  <a:lnTo>
                    <a:pt x="106098" y="205858"/>
                  </a:lnTo>
                  <a:lnTo>
                    <a:pt x="133505" y="167127"/>
                  </a:lnTo>
                  <a:lnTo>
                    <a:pt x="166956" y="133645"/>
                  </a:lnTo>
                  <a:lnTo>
                    <a:pt x="205653" y="106213"/>
                  </a:lnTo>
                  <a:lnTo>
                    <a:pt x="248797" y="85630"/>
                  </a:lnTo>
                  <a:lnTo>
                    <a:pt x="295591" y="72694"/>
                  </a:lnTo>
                  <a:lnTo>
                    <a:pt x="345235" y="68204"/>
                  </a:lnTo>
                  <a:lnTo>
                    <a:pt x="551400" y="68204"/>
                  </a:lnTo>
                  <a:lnTo>
                    <a:pt x="520868" y="47516"/>
                  </a:lnTo>
                  <a:lnTo>
                    <a:pt x="480887" y="27360"/>
                  </a:lnTo>
                  <a:lnTo>
                    <a:pt x="438199" y="12441"/>
                  </a:lnTo>
                  <a:lnTo>
                    <a:pt x="393227" y="3180"/>
                  </a:lnTo>
                  <a:lnTo>
                    <a:pt x="346390" y="0"/>
                  </a:lnTo>
                  <a:close/>
                </a:path>
                <a:path w="911859" h="913129">
                  <a:moveTo>
                    <a:pt x="551400" y="68204"/>
                  </a:moveTo>
                  <a:lnTo>
                    <a:pt x="345235" y="68204"/>
                  </a:lnTo>
                  <a:lnTo>
                    <a:pt x="394880" y="72694"/>
                  </a:lnTo>
                  <a:lnTo>
                    <a:pt x="441673" y="85630"/>
                  </a:lnTo>
                  <a:lnTo>
                    <a:pt x="484818" y="106213"/>
                  </a:lnTo>
                  <a:lnTo>
                    <a:pt x="523515" y="133645"/>
                  </a:lnTo>
                  <a:lnTo>
                    <a:pt x="556966" y="167127"/>
                  </a:lnTo>
                  <a:lnTo>
                    <a:pt x="584373" y="205859"/>
                  </a:lnTo>
                  <a:lnTo>
                    <a:pt x="604938" y="249042"/>
                  </a:lnTo>
                  <a:lnTo>
                    <a:pt x="617862" y="295878"/>
                  </a:lnTo>
                  <a:lnTo>
                    <a:pt x="622348" y="345568"/>
                  </a:lnTo>
                  <a:lnTo>
                    <a:pt x="617862" y="395257"/>
                  </a:lnTo>
                  <a:lnTo>
                    <a:pt x="604938" y="442093"/>
                  </a:lnTo>
                  <a:lnTo>
                    <a:pt x="584373" y="485277"/>
                  </a:lnTo>
                  <a:lnTo>
                    <a:pt x="556966" y="524009"/>
                  </a:lnTo>
                  <a:lnTo>
                    <a:pt x="523515" y="557490"/>
                  </a:lnTo>
                  <a:lnTo>
                    <a:pt x="484818" y="584922"/>
                  </a:lnTo>
                  <a:lnTo>
                    <a:pt x="441674" y="605506"/>
                  </a:lnTo>
                  <a:lnTo>
                    <a:pt x="394880" y="618442"/>
                  </a:lnTo>
                  <a:lnTo>
                    <a:pt x="345235" y="622931"/>
                  </a:lnTo>
                  <a:lnTo>
                    <a:pt x="554810" y="622931"/>
                  </a:lnTo>
                  <a:lnTo>
                    <a:pt x="556534" y="621776"/>
                  </a:lnTo>
                  <a:lnTo>
                    <a:pt x="733189" y="621776"/>
                  </a:lnTo>
                  <a:lnTo>
                    <a:pt x="727690" y="617496"/>
                  </a:lnTo>
                  <a:lnTo>
                    <a:pt x="709956" y="609785"/>
                  </a:lnTo>
                  <a:lnTo>
                    <a:pt x="698773" y="607907"/>
                  </a:lnTo>
                  <a:lnTo>
                    <a:pt x="671997" y="607907"/>
                  </a:lnTo>
                  <a:lnTo>
                    <a:pt x="621193" y="557057"/>
                  </a:lnTo>
                  <a:lnTo>
                    <a:pt x="645930" y="520538"/>
                  </a:lnTo>
                  <a:lnTo>
                    <a:pt x="665845" y="480690"/>
                  </a:lnTo>
                  <a:lnTo>
                    <a:pt x="680551" y="438068"/>
                  </a:lnTo>
                  <a:lnTo>
                    <a:pt x="689658" y="393228"/>
                  </a:lnTo>
                  <a:lnTo>
                    <a:pt x="692780" y="346723"/>
                  </a:lnTo>
                  <a:lnTo>
                    <a:pt x="689603" y="299844"/>
                  </a:lnTo>
                  <a:lnTo>
                    <a:pt x="680352" y="254829"/>
                  </a:lnTo>
                  <a:lnTo>
                    <a:pt x="665448" y="212101"/>
                  </a:lnTo>
                  <a:lnTo>
                    <a:pt x="645312" y="172082"/>
                  </a:lnTo>
                  <a:lnTo>
                    <a:pt x="620365" y="135192"/>
                  </a:lnTo>
                  <a:lnTo>
                    <a:pt x="591028" y="101854"/>
                  </a:lnTo>
                  <a:lnTo>
                    <a:pt x="557722" y="72488"/>
                  </a:lnTo>
                  <a:lnTo>
                    <a:pt x="551400" y="68204"/>
                  </a:lnTo>
                  <a:close/>
                </a:path>
                <a:path w="911859" h="913129">
                  <a:moveTo>
                    <a:pt x="691139" y="606625"/>
                  </a:moveTo>
                  <a:lnTo>
                    <a:pt x="671997" y="607907"/>
                  </a:lnTo>
                  <a:lnTo>
                    <a:pt x="698773" y="607907"/>
                  </a:lnTo>
                  <a:lnTo>
                    <a:pt x="691139" y="60662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921122" y="5112511"/>
            <a:ext cx="23742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FOCUS</a:t>
            </a:r>
            <a:r>
              <a:rPr dirty="0" sz="1100" spc="-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ON</a:t>
            </a:r>
            <a:r>
              <a:rPr dirty="0" sz="1100" spc="-1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HIGH-QUALITY</a:t>
            </a:r>
            <a:r>
              <a:rPr dirty="0" sz="1100" spc="-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INVESTMENTS.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97111" y="2566416"/>
            <a:ext cx="1957070" cy="1955800"/>
            <a:chOff x="8897111" y="2566416"/>
            <a:chExt cx="1957070" cy="1955800"/>
          </a:xfrm>
        </p:grpSpPr>
        <p:sp>
          <p:nvSpPr>
            <p:cNvPr id="16" name="object 16"/>
            <p:cNvSpPr/>
            <p:nvPr/>
          </p:nvSpPr>
          <p:spPr>
            <a:xfrm>
              <a:off x="8897111" y="2566416"/>
              <a:ext cx="1957070" cy="1955800"/>
            </a:xfrm>
            <a:custGeom>
              <a:avLst/>
              <a:gdLst/>
              <a:ahLst/>
              <a:cxnLst/>
              <a:rect l="l" t="t" r="r" b="b"/>
              <a:pathLst>
                <a:path w="1957070" h="1955800">
                  <a:moveTo>
                    <a:pt x="978408" y="0"/>
                  </a:moveTo>
                  <a:lnTo>
                    <a:pt x="929573" y="1196"/>
                  </a:lnTo>
                  <a:lnTo>
                    <a:pt x="881358" y="4749"/>
                  </a:lnTo>
                  <a:lnTo>
                    <a:pt x="833820" y="10601"/>
                  </a:lnTo>
                  <a:lnTo>
                    <a:pt x="787013" y="18697"/>
                  </a:lnTo>
                  <a:lnTo>
                    <a:pt x="740995" y="28981"/>
                  </a:lnTo>
                  <a:lnTo>
                    <a:pt x="695821" y="41397"/>
                  </a:lnTo>
                  <a:lnTo>
                    <a:pt x="651547" y="55889"/>
                  </a:lnTo>
                  <a:lnTo>
                    <a:pt x="608230" y="72400"/>
                  </a:lnTo>
                  <a:lnTo>
                    <a:pt x="565924" y="90874"/>
                  </a:lnTo>
                  <a:lnTo>
                    <a:pt x="524688" y="111257"/>
                  </a:lnTo>
                  <a:lnTo>
                    <a:pt x="484575" y="133491"/>
                  </a:lnTo>
                  <a:lnTo>
                    <a:pt x="445643" y="157520"/>
                  </a:lnTo>
                  <a:lnTo>
                    <a:pt x="407947" y="183289"/>
                  </a:lnTo>
                  <a:lnTo>
                    <a:pt x="371544" y="210741"/>
                  </a:lnTo>
                  <a:lnTo>
                    <a:pt x="336490" y="239821"/>
                  </a:lnTo>
                  <a:lnTo>
                    <a:pt x="302840" y="270471"/>
                  </a:lnTo>
                  <a:lnTo>
                    <a:pt x="270651" y="302638"/>
                  </a:lnTo>
                  <a:lnTo>
                    <a:pt x="239978" y="336263"/>
                  </a:lnTo>
                  <a:lnTo>
                    <a:pt x="210878" y="371292"/>
                  </a:lnTo>
                  <a:lnTo>
                    <a:pt x="183407" y="407667"/>
                  </a:lnTo>
                  <a:lnTo>
                    <a:pt x="157621" y="445334"/>
                  </a:lnTo>
                  <a:lnTo>
                    <a:pt x="133575" y="484236"/>
                  </a:lnTo>
                  <a:lnTo>
                    <a:pt x="111327" y="524317"/>
                  </a:lnTo>
                  <a:lnTo>
                    <a:pt x="90931" y="565521"/>
                  </a:lnTo>
                  <a:lnTo>
                    <a:pt x="72444" y="607792"/>
                  </a:lnTo>
                  <a:lnTo>
                    <a:pt x="55923" y="651074"/>
                  </a:lnTo>
                  <a:lnTo>
                    <a:pt x="41422" y="695311"/>
                  </a:lnTo>
                  <a:lnTo>
                    <a:pt x="28999" y="740447"/>
                  </a:lnTo>
                  <a:lnTo>
                    <a:pt x="18709" y="786425"/>
                  </a:lnTo>
                  <a:lnTo>
                    <a:pt x="10607" y="833190"/>
                  </a:lnTo>
                  <a:lnTo>
                    <a:pt x="4751" y="880686"/>
                  </a:lnTo>
                  <a:lnTo>
                    <a:pt x="1197" y="928856"/>
                  </a:lnTo>
                  <a:lnTo>
                    <a:pt x="0" y="977646"/>
                  </a:lnTo>
                  <a:lnTo>
                    <a:pt x="1197" y="1026435"/>
                  </a:lnTo>
                  <a:lnTo>
                    <a:pt x="4751" y="1074605"/>
                  </a:lnTo>
                  <a:lnTo>
                    <a:pt x="10607" y="1122101"/>
                  </a:lnTo>
                  <a:lnTo>
                    <a:pt x="18709" y="1168866"/>
                  </a:lnTo>
                  <a:lnTo>
                    <a:pt x="28999" y="1214844"/>
                  </a:lnTo>
                  <a:lnTo>
                    <a:pt x="41422" y="1259980"/>
                  </a:lnTo>
                  <a:lnTo>
                    <a:pt x="55923" y="1304217"/>
                  </a:lnTo>
                  <a:lnTo>
                    <a:pt x="72444" y="1347499"/>
                  </a:lnTo>
                  <a:lnTo>
                    <a:pt x="90931" y="1389770"/>
                  </a:lnTo>
                  <a:lnTo>
                    <a:pt x="111327" y="1430974"/>
                  </a:lnTo>
                  <a:lnTo>
                    <a:pt x="133575" y="1471055"/>
                  </a:lnTo>
                  <a:lnTo>
                    <a:pt x="157621" y="1509957"/>
                  </a:lnTo>
                  <a:lnTo>
                    <a:pt x="183407" y="1547624"/>
                  </a:lnTo>
                  <a:lnTo>
                    <a:pt x="210878" y="1583999"/>
                  </a:lnTo>
                  <a:lnTo>
                    <a:pt x="239978" y="1619028"/>
                  </a:lnTo>
                  <a:lnTo>
                    <a:pt x="270651" y="1652653"/>
                  </a:lnTo>
                  <a:lnTo>
                    <a:pt x="302840" y="1684820"/>
                  </a:lnTo>
                  <a:lnTo>
                    <a:pt x="336490" y="1715470"/>
                  </a:lnTo>
                  <a:lnTo>
                    <a:pt x="371544" y="1744550"/>
                  </a:lnTo>
                  <a:lnTo>
                    <a:pt x="407947" y="1772002"/>
                  </a:lnTo>
                  <a:lnTo>
                    <a:pt x="445643" y="1797771"/>
                  </a:lnTo>
                  <a:lnTo>
                    <a:pt x="484575" y="1821800"/>
                  </a:lnTo>
                  <a:lnTo>
                    <a:pt x="524688" y="1844034"/>
                  </a:lnTo>
                  <a:lnTo>
                    <a:pt x="565924" y="1864417"/>
                  </a:lnTo>
                  <a:lnTo>
                    <a:pt x="608230" y="1882891"/>
                  </a:lnTo>
                  <a:lnTo>
                    <a:pt x="651547" y="1899402"/>
                  </a:lnTo>
                  <a:lnTo>
                    <a:pt x="695821" y="1913894"/>
                  </a:lnTo>
                  <a:lnTo>
                    <a:pt x="740995" y="1926310"/>
                  </a:lnTo>
                  <a:lnTo>
                    <a:pt x="787013" y="1936594"/>
                  </a:lnTo>
                  <a:lnTo>
                    <a:pt x="833820" y="1944690"/>
                  </a:lnTo>
                  <a:lnTo>
                    <a:pt x="881358" y="1950542"/>
                  </a:lnTo>
                  <a:lnTo>
                    <a:pt x="929573" y="1954095"/>
                  </a:lnTo>
                  <a:lnTo>
                    <a:pt x="978408" y="1955292"/>
                  </a:lnTo>
                  <a:lnTo>
                    <a:pt x="1027242" y="1954095"/>
                  </a:lnTo>
                  <a:lnTo>
                    <a:pt x="1075457" y="1950542"/>
                  </a:lnTo>
                  <a:lnTo>
                    <a:pt x="1122995" y="1944690"/>
                  </a:lnTo>
                  <a:lnTo>
                    <a:pt x="1169802" y="1936594"/>
                  </a:lnTo>
                  <a:lnTo>
                    <a:pt x="1215820" y="1926310"/>
                  </a:lnTo>
                  <a:lnTo>
                    <a:pt x="1260994" y="1913894"/>
                  </a:lnTo>
                  <a:lnTo>
                    <a:pt x="1305268" y="1899402"/>
                  </a:lnTo>
                  <a:lnTo>
                    <a:pt x="1348585" y="1882891"/>
                  </a:lnTo>
                  <a:lnTo>
                    <a:pt x="1390891" y="1864417"/>
                  </a:lnTo>
                  <a:lnTo>
                    <a:pt x="1432127" y="1844034"/>
                  </a:lnTo>
                  <a:lnTo>
                    <a:pt x="1472240" y="1821800"/>
                  </a:lnTo>
                  <a:lnTo>
                    <a:pt x="1511172" y="1797771"/>
                  </a:lnTo>
                  <a:lnTo>
                    <a:pt x="1548868" y="1772002"/>
                  </a:lnTo>
                  <a:lnTo>
                    <a:pt x="1585271" y="1744550"/>
                  </a:lnTo>
                  <a:lnTo>
                    <a:pt x="1620325" y="1715470"/>
                  </a:lnTo>
                  <a:lnTo>
                    <a:pt x="1653975" y="1684820"/>
                  </a:lnTo>
                  <a:lnTo>
                    <a:pt x="1686164" y="1652653"/>
                  </a:lnTo>
                  <a:lnTo>
                    <a:pt x="1716837" y="1619028"/>
                  </a:lnTo>
                  <a:lnTo>
                    <a:pt x="1745937" y="1583999"/>
                  </a:lnTo>
                  <a:lnTo>
                    <a:pt x="1773408" y="1547624"/>
                  </a:lnTo>
                  <a:lnTo>
                    <a:pt x="1799194" y="1509957"/>
                  </a:lnTo>
                  <a:lnTo>
                    <a:pt x="1823240" y="1471055"/>
                  </a:lnTo>
                  <a:lnTo>
                    <a:pt x="1845488" y="1430974"/>
                  </a:lnTo>
                  <a:lnTo>
                    <a:pt x="1865884" y="1389770"/>
                  </a:lnTo>
                  <a:lnTo>
                    <a:pt x="1884371" y="1347499"/>
                  </a:lnTo>
                  <a:lnTo>
                    <a:pt x="1900892" y="1304217"/>
                  </a:lnTo>
                  <a:lnTo>
                    <a:pt x="1915393" y="1259980"/>
                  </a:lnTo>
                  <a:lnTo>
                    <a:pt x="1927816" y="1214844"/>
                  </a:lnTo>
                  <a:lnTo>
                    <a:pt x="1938106" y="1168866"/>
                  </a:lnTo>
                  <a:lnTo>
                    <a:pt x="1946208" y="1122101"/>
                  </a:lnTo>
                  <a:lnTo>
                    <a:pt x="1952064" y="1074605"/>
                  </a:lnTo>
                  <a:lnTo>
                    <a:pt x="1955618" y="1026435"/>
                  </a:lnTo>
                  <a:lnTo>
                    <a:pt x="1956816" y="977646"/>
                  </a:lnTo>
                  <a:lnTo>
                    <a:pt x="1955618" y="928856"/>
                  </a:lnTo>
                  <a:lnTo>
                    <a:pt x="1952064" y="880686"/>
                  </a:lnTo>
                  <a:lnTo>
                    <a:pt x="1946208" y="833190"/>
                  </a:lnTo>
                  <a:lnTo>
                    <a:pt x="1938106" y="786425"/>
                  </a:lnTo>
                  <a:lnTo>
                    <a:pt x="1927816" y="740447"/>
                  </a:lnTo>
                  <a:lnTo>
                    <a:pt x="1915393" y="695311"/>
                  </a:lnTo>
                  <a:lnTo>
                    <a:pt x="1900892" y="651074"/>
                  </a:lnTo>
                  <a:lnTo>
                    <a:pt x="1884371" y="607792"/>
                  </a:lnTo>
                  <a:lnTo>
                    <a:pt x="1865884" y="565521"/>
                  </a:lnTo>
                  <a:lnTo>
                    <a:pt x="1845488" y="524317"/>
                  </a:lnTo>
                  <a:lnTo>
                    <a:pt x="1823240" y="484236"/>
                  </a:lnTo>
                  <a:lnTo>
                    <a:pt x="1799194" y="445334"/>
                  </a:lnTo>
                  <a:lnTo>
                    <a:pt x="1773408" y="407667"/>
                  </a:lnTo>
                  <a:lnTo>
                    <a:pt x="1745937" y="371292"/>
                  </a:lnTo>
                  <a:lnTo>
                    <a:pt x="1716837" y="336263"/>
                  </a:lnTo>
                  <a:lnTo>
                    <a:pt x="1686164" y="302638"/>
                  </a:lnTo>
                  <a:lnTo>
                    <a:pt x="1653975" y="270471"/>
                  </a:lnTo>
                  <a:lnTo>
                    <a:pt x="1620325" y="239821"/>
                  </a:lnTo>
                  <a:lnTo>
                    <a:pt x="1585271" y="210741"/>
                  </a:lnTo>
                  <a:lnTo>
                    <a:pt x="1548868" y="183289"/>
                  </a:lnTo>
                  <a:lnTo>
                    <a:pt x="1511172" y="157520"/>
                  </a:lnTo>
                  <a:lnTo>
                    <a:pt x="1472240" y="133491"/>
                  </a:lnTo>
                  <a:lnTo>
                    <a:pt x="1432127" y="111257"/>
                  </a:lnTo>
                  <a:lnTo>
                    <a:pt x="1390891" y="90874"/>
                  </a:lnTo>
                  <a:lnTo>
                    <a:pt x="1348585" y="72400"/>
                  </a:lnTo>
                  <a:lnTo>
                    <a:pt x="1305268" y="55889"/>
                  </a:lnTo>
                  <a:lnTo>
                    <a:pt x="1260994" y="41397"/>
                  </a:lnTo>
                  <a:lnTo>
                    <a:pt x="1215820" y="28981"/>
                  </a:lnTo>
                  <a:lnTo>
                    <a:pt x="1169802" y="18697"/>
                  </a:lnTo>
                  <a:lnTo>
                    <a:pt x="1122995" y="10601"/>
                  </a:lnTo>
                  <a:lnTo>
                    <a:pt x="1075457" y="4749"/>
                  </a:lnTo>
                  <a:lnTo>
                    <a:pt x="1027242" y="1196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651850" y="3049940"/>
              <a:ext cx="460375" cy="994410"/>
            </a:xfrm>
            <a:custGeom>
              <a:avLst/>
              <a:gdLst/>
              <a:ahLst/>
              <a:cxnLst/>
              <a:rect l="l" t="t" r="r" b="b"/>
              <a:pathLst>
                <a:path w="460375" h="994410">
                  <a:moveTo>
                    <a:pt x="55422" y="739655"/>
                  </a:moveTo>
                  <a:lnTo>
                    <a:pt x="0" y="792701"/>
                  </a:lnTo>
                  <a:lnTo>
                    <a:pt x="20717" y="814244"/>
                  </a:lnTo>
                  <a:lnTo>
                    <a:pt x="43205" y="833843"/>
                  </a:lnTo>
                  <a:lnTo>
                    <a:pt x="92948" y="866780"/>
                  </a:lnTo>
                  <a:lnTo>
                    <a:pt x="140580" y="884231"/>
                  </a:lnTo>
                  <a:lnTo>
                    <a:pt x="190630" y="892552"/>
                  </a:lnTo>
                  <a:lnTo>
                    <a:pt x="190630" y="993901"/>
                  </a:lnTo>
                  <a:lnTo>
                    <a:pt x="259908" y="993901"/>
                  </a:lnTo>
                  <a:lnTo>
                    <a:pt x="259908" y="889894"/>
                  </a:lnTo>
                  <a:lnTo>
                    <a:pt x="306514" y="877712"/>
                  </a:lnTo>
                  <a:lnTo>
                    <a:pt x="349884" y="857370"/>
                  </a:lnTo>
                  <a:lnTo>
                    <a:pt x="388333" y="829251"/>
                  </a:lnTo>
                  <a:lnTo>
                    <a:pt x="400587" y="815583"/>
                  </a:lnTo>
                  <a:lnTo>
                    <a:pt x="190630" y="815583"/>
                  </a:lnTo>
                  <a:lnTo>
                    <a:pt x="152049" y="806352"/>
                  </a:lnTo>
                  <a:lnTo>
                    <a:pt x="116748" y="789581"/>
                  </a:lnTo>
                  <a:lnTo>
                    <a:pt x="84586" y="766828"/>
                  </a:lnTo>
                  <a:lnTo>
                    <a:pt x="55422" y="739655"/>
                  </a:lnTo>
                  <a:close/>
                </a:path>
                <a:path w="460375" h="994410">
                  <a:moveTo>
                    <a:pt x="259907" y="0"/>
                  </a:moveTo>
                  <a:lnTo>
                    <a:pt x="190629" y="0"/>
                  </a:lnTo>
                  <a:lnTo>
                    <a:pt x="190629" y="104839"/>
                  </a:lnTo>
                  <a:lnTo>
                    <a:pt x="173003" y="108964"/>
                  </a:lnTo>
                  <a:lnTo>
                    <a:pt x="122737" y="129108"/>
                  </a:lnTo>
                  <a:lnTo>
                    <a:pt x="82721" y="157958"/>
                  </a:lnTo>
                  <a:lnTo>
                    <a:pt x="50893" y="195256"/>
                  </a:lnTo>
                  <a:lnTo>
                    <a:pt x="28302" y="238725"/>
                  </a:lnTo>
                  <a:lnTo>
                    <a:pt x="15997" y="286084"/>
                  </a:lnTo>
                  <a:lnTo>
                    <a:pt x="15027" y="335055"/>
                  </a:lnTo>
                  <a:lnTo>
                    <a:pt x="26440" y="383358"/>
                  </a:lnTo>
                  <a:lnTo>
                    <a:pt x="54092" y="430906"/>
                  </a:lnTo>
                  <a:lnTo>
                    <a:pt x="92991" y="466351"/>
                  </a:lnTo>
                  <a:lnTo>
                    <a:pt x="139661" y="492717"/>
                  </a:lnTo>
                  <a:lnTo>
                    <a:pt x="190630" y="513026"/>
                  </a:lnTo>
                  <a:lnTo>
                    <a:pt x="190630" y="815583"/>
                  </a:lnTo>
                  <a:lnTo>
                    <a:pt x="400587" y="815583"/>
                  </a:lnTo>
                  <a:lnTo>
                    <a:pt x="403385" y="812463"/>
                  </a:lnTo>
                  <a:lnTo>
                    <a:pt x="259908" y="812463"/>
                  </a:lnTo>
                  <a:lnTo>
                    <a:pt x="259908" y="536371"/>
                  </a:lnTo>
                  <a:lnTo>
                    <a:pt x="411732" y="536371"/>
                  </a:lnTo>
                  <a:lnTo>
                    <a:pt x="397656" y="520076"/>
                  </a:lnTo>
                  <a:lnTo>
                    <a:pt x="366423" y="498161"/>
                  </a:lnTo>
                  <a:lnTo>
                    <a:pt x="332159" y="481274"/>
                  </a:lnTo>
                  <a:lnTo>
                    <a:pt x="296206" y="467810"/>
                  </a:lnTo>
                  <a:lnTo>
                    <a:pt x="259908" y="456166"/>
                  </a:lnTo>
                  <a:lnTo>
                    <a:pt x="259908" y="433977"/>
                  </a:lnTo>
                  <a:lnTo>
                    <a:pt x="190630" y="433977"/>
                  </a:lnTo>
                  <a:lnTo>
                    <a:pt x="146285" y="411299"/>
                  </a:lnTo>
                  <a:lnTo>
                    <a:pt x="104055" y="364082"/>
                  </a:lnTo>
                  <a:lnTo>
                    <a:pt x="92864" y="320064"/>
                  </a:lnTo>
                  <a:lnTo>
                    <a:pt x="98023" y="274660"/>
                  </a:lnTo>
                  <a:lnTo>
                    <a:pt x="118229" y="233194"/>
                  </a:lnTo>
                  <a:lnTo>
                    <a:pt x="152180" y="200992"/>
                  </a:lnTo>
                  <a:lnTo>
                    <a:pt x="190629" y="183310"/>
                  </a:lnTo>
                  <a:lnTo>
                    <a:pt x="259907" y="183310"/>
                  </a:lnTo>
                  <a:lnTo>
                    <a:pt x="259907" y="176723"/>
                  </a:lnTo>
                  <a:lnTo>
                    <a:pt x="432002" y="176723"/>
                  </a:lnTo>
                  <a:lnTo>
                    <a:pt x="400005" y="149619"/>
                  </a:lnTo>
                  <a:lnTo>
                    <a:pt x="356691" y="124807"/>
                  </a:lnTo>
                  <a:lnTo>
                    <a:pt x="309612" y="108243"/>
                  </a:lnTo>
                  <a:lnTo>
                    <a:pt x="259907" y="100448"/>
                  </a:lnTo>
                  <a:lnTo>
                    <a:pt x="259907" y="0"/>
                  </a:lnTo>
                  <a:close/>
                </a:path>
                <a:path w="460375" h="994410">
                  <a:moveTo>
                    <a:pt x="411732" y="536371"/>
                  </a:moveTo>
                  <a:lnTo>
                    <a:pt x="259908" y="536371"/>
                  </a:lnTo>
                  <a:lnTo>
                    <a:pt x="295184" y="549435"/>
                  </a:lnTo>
                  <a:lnTo>
                    <a:pt x="329171" y="566433"/>
                  </a:lnTo>
                  <a:lnTo>
                    <a:pt x="358028" y="589693"/>
                  </a:lnTo>
                  <a:lnTo>
                    <a:pt x="377911" y="621544"/>
                  </a:lnTo>
                  <a:lnTo>
                    <a:pt x="385270" y="660206"/>
                  </a:lnTo>
                  <a:lnTo>
                    <a:pt x="380408" y="700015"/>
                  </a:lnTo>
                  <a:lnTo>
                    <a:pt x="365263" y="737485"/>
                  </a:lnTo>
                  <a:lnTo>
                    <a:pt x="341771" y="769125"/>
                  </a:lnTo>
                  <a:lnTo>
                    <a:pt x="303968" y="796721"/>
                  </a:lnTo>
                  <a:lnTo>
                    <a:pt x="259908" y="812463"/>
                  </a:lnTo>
                  <a:lnTo>
                    <a:pt x="403385" y="812463"/>
                  </a:lnTo>
                  <a:lnTo>
                    <a:pt x="420175" y="793737"/>
                  </a:lnTo>
                  <a:lnTo>
                    <a:pt x="443726" y="751212"/>
                  </a:lnTo>
                  <a:lnTo>
                    <a:pt x="457335" y="703221"/>
                  </a:lnTo>
                  <a:lnTo>
                    <a:pt x="460097" y="653077"/>
                  </a:lnTo>
                  <a:lnTo>
                    <a:pt x="451449" y="603815"/>
                  </a:lnTo>
                  <a:lnTo>
                    <a:pt x="430823" y="558470"/>
                  </a:lnTo>
                  <a:lnTo>
                    <a:pt x="411732" y="536371"/>
                  </a:lnTo>
                  <a:close/>
                </a:path>
                <a:path w="460375" h="994410">
                  <a:moveTo>
                    <a:pt x="259907" y="183310"/>
                  </a:moveTo>
                  <a:lnTo>
                    <a:pt x="190629" y="183310"/>
                  </a:lnTo>
                  <a:lnTo>
                    <a:pt x="190630" y="433977"/>
                  </a:lnTo>
                  <a:lnTo>
                    <a:pt x="259908" y="433977"/>
                  </a:lnTo>
                  <a:lnTo>
                    <a:pt x="259907" y="183310"/>
                  </a:lnTo>
                  <a:close/>
                </a:path>
                <a:path w="460375" h="994410">
                  <a:moveTo>
                    <a:pt x="432002" y="176723"/>
                  </a:moveTo>
                  <a:lnTo>
                    <a:pt x="259907" y="176723"/>
                  </a:lnTo>
                  <a:lnTo>
                    <a:pt x="294188" y="183047"/>
                  </a:lnTo>
                  <a:lnTo>
                    <a:pt x="326609" y="195148"/>
                  </a:lnTo>
                  <a:lnTo>
                    <a:pt x="356450" y="212685"/>
                  </a:lnTo>
                  <a:lnTo>
                    <a:pt x="382992" y="235316"/>
                  </a:lnTo>
                  <a:lnTo>
                    <a:pt x="438414" y="182154"/>
                  </a:lnTo>
                  <a:lnTo>
                    <a:pt x="432002" y="17672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341614" y="5112511"/>
            <a:ext cx="3070225" cy="5353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INDIVIDUALIZED</a:t>
            </a:r>
            <a:r>
              <a:rPr dirty="0" sz="1100" spc="-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INVESTORS</a:t>
            </a:r>
            <a:r>
              <a:rPr dirty="0" sz="1100" spc="-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PACKAGE</a:t>
            </a:r>
            <a:r>
              <a:rPr dirty="0" sz="1100" spc="-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BASED</a:t>
            </a:r>
            <a:r>
              <a:rPr dirty="0" sz="1100" spc="-1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ON</a:t>
            </a:r>
            <a:r>
              <a:rPr dirty="0" sz="1100" spc="-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THE </a:t>
            </a:r>
            <a:r>
              <a:rPr dirty="0" sz="1100" spc="-229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INVESTORS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10 YEAR PROJECTIONS ON REVENUES, </a:t>
            </a:r>
            <a:r>
              <a:rPr dirty="0" sz="1100" spc="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PROFITS,</a:t>
            </a:r>
            <a:r>
              <a:rPr dirty="0" sz="1100" spc="-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E5496"/>
                </a:solidFill>
                <a:latin typeface="Calibri"/>
                <a:cs typeface="Calibri"/>
              </a:rPr>
              <a:t>EMPLOYMENTS</a:t>
            </a:r>
            <a:r>
              <a:rPr dirty="0" sz="1100" spc="-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2E5496"/>
                </a:solidFill>
                <a:latin typeface="Calibri"/>
                <a:cs typeface="Calibri"/>
              </a:rPr>
              <a:t>AND SALARIES</a:t>
            </a:r>
            <a:r>
              <a:rPr dirty="0" sz="1100" spc="-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6777" y="1880997"/>
            <a:ext cx="10918825" cy="1551305"/>
            <a:chOff x="636777" y="1880997"/>
            <a:chExt cx="10918825" cy="1551305"/>
          </a:xfrm>
        </p:grpSpPr>
        <p:sp>
          <p:nvSpPr>
            <p:cNvPr id="3" name="object 3"/>
            <p:cNvSpPr/>
            <p:nvPr/>
          </p:nvSpPr>
          <p:spPr>
            <a:xfrm>
              <a:off x="643127" y="2139696"/>
              <a:ext cx="10906125" cy="1286510"/>
            </a:xfrm>
            <a:custGeom>
              <a:avLst/>
              <a:gdLst/>
              <a:ahLst/>
              <a:cxnLst/>
              <a:rect l="l" t="t" r="r" b="b"/>
              <a:pathLst>
                <a:path w="10906125" h="1286510">
                  <a:moveTo>
                    <a:pt x="0" y="1286255"/>
                  </a:moveTo>
                  <a:lnTo>
                    <a:pt x="10905744" y="1286255"/>
                  </a:lnTo>
                  <a:lnTo>
                    <a:pt x="10905744" y="0"/>
                  </a:lnTo>
                  <a:lnTo>
                    <a:pt x="0" y="0"/>
                  </a:lnTo>
                  <a:lnTo>
                    <a:pt x="0" y="1286255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89481" y="1890522"/>
              <a:ext cx="7633970" cy="501650"/>
            </a:xfrm>
            <a:custGeom>
              <a:avLst/>
              <a:gdLst/>
              <a:ahLst/>
              <a:cxnLst/>
              <a:rect l="l" t="t" r="r" b="b"/>
              <a:pathLst>
                <a:path w="7633970" h="501650">
                  <a:moveTo>
                    <a:pt x="7550150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5"/>
                  </a:lnTo>
                  <a:lnTo>
                    <a:pt x="0" y="417829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5"/>
                  </a:lnTo>
                  <a:lnTo>
                    <a:pt x="7550150" y="501395"/>
                  </a:lnTo>
                  <a:lnTo>
                    <a:pt x="7582656" y="494821"/>
                  </a:lnTo>
                  <a:lnTo>
                    <a:pt x="7609220" y="476900"/>
                  </a:lnTo>
                  <a:lnTo>
                    <a:pt x="7627141" y="450336"/>
                  </a:lnTo>
                  <a:lnTo>
                    <a:pt x="7633716" y="417829"/>
                  </a:lnTo>
                  <a:lnTo>
                    <a:pt x="7633716" y="83565"/>
                  </a:lnTo>
                  <a:lnTo>
                    <a:pt x="7627141" y="51059"/>
                  </a:lnTo>
                  <a:lnTo>
                    <a:pt x="7609220" y="24495"/>
                  </a:lnTo>
                  <a:lnTo>
                    <a:pt x="7582656" y="6574"/>
                  </a:lnTo>
                  <a:lnTo>
                    <a:pt x="7550150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89481" y="1890522"/>
              <a:ext cx="7633970" cy="501650"/>
            </a:xfrm>
            <a:custGeom>
              <a:avLst/>
              <a:gdLst/>
              <a:ahLst/>
              <a:cxnLst/>
              <a:rect l="l" t="t" r="r" b="b"/>
              <a:pathLst>
                <a:path w="7633970" h="501650">
                  <a:moveTo>
                    <a:pt x="0" y="83565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7550150" y="0"/>
                  </a:lnTo>
                  <a:lnTo>
                    <a:pt x="7582656" y="6574"/>
                  </a:lnTo>
                  <a:lnTo>
                    <a:pt x="7609220" y="24495"/>
                  </a:lnTo>
                  <a:lnTo>
                    <a:pt x="7627141" y="51059"/>
                  </a:lnTo>
                  <a:lnTo>
                    <a:pt x="7633716" y="83565"/>
                  </a:lnTo>
                  <a:lnTo>
                    <a:pt x="7633716" y="417829"/>
                  </a:lnTo>
                  <a:lnTo>
                    <a:pt x="7627141" y="450336"/>
                  </a:lnTo>
                  <a:lnTo>
                    <a:pt x="7609220" y="476900"/>
                  </a:lnTo>
                  <a:lnTo>
                    <a:pt x="7582656" y="494821"/>
                  </a:lnTo>
                  <a:lnTo>
                    <a:pt x="7550150" y="501395"/>
                  </a:lnTo>
                  <a:lnTo>
                    <a:pt x="83565" y="501395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29"/>
                  </a:lnTo>
                  <a:lnTo>
                    <a:pt x="0" y="8356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36777" y="3508628"/>
            <a:ext cx="10918825" cy="2567940"/>
            <a:chOff x="636777" y="3508628"/>
            <a:chExt cx="10918825" cy="2567940"/>
          </a:xfrm>
        </p:grpSpPr>
        <p:sp>
          <p:nvSpPr>
            <p:cNvPr id="7" name="object 7"/>
            <p:cNvSpPr/>
            <p:nvPr/>
          </p:nvSpPr>
          <p:spPr>
            <a:xfrm>
              <a:off x="643127" y="3767327"/>
              <a:ext cx="10906125" cy="2303145"/>
            </a:xfrm>
            <a:custGeom>
              <a:avLst/>
              <a:gdLst/>
              <a:ahLst/>
              <a:cxnLst/>
              <a:rect l="l" t="t" r="r" b="b"/>
              <a:pathLst>
                <a:path w="10906125" h="2303145">
                  <a:moveTo>
                    <a:pt x="0" y="2302764"/>
                  </a:moveTo>
                  <a:lnTo>
                    <a:pt x="10905744" y="2302764"/>
                  </a:lnTo>
                  <a:lnTo>
                    <a:pt x="10905744" y="0"/>
                  </a:lnTo>
                  <a:lnTo>
                    <a:pt x="0" y="0"/>
                  </a:lnTo>
                  <a:lnTo>
                    <a:pt x="0" y="2302764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9481" y="3518153"/>
              <a:ext cx="7633970" cy="501650"/>
            </a:xfrm>
            <a:custGeom>
              <a:avLst/>
              <a:gdLst/>
              <a:ahLst/>
              <a:cxnLst/>
              <a:rect l="l" t="t" r="r" b="b"/>
              <a:pathLst>
                <a:path w="7633970" h="501650">
                  <a:moveTo>
                    <a:pt x="7550150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7550150" y="501396"/>
                  </a:lnTo>
                  <a:lnTo>
                    <a:pt x="7582656" y="494821"/>
                  </a:lnTo>
                  <a:lnTo>
                    <a:pt x="7609220" y="476900"/>
                  </a:lnTo>
                  <a:lnTo>
                    <a:pt x="7627141" y="450336"/>
                  </a:lnTo>
                  <a:lnTo>
                    <a:pt x="7633716" y="417830"/>
                  </a:lnTo>
                  <a:lnTo>
                    <a:pt x="7633716" y="83566"/>
                  </a:lnTo>
                  <a:lnTo>
                    <a:pt x="7627141" y="51059"/>
                  </a:lnTo>
                  <a:lnTo>
                    <a:pt x="7609220" y="24495"/>
                  </a:lnTo>
                  <a:lnTo>
                    <a:pt x="7582656" y="6574"/>
                  </a:lnTo>
                  <a:lnTo>
                    <a:pt x="7550150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89481" y="3518153"/>
              <a:ext cx="7633970" cy="501650"/>
            </a:xfrm>
            <a:custGeom>
              <a:avLst/>
              <a:gdLst/>
              <a:ahLst/>
              <a:cxnLst/>
              <a:rect l="l" t="t" r="r" b="b"/>
              <a:pathLst>
                <a:path w="763397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7550150" y="0"/>
                  </a:lnTo>
                  <a:lnTo>
                    <a:pt x="7582656" y="6574"/>
                  </a:lnTo>
                  <a:lnTo>
                    <a:pt x="7609220" y="24495"/>
                  </a:lnTo>
                  <a:lnTo>
                    <a:pt x="7627141" y="51059"/>
                  </a:lnTo>
                  <a:lnTo>
                    <a:pt x="7633716" y="83566"/>
                  </a:lnTo>
                  <a:lnTo>
                    <a:pt x="7633716" y="417830"/>
                  </a:lnTo>
                  <a:lnTo>
                    <a:pt x="7627141" y="450336"/>
                  </a:lnTo>
                  <a:lnTo>
                    <a:pt x="7609220" y="476900"/>
                  </a:lnTo>
                  <a:lnTo>
                    <a:pt x="7582656" y="494821"/>
                  </a:lnTo>
                  <a:lnTo>
                    <a:pt x="7550150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77517" y="1943811"/>
            <a:ext cx="9229725" cy="39960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structure:</a:t>
            </a:r>
            <a:endParaRPr sz="20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550"/>
              </a:spcBef>
              <a:buChar char="•"/>
              <a:tabLst>
                <a:tab pos="185420" algn="l"/>
              </a:tabLst>
            </a:pPr>
            <a:r>
              <a:rPr dirty="0" sz="1700">
                <a:latin typeface="Calibri"/>
                <a:cs typeface="Calibri"/>
              </a:rPr>
              <a:t>10%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CAPEX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+ 10%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competitiveness</a:t>
            </a:r>
            <a:endParaRPr sz="17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0"/>
              </a:spcBef>
              <a:buChar char="•"/>
              <a:tabLst>
                <a:tab pos="185420" algn="l"/>
              </a:tabLst>
            </a:pPr>
            <a:r>
              <a:rPr dirty="0" sz="1700">
                <a:latin typeface="Calibri"/>
                <a:cs typeface="Calibri"/>
              </a:rPr>
              <a:t>Up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to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10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years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exemption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from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(or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paid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subsidies)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personal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income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tax</a:t>
            </a:r>
            <a:endParaRPr sz="17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Calibri"/>
                <a:cs typeface="Calibri"/>
              </a:rPr>
              <a:t>Maximum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cumulation: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up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to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50%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of </a:t>
            </a:r>
            <a:r>
              <a:rPr dirty="0" sz="1700">
                <a:latin typeface="Calibri"/>
                <a:cs typeface="Calibri"/>
              </a:rPr>
              <a:t>eligible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investment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costs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sz="20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Introducing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(Flexible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structure)</a:t>
            </a:r>
            <a:endParaRPr sz="2000">
              <a:latin typeface="Calibri"/>
              <a:cs typeface="Calibri"/>
            </a:endParaRPr>
          </a:p>
          <a:p>
            <a:pPr marL="184785" marR="5080" indent="-172720">
              <a:lnSpc>
                <a:spcPts val="1860"/>
              </a:lnSpc>
              <a:spcBef>
                <a:spcPts val="1760"/>
              </a:spcBef>
              <a:buChar char="•"/>
              <a:tabLst>
                <a:tab pos="185420" algn="l"/>
              </a:tabLst>
            </a:pPr>
            <a:r>
              <a:rPr dirty="0" sz="1700">
                <a:latin typeface="Calibri"/>
                <a:cs typeface="Calibri"/>
              </a:rPr>
              <a:t>Business plan </a:t>
            </a:r>
            <a:r>
              <a:rPr dirty="0" sz="1700" spc="-5">
                <a:latin typeface="Calibri"/>
                <a:cs typeface="Calibri"/>
              </a:rPr>
              <a:t>analysis (focusing on </a:t>
            </a:r>
            <a:r>
              <a:rPr dirty="0" sz="1700">
                <a:latin typeface="Calibri"/>
                <a:cs typeface="Calibri"/>
              </a:rPr>
              <a:t>the period </a:t>
            </a:r>
            <a:r>
              <a:rPr dirty="0" sz="1700" spc="-5">
                <a:latin typeface="Calibri"/>
                <a:cs typeface="Calibri"/>
              </a:rPr>
              <a:t>of return on investment </a:t>
            </a:r>
            <a:r>
              <a:rPr dirty="0" sz="1700" spc="-20">
                <a:latin typeface="Calibri"/>
                <a:cs typeface="Calibri"/>
              </a:rPr>
              <a:t>for </a:t>
            </a:r>
            <a:r>
              <a:rPr dirty="0" sz="1700">
                <a:latin typeface="Calibri"/>
                <a:cs typeface="Calibri"/>
              </a:rPr>
              <a:t>the </a:t>
            </a:r>
            <a:r>
              <a:rPr dirty="0" sz="1700" spc="-15">
                <a:latin typeface="Calibri"/>
                <a:cs typeface="Calibri"/>
              </a:rPr>
              <a:t>state, </a:t>
            </a:r>
            <a:r>
              <a:rPr dirty="0" sz="1700" spc="-5">
                <a:latin typeface="Calibri"/>
                <a:cs typeface="Calibri"/>
              </a:rPr>
              <a:t>amount of </a:t>
            </a:r>
            <a:r>
              <a:rPr dirty="0" sz="1700">
                <a:latin typeface="Calibri"/>
                <a:cs typeface="Calibri"/>
              </a:rPr>
              <a:t>salaries,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profit,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previous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movements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-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balance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sheets)</a:t>
            </a:r>
            <a:endParaRPr sz="1700">
              <a:latin typeface="Calibri"/>
              <a:cs typeface="Calibri"/>
            </a:endParaRPr>
          </a:p>
          <a:p>
            <a:pPr marL="184785" marR="249554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Calibri"/>
                <a:cs typeface="Calibri"/>
              </a:rPr>
              <a:t>Flexibility </a:t>
            </a:r>
            <a:r>
              <a:rPr dirty="0" sz="1700">
                <a:latin typeface="Calibri"/>
                <a:cs typeface="Calibri"/>
              </a:rPr>
              <a:t>in </a:t>
            </a:r>
            <a:r>
              <a:rPr dirty="0" sz="1700" spc="-10">
                <a:latin typeface="Calibri"/>
                <a:cs typeface="Calibri"/>
              </a:rPr>
              <a:t>contracts </a:t>
            </a:r>
            <a:r>
              <a:rPr dirty="0" sz="1700" spc="-5">
                <a:latin typeface="Calibri"/>
                <a:cs typeface="Calibri"/>
              </a:rPr>
              <a:t>(cut-off </a:t>
            </a:r>
            <a:r>
              <a:rPr dirty="0" sz="1700" spc="-10">
                <a:latin typeface="Calibri"/>
                <a:cs typeface="Calibri"/>
              </a:rPr>
              <a:t>after </a:t>
            </a:r>
            <a:r>
              <a:rPr dirty="0" sz="1700">
                <a:latin typeface="Calibri"/>
                <a:cs typeface="Calibri"/>
              </a:rPr>
              <a:t>36 - 48 </a:t>
            </a:r>
            <a:r>
              <a:rPr dirty="0" sz="1700" spc="-5">
                <a:latin typeface="Calibri"/>
                <a:cs typeface="Calibri"/>
              </a:rPr>
              <a:t>months </a:t>
            </a:r>
            <a:r>
              <a:rPr dirty="0" sz="1700" spc="-15">
                <a:latin typeface="Calibri"/>
                <a:cs typeface="Calibri"/>
              </a:rPr>
              <a:t>for </a:t>
            </a:r>
            <a:r>
              <a:rPr dirty="0" sz="1700">
                <a:latin typeface="Calibri"/>
                <a:cs typeface="Calibri"/>
              </a:rPr>
              <a:t>assessment </a:t>
            </a:r>
            <a:r>
              <a:rPr dirty="0" sz="1700" spc="-5">
                <a:latin typeface="Calibri"/>
                <a:cs typeface="Calibri"/>
              </a:rPr>
              <a:t>of </a:t>
            </a:r>
            <a:r>
              <a:rPr dirty="0" sz="1700">
                <a:latin typeface="Calibri"/>
                <a:cs typeface="Calibri"/>
              </a:rPr>
              <a:t>the </a:t>
            </a:r>
            <a:r>
              <a:rPr dirty="0" sz="1700" spc="-5">
                <a:latin typeface="Calibri"/>
                <a:cs typeface="Calibri"/>
              </a:rPr>
              <a:t>degree of realization of </a:t>
            </a:r>
            <a:r>
              <a:rPr dirty="0" sz="1700">
                <a:latin typeface="Calibri"/>
                <a:cs typeface="Calibri"/>
              </a:rPr>
              <a:t>the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investment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plan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"negotiations"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for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adjustment)</a:t>
            </a:r>
            <a:endParaRPr sz="17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dirty="0" sz="1700">
                <a:latin typeface="Calibri"/>
                <a:cs typeface="Calibri"/>
              </a:rPr>
              <a:t>"Moving"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limits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annual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payments,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depending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on</a:t>
            </a:r>
            <a:r>
              <a:rPr dirty="0" sz="1700" spc="-5">
                <a:latin typeface="Calibri"/>
                <a:cs typeface="Calibri"/>
              </a:rPr>
              <a:t> available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budget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funds</a:t>
            </a:r>
            <a:endParaRPr sz="17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50"/>
              </a:spcBef>
              <a:buChar char="•"/>
              <a:tabLst>
                <a:tab pos="185420" algn="l"/>
              </a:tabLst>
            </a:pPr>
            <a:r>
              <a:rPr dirty="0" sz="1700" spc="-5">
                <a:latin typeface="Calibri"/>
                <a:cs typeface="Calibri"/>
              </a:rPr>
              <a:t>Shortening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CAPEX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payment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period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">
                <a:latin typeface="Calibri"/>
                <a:cs typeface="Calibri"/>
              </a:rPr>
              <a:t> competitiveness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(investment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period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+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1)</a:t>
            </a:r>
            <a:endParaRPr sz="1700">
              <a:latin typeface="Calibri"/>
              <a:cs typeface="Calibri"/>
            </a:endParaRPr>
          </a:p>
          <a:p>
            <a:pPr marL="233679" indent="-220979">
              <a:lnSpc>
                <a:spcPct val="100000"/>
              </a:lnSpc>
              <a:spcBef>
                <a:spcPts val="130"/>
              </a:spcBef>
              <a:buChar char="•"/>
              <a:tabLst>
                <a:tab pos="233679" algn="l"/>
              </a:tabLst>
            </a:pPr>
            <a:r>
              <a:rPr dirty="0" sz="1700">
                <a:latin typeface="Calibri"/>
                <a:cs typeface="Calibri"/>
              </a:rPr>
              <a:t>Increasing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participation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 </a:t>
            </a:r>
            <a:r>
              <a:rPr dirty="0" sz="1700" spc="-5">
                <a:latin typeface="Calibri"/>
                <a:cs typeface="Calibri"/>
              </a:rPr>
              <a:t>cash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measures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vs.</a:t>
            </a:r>
            <a:r>
              <a:rPr dirty="0" sz="1700">
                <a:latin typeface="Calibri"/>
                <a:cs typeface="Calibri"/>
              </a:rPr>
              <a:t> subsidies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/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exemptions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 the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overall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structure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6350" y="313690"/>
            <a:ext cx="12204700" cy="1261745"/>
            <a:chOff x="-6350" y="313690"/>
            <a:chExt cx="12204700" cy="1261745"/>
          </a:xfrm>
        </p:grpSpPr>
        <p:sp>
          <p:nvSpPr>
            <p:cNvPr id="12" name="object 12"/>
            <p:cNvSpPr/>
            <p:nvPr/>
          </p:nvSpPr>
          <p:spPr>
            <a:xfrm>
              <a:off x="0" y="320040"/>
              <a:ext cx="12192000" cy="1210310"/>
            </a:xfrm>
            <a:custGeom>
              <a:avLst/>
              <a:gdLst/>
              <a:ahLst/>
              <a:cxnLst/>
              <a:rect l="l" t="t" r="r" b="b"/>
              <a:pathLst>
                <a:path w="12192000" h="1210310">
                  <a:moveTo>
                    <a:pt x="12192000" y="0"/>
                  </a:moveTo>
                  <a:lnTo>
                    <a:pt x="0" y="0"/>
                  </a:lnTo>
                  <a:lnTo>
                    <a:pt x="0" y="1210055"/>
                  </a:lnTo>
                  <a:lnTo>
                    <a:pt x="12192000" y="1210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320040"/>
              <a:ext cx="12192000" cy="1210310"/>
            </a:xfrm>
            <a:custGeom>
              <a:avLst/>
              <a:gdLst/>
              <a:ahLst/>
              <a:cxnLst/>
              <a:rect l="l" t="t" r="r" b="b"/>
              <a:pathLst>
                <a:path w="12192000" h="1210310">
                  <a:moveTo>
                    <a:pt x="0" y="1210055"/>
                  </a:moveTo>
                  <a:lnTo>
                    <a:pt x="12192000" y="12100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00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2696" y="458724"/>
              <a:ext cx="3466338" cy="11163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9903" y="458724"/>
              <a:ext cx="909066" cy="11163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9567" y="458724"/>
              <a:ext cx="2599182" cy="111632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83685" y="575259"/>
            <a:ext cx="50279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State</a:t>
            </a:r>
            <a:r>
              <a:rPr dirty="0" spc="-105"/>
              <a:t> </a:t>
            </a:r>
            <a:r>
              <a:rPr dirty="0" spc="-30"/>
              <a:t>support</a:t>
            </a:r>
            <a:r>
              <a:rPr dirty="0" spc="-85"/>
              <a:t> </a:t>
            </a:r>
            <a:r>
              <a:rPr dirty="0" spc="-5"/>
              <a:t>–</a:t>
            </a:r>
            <a:r>
              <a:rPr dirty="0" spc="-80"/>
              <a:t> </a:t>
            </a:r>
            <a:r>
              <a:rPr dirty="0" spc="-40"/>
              <a:t>structure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8461" y="2133726"/>
            <a:ext cx="288290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15" b="0" i="1">
                <a:solidFill>
                  <a:srgbClr val="37BCAC"/>
                </a:solidFill>
                <a:latin typeface="Calibri Light"/>
                <a:cs typeface="Calibri Light"/>
              </a:rPr>
              <a:t>Different</a:t>
            </a:r>
            <a:r>
              <a:rPr dirty="0" sz="1400" spc="-50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spc="-10" b="0" i="1">
                <a:solidFill>
                  <a:srgbClr val="37BCAC"/>
                </a:solidFill>
                <a:latin typeface="Calibri Light"/>
                <a:cs typeface="Calibri Light"/>
              </a:rPr>
              <a:t>elements</a:t>
            </a:r>
            <a:r>
              <a:rPr dirty="0" sz="1400" spc="-45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spc="-5" b="0" i="1">
                <a:solidFill>
                  <a:srgbClr val="37BCAC"/>
                </a:solidFill>
                <a:latin typeface="Calibri Light"/>
                <a:cs typeface="Calibri Light"/>
              </a:rPr>
              <a:t>can</a:t>
            </a:r>
            <a:r>
              <a:rPr dirty="0" sz="1400" spc="-45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b="0" i="1">
                <a:solidFill>
                  <a:srgbClr val="37BCAC"/>
                </a:solidFill>
                <a:latin typeface="Calibri Light"/>
                <a:cs typeface="Calibri Light"/>
              </a:rPr>
              <a:t>be</a:t>
            </a:r>
            <a:r>
              <a:rPr dirty="0" sz="1400" spc="-35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spc="-5" b="0" i="1">
                <a:solidFill>
                  <a:srgbClr val="37BCAC"/>
                </a:solidFill>
                <a:latin typeface="Calibri Light"/>
                <a:cs typeface="Calibri Light"/>
              </a:rPr>
              <a:t>included</a:t>
            </a:r>
            <a:r>
              <a:rPr dirty="0" sz="1400" spc="-50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b="0" i="1">
                <a:solidFill>
                  <a:srgbClr val="37BCAC"/>
                </a:solidFill>
                <a:latin typeface="Calibri Light"/>
                <a:cs typeface="Calibri Light"/>
              </a:rPr>
              <a:t>in</a:t>
            </a:r>
            <a:r>
              <a:rPr dirty="0" sz="1400" spc="-30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b="0" i="1">
                <a:solidFill>
                  <a:srgbClr val="37BCAC"/>
                </a:solidFill>
                <a:latin typeface="Calibri Light"/>
                <a:cs typeface="Calibri Light"/>
              </a:rPr>
              <a:t>the </a:t>
            </a:r>
            <a:r>
              <a:rPr dirty="0" sz="1400" spc="-305" b="0" i="1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400" spc="-5" b="0" i="1">
                <a:solidFill>
                  <a:srgbClr val="37BCAC"/>
                </a:solidFill>
                <a:latin typeface="Calibri Light"/>
                <a:cs typeface="Calibri Light"/>
              </a:rPr>
              <a:t>schemes: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8461" y="3106293"/>
            <a:ext cx="3155315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5080" indent="-228600">
              <a:lnSpc>
                <a:spcPts val="1510"/>
              </a:lnSpc>
              <a:spcBef>
                <a:spcPts val="295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400" spc="-5" b="0">
                <a:latin typeface="Calibri Light"/>
                <a:cs typeface="Calibri Light"/>
              </a:rPr>
              <a:t>10-year </a:t>
            </a:r>
            <a:r>
              <a:rPr dirty="0" sz="1400" spc="-15" b="0">
                <a:latin typeface="Calibri Light"/>
                <a:cs typeface="Calibri Light"/>
              </a:rPr>
              <a:t>tax </a:t>
            </a:r>
            <a:r>
              <a:rPr dirty="0" sz="1400" spc="-5" b="0">
                <a:latin typeface="Calibri Light"/>
                <a:cs typeface="Calibri Light"/>
              </a:rPr>
              <a:t>holiday </a:t>
            </a:r>
            <a:r>
              <a:rPr dirty="0" sz="1400" spc="-15" b="0">
                <a:latin typeface="Calibri Light"/>
                <a:cs typeface="Calibri Light"/>
              </a:rPr>
              <a:t>for </a:t>
            </a:r>
            <a:r>
              <a:rPr dirty="0" sz="1400" spc="-10" b="0">
                <a:latin typeface="Calibri Light"/>
                <a:cs typeface="Calibri Light"/>
              </a:rPr>
              <a:t>profit </a:t>
            </a:r>
            <a:r>
              <a:rPr dirty="0" sz="1400" b="0">
                <a:latin typeface="Calibri Light"/>
                <a:cs typeface="Calibri Light"/>
              </a:rPr>
              <a:t>and </a:t>
            </a:r>
            <a:r>
              <a:rPr dirty="0" sz="1400" spc="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corporate </a:t>
            </a:r>
            <a:r>
              <a:rPr dirty="0" sz="1400" spc="-15" b="0">
                <a:latin typeface="Calibri Light"/>
                <a:cs typeface="Calibri Light"/>
              </a:rPr>
              <a:t>tax </a:t>
            </a:r>
            <a:r>
              <a:rPr dirty="0" sz="1400" b="0">
                <a:latin typeface="Calibri Light"/>
                <a:cs typeface="Calibri Light"/>
              </a:rPr>
              <a:t>and </a:t>
            </a:r>
            <a:r>
              <a:rPr dirty="0" sz="1400" spc="-5" b="0">
                <a:latin typeface="Calibri Light"/>
                <a:cs typeface="Calibri Light"/>
              </a:rPr>
              <a:t>100% reduction of </a:t>
            </a:r>
            <a:r>
              <a:rPr dirty="0" sz="1400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personal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income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5" b="0">
                <a:latin typeface="Calibri Light"/>
                <a:cs typeface="Calibri Light"/>
              </a:rPr>
              <a:t>tax</a:t>
            </a:r>
            <a:r>
              <a:rPr dirty="0" sz="1400" spc="5" b="0">
                <a:latin typeface="Calibri Light"/>
                <a:cs typeface="Calibri Light"/>
              </a:rPr>
              <a:t> </a:t>
            </a:r>
            <a:r>
              <a:rPr dirty="0" sz="1400" spc="-15" b="0">
                <a:latin typeface="Calibri Light"/>
                <a:cs typeface="Calibri Light"/>
              </a:rPr>
              <a:t>for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a</a:t>
            </a:r>
            <a:r>
              <a:rPr dirty="0" sz="1400" spc="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period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of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up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to </a:t>
            </a:r>
            <a:r>
              <a:rPr dirty="0" sz="1400" spc="-30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10</a:t>
            </a:r>
            <a:r>
              <a:rPr dirty="0" sz="1400" spc="-10" b="0">
                <a:latin typeface="Calibri Light"/>
                <a:cs typeface="Calibri Light"/>
              </a:rPr>
              <a:t> years.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8461" y="4269485"/>
            <a:ext cx="3042285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5080" indent="-228600">
              <a:lnSpc>
                <a:spcPts val="1510"/>
              </a:lnSpc>
              <a:spcBef>
                <a:spcPts val="295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400" b="0">
                <a:latin typeface="Calibri Light"/>
                <a:cs typeface="Calibri Light"/>
              </a:rPr>
              <a:t>Support </a:t>
            </a:r>
            <a:r>
              <a:rPr dirty="0" sz="1400" spc="-10" b="0">
                <a:latin typeface="Calibri Light"/>
                <a:cs typeface="Calibri Light"/>
              </a:rPr>
              <a:t>growth </a:t>
            </a:r>
            <a:r>
              <a:rPr dirty="0" sz="1400" spc="-5" b="0">
                <a:latin typeface="Calibri Light"/>
                <a:cs typeface="Calibri Light"/>
              </a:rPr>
              <a:t>of capital </a:t>
            </a:r>
            <a:r>
              <a:rPr dirty="0" sz="1400" spc="-10" b="0">
                <a:latin typeface="Calibri Light"/>
                <a:cs typeface="Calibri Light"/>
              </a:rPr>
              <a:t>investments </a:t>
            </a:r>
            <a:r>
              <a:rPr dirty="0" sz="1400" spc="-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and </a:t>
            </a:r>
            <a:r>
              <a:rPr dirty="0" sz="1400" spc="-5" b="0">
                <a:latin typeface="Calibri Light"/>
                <a:cs typeface="Calibri Light"/>
              </a:rPr>
              <a:t>income with </a:t>
            </a:r>
            <a:r>
              <a:rPr dirty="0" sz="1400" b="0">
                <a:latin typeface="Calibri Light"/>
                <a:cs typeface="Calibri Light"/>
              </a:rPr>
              <a:t>a </a:t>
            </a:r>
            <a:r>
              <a:rPr dirty="0" sz="1400" spc="-10" b="0">
                <a:latin typeface="Calibri Light"/>
                <a:cs typeface="Calibri Light"/>
              </a:rPr>
              <a:t>return </a:t>
            </a:r>
            <a:r>
              <a:rPr dirty="0" sz="1400" spc="-5" b="0">
                <a:latin typeface="Calibri Light"/>
                <a:cs typeface="Calibri Light"/>
              </a:rPr>
              <a:t>of 10+10% of </a:t>
            </a:r>
            <a:r>
              <a:rPr dirty="0" sz="1400" spc="-30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investment costs </a:t>
            </a:r>
            <a:r>
              <a:rPr dirty="0" sz="1400" b="0">
                <a:latin typeface="Calibri Light"/>
                <a:cs typeface="Calibri Light"/>
              </a:rPr>
              <a:t>in </a:t>
            </a:r>
            <a:r>
              <a:rPr dirty="0" sz="1400" spc="-5" b="0">
                <a:latin typeface="Calibri Light"/>
                <a:cs typeface="Calibri Light"/>
              </a:rPr>
              <a:t>new </a:t>
            </a:r>
            <a:r>
              <a:rPr dirty="0" sz="1400" b="0">
                <a:latin typeface="Calibri Light"/>
                <a:cs typeface="Calibri Light"/>
              </a:rPr>
              <a:t>machines and </a:t>
            </a:r>
            <a:r>
              <a:rPr dirty="0" sz="1400" spc="5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equipment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or</a:t>
            </a:r>
            <a:r>
              <a:rPr dirty="0" sz="1400" spc="-10" b="0">
                <a:latin typeface="Calibri Light"/>
                <a:cs typeface="Calibri Light"/>
              </a:rPr>
              <a:t> investment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in</a:t>
            </a:r>
            <a:r>
              <a:rPr dirty="0" sz="1400" spc="-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buildings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8461" y="5432552"/>
            <a:ext cx="3060700" cy="6235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5080" indent="-228600">
              <a:lnSpc>
                <a:spcPts val="1510"/>
              </a:lnSpc>
              <a:spcBef>
                <a:spcPts val="295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400" spc="-5" b="0">
                <a:latin typeface="Calibri Light"/>
                <a:cs typeface="Calibri Light"/>
              </a:rPr>
              <a:t>Exemption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on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paying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utility</a:t>
            </a:r>
            <a:r>
              <a:rPr dirty="0" sz="1400" spc="-10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taxes</a:t>
            </a:r>
            <a:r>
              <a:rPr dirty="0" sz="1400" spc="-1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to</a:t>
            </a:r>
            <a:r>
              <a:rPr dirty="0" sz="1400" spc="-15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the </a:t>
            </a:r>
            <a:r>
              <a:rPr dirty="0" sz="1400" spc="-300" b="0">
                <a:latin typeface="Calibri Light"/>
                <a:cs typeface="Calibri Light"/>
              </a:rPr>
              <a:t> </a:t>
            </a:r>
            <a:r>
              <a:rPr dirty="0" sz="1400" spc="-5" b="0">
                <a:latin typeface="Calibri Light"/>
                <a:cs typeface="Calibri Light"/>
              </a:rPr>
              <a:t>local </a:t>
            </a:r>
            <a:r>
              <a:rPr dirty="0" sz="1400" spc="-10" b="0">
                <a:latin typeface="Calibri Light"/>
                <a:cs typeface="Calibri Light"/>
              </a:rPr>
              <a:t>municipality, </a:t>
            </a:r>
            <a:r>
              <a:rPr dirty="0" sz="1400" b="0">
                <a:latin typeface="Calibri Light"/>
                <a:cs typeface="Calibri Light"/>
              </a:rPr>
              <a:t>and </a:t>
            </a:r>
            <a:r>
              <a:rPr dirty="0" sz="1400" spc="-10" b="0">
                <a:latin typeface="Calibri Light"/>
                <a:cs typeface="Calibri Light"/>
              </a:rPr>
              <a:t>fees </a:t>
            </a:r>
            <a:r>
              <a:rPr dirty="0" sz="1400" spc="-15" b="0">
                <a:latin typeface="Calibri Light"/>
                <a:cs typeface="Calibri Light"/>
              </a:rPr>
              <a:t>for </a:t>
            </a:r>
            <a:r>
              <a:rPr dirty="0" sz="1400" b="0">
                <a:latin typeface="Calibri Light"/>
                <a:cs typeface="Calibri Light"/>
              </a:rPr>
              <a:t>land </a:t>
            </a:r>
            <a:r>
              <a:rPr dirty="0" sz="1400" spc="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building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permits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9609" y="3183763"/>
            <a:ext cx="3478529" cy="45974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1300" marR="5080" indent="-228600">
              <a:lnSpc>
                <a:spcPts val="1620"/>
              </a:lnSpc>
              <a:spcBef>
                <a:spcPts val="305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400" spc="-5" b="0">
                <a:latin typeface="Calibri Light"/>
                <a:cs typeface="Calibri Light"/>
              </a:rPr>
              <a:t>R</a:t>
            </a:r>
            <a:r>
              <a:rPr dirty="0" sz="1500" spc="-5" b="0">
                <a:latin typeface="Calibri Light"/>
                <a:cs typeface="Calibri Light"/>
              </a:rPr>
              <a:t>&amp;D measure</a:t>
            </a:r>
            <a:r>
              <a:rPr dirty="0" sz="1500" spc="-25" b="0">
                <a:latin typeface="Calibri Light"/>
                <a:cs typeface="Calibri Light"/>
              </a:rPr>
              <a:t> </a:t>
            </a:r>
            <a:r>
              <a:rPr dirty="0" sz="1500" b="0">
                <a:latin typeface="Calibri Light"/>
                <a:cs typeface="Calibri Light"/>
              </a:rPr>
              <a:t>-</a:t>
            </a:r>
            <a:r>
              <a:rPr dirty="0" sz="1500" spc="-15" b="0">
                <a:latin typeface="Calibri Light"/>
                <a:cs typeface="Calibri Light"/>
              </a:rPr>
              <a:t> </a:t>
            </a:r>
            <a:r>
              <a:rPr dirty="0" sz="1500" spc="-10" b="0">
                <a:latin typeface="Calibri Light"/>
                <a:cs typeface="Calibri Light"/>
              </a:rPr>
              <a:t>refinement</a:t>
            </a:r>
            <a:r>
              <a:rPr dirty="0" sz="1500" spc="-40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(50%</a:t>
            </a:r>
            <a:r>
              <a:rPr dirty="0" sz="1500" spc="5" b="0">
                <a:latin typeface="Calibri Light"/>
                <a:cs typeface="Calibri Light"/>
              </a:rPr>
              <a:t> </a:t>
            </a:r>
            <a:r>
              <a:rPr dirty="0" sz="1500" spc="-10" b="0">
                <a:latin typeface="Calibri Light"/>
                <a:cs typeface="Calibri Light"/>
              </a:rPr>
              <a:t>return</a:t>
            </a:r>
            <a:r>
              <a:rPr dirty="0" sz="1500" spc="-30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on </a:t>
            </a:r>
            <a:r>
              <a:rPr dirty="0" sz="1500" spc="-325" b="0">
                <a:latin typeface="Calibri Light"/>
                <a:cs typeface="Calibri Light"/>
              </a:rPr>
              <a:t> </a:t>
            </a:r>
            <a:r>
              <a:rPr dirty="0" sz="1500" spc="-10" b="0">
                <a:latin typeface="Calibri Light"/>
                <a:cs typeface="Calibri Light"/>
              </a:rPr>
              <a:t>investment)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9609" y="4005453"/>
            <a:ext cx="3637279" cy="87121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41300" marR="5080" indent="-228600">
              <a:lnSpc>
                <a:spcPts val="1620"/>
              </a:lnSpc>
              <a:spcBef>
                <a:spcPts val="300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500" spc="-5" b="0">
                <a:latin typeface="Calibri Light"/>
                <a:cs typeface="Calibri Light"/>
              </a:rPr>
              <a:t>Cash </a:t>
            </a:r>
            <a:r>
              <a:rPr dirty="0" sz="1500" spc="-15" b="0">
                <a:latin typeface="Calibri Light"/>
                <a:cs typeface="Calibri Light"/>
              </a:rPr>
              <a:t>swap </a:t>
            </a:r>
            <a:r>
              <a:rPr dirty="0" sz="1500" spc="-20" b="0">
                <a:latin typeface="Calibri Light"/>
                <a:cs typeface="Calibri Light"/>
              </a:rPr>
              <a:t>for </a:t>
            </a:r>
            <a:r>
              <a:rPr dirty="0" sz="1500" spc="-5" b="0">
                <a:latin typeface="Calibri Light"/>
                <a:cs typeface="Calibri Light"/>
              </a:rPr>
              <a:t>subsidies </a:t>
            </a:r>
            <a:r>
              <a:rPr dirty="0" sz="1500" spc="-20" b="0">
                <a:latin typeface="Calibri Light"/>
                <a:cs typeface="Calibri Light"/>
              </a:rPr>
              <a:t>for </a:t>
            </a:r>
            <a:r>
              <a:rPr dirty="0" sz="1500" b="0">
                <a:latin typeface="Calibri Light"/>
                <a:cs typeface="Calibri Light"/>
              </a:rPr>
              <a:t>paid </a:t>
            </a:r>
            <a:r>
              <a:rPr dirty="0" sz="1500" spc="-10" b="0">
                <a:latin typeface="Calibri Light"/>
                <a:cs typeface="Calibri Light"/>
              </a:rPr>
              <a:t>personnel </a:t>
            </a:r>
            <a:r>
              <a:rPr dirty="0" sz="1500" spc="-5" b="0">
                <a:latin typeface="Calibri Light"/>
                <a:cs typeface="Calibri Light"/>
              </a:rPr>
              <a:t> </a:t>
            </a:r>
            <a:r>
              <a:rPr dirty="0" sz="1500" b="0">
                <a:latin typeface="Calibri Light"/>
                <a:cs typeface="Calibri Light"/>
              </a:rPr>
              <a:t>and </a:t>
            </a:r>
            <a:r>
              <a:rPr dirty="0" sz="1500" spc="-10" b="0">
                <a:latin typeface="Calibri Light"/>
                <a:cs typeface="Calibri Light"/>
              </a:rPr>
              <a:t>profit </a:t>
            </a:r>
            <a:r>
              <a:rPr dirty="0" sz="1500" spc="-15" b="0">
                <a:latin typeface="Calibri Light"/>
                <a:cs typeface="Calibri Light"/>
              </a:rPr>
              <a:t>tax </a:t>
            </a:r>
            <a:r>
              <a:rPr dirty="0" sz="1500" spc="-5" b="0">
                <a:latin typeface="Calibri Light"/>
                <a:cs typeface="Calibri Light"/>
              </a:rPr>
              <a:t>n-2 (shortening </a:t>
            </a:r>
            <a:r>
              <a:rPr dirty="0" sz="1500" b="0">
                <a:latin typeface="Calibri Light"/>
                <a:cs typeface="Calibri Light"/>
              </a:rPr>
              <a:t>the period </a:t>
            </a:r>
            <a:r>
              <a:rPr dirty="0" sz="1500" spc="-5" b="0">
                <a:latin typeface="Calibri Light"/>
                <a:cs typeface="Calibri Light"/>
              </a:rPr>
              <a:t>of </a:t>
            </a:r>
            <a:r>
              <a:rPr dirty="0" sz="1500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completion</a:t>
            </a:r>
            <a:r>
              <a:rPr dirty="0" sz="1500" spc="-3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of </a:t>
            </a:r>
            <a:r>
              <a:rPr dirty="0" sz="1500" spc="-10" b="0">
                <a:latin typeface="Calibri Light"/>
                <a:cs typeface="Calibri Light"/>
              </a:rPr>
              <a:t>"tax"</a:t>
            </a:r>
            <a:r>
              <a:rPr dirty="0" sz="1500" spc="-20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measures,</a:t>
            </a:r>
            <a:r>
              <a:rPr dirty="0" sz="1500" spc="-4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with</a:t>
            </a:r>
            <a:r>
              <a:rPr dirty="0" sz="1500" spc="-25" b="0">
                <a:latin typeface="Calibri Light"/>
                <a:cs typeface="Calibri Light"/>
              </a:rPr>
              <a:t> </a:t>
            </a:r>
            <a:r>
              <a:rPr dirty="0" sz="1500" b="0">
                <a:latin typeface="Calibri Light"/>
                <a:cs typeface="Calibri Light"/>
              </a:rPr>
              <a:t>a</a:t>
            </a:r>
            <a:r>
              <a:rPr dirty="0" sz="1500" spc="-20" b="0">
                <a:latin typeface="Calibri Light"/>
                <a:cs typeface="Calibri Light"/>
              </a:rPr>
              <a:t> </a:t>
            </a:r>
            <a:r>
              <a:rPr dirty="0" sz="1500" spc="-10" b="0">
                <a:latin typeface="Calibri Light"/>
                <a:cs typeface="Calibri Light"/>
              </a:rPr>
              <a:t>certain </a:t>
            </a:r>
            <a:r>
              <a:rPr dirty="0" sz="1500" spc="-32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discount)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09609" y="5237226"/>
            <a:ext cx="3563620" cy="45974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1300" marR="5080" indent="-228600">
              <a:lnSpc>
                <a:spcPts val="1620"/>
              </a:lnSpc>
              <a:spcBef>
                <a:spcPts val="305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500" spc="-15" b="0">
                <a:latin typeface="Calibri Light"/>
                <a:cs typeface="Calibri Light"/>
              </a:rPr>
              <a:t>State</a:t>
            </a:r>
            <a:r>
              <a:rPr dirty="0" sz="1500" spc="-4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support</a:t>
            </a:r>
            <a:r>
              <a:rPr dirty="0" sz="1500" spc="-2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mechanism</a:t>
            </a:r>
            <a:r>
              <a:rPr dirty="0" sz="1500" spc="-4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packages</a:t>
            </a:r>
            <a:r>
              <a:rPr dirty="0" sz="1500" spc="-45" b="0">
                <a:latin typeface="Calibri Light"/>
                <a:cs typeface="Calibri Light"/>
              </a:rPr>
              <a:t> </a:t>
            </a:r>
            <a:r>
              <a:rPr dirty="0" sz="1500" spc="-20" b="0">
                <a:latin typeface="Calibri Light"/>
                <a:cs typeface="Calibri Light"/>
              </a:rPr>
              <a:t>for</a:t>
            </a:r>
            <a:r>
              <a:rPr dirty="0" sz="1500" b="0">
                <a:latin typeface="Calibri Light"/>
                <a:cs typeface="Calibri Light"/>
              </a:rPr>
              <a:t> </a:t>
            </a:r>
            <a:r>
              <a:rPr dirty="0" sz="1500" spc="-20" b="0">
                <a:latin typeface="Calibri Light"/>
                <a:cs typeface="Calibri Light"/>
              </a:rPr>
              <a:t>staff </a:t>
            </a:r>
            <a:r>
              <a:rPr dirty="0" sz="1500" spc="-32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training</a:t>
            </a:r>
            <a:r>
              <a:rPr dirty="0" sz="1500" spc="-60" b="0">
                <a:latin typeface="Calibri Light"/>
                <a:cs typeface="Calibri Light"/>
              </a:rPr>
              <a:t> </a:t>
            </a:r>
            <a:r>
              <a:rPr dirty="0" sz="1500" b="0">
                <a:latin typeface="Calibri Light"/>
                <a:cs typeface="Calibri Light"/>
              </a:rPr>
              <a:t>aiming</a:t>
            </a:r>
            <a:r>
              <a:rPr dirty="0" sz="1500" spc="-55" b="0">
                <a:latin typeface="Calibri Light"/>
                <a:cs typeface="Calibri Light"/>
              </a:rPr>
              <a:t> </a:t>
            </a:r>
            <a:r>
              <a:rPr dirty="0" sz="1500" spc="-5" b="0">
                <a:latin typeface="Calibri Light"/>
                <a:cs typeface="Calibri Light"/>
              </a:rPr>
              <a:t>increased</a:t>
            </a:r>
            <a:r>
              <a:rPr dirty="0" sz="1500" spc="-45" b="0">
                <a:latin typeface="Calibri Light"/>
                <a:cs typeface="Calibri Light"/>
              </a:rPr>
              <a:t> </a:t>
            </a:r>
            <a:r>
              <a:rPr dirty="0" sz="1500" spc="-15" b="0">
                <a:latin typeface="Calibri Light"/>
                <a:cs typeface="Calibri Light"/>
              </a:rPr>
              <a:t>productivity.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36541" y="261315"/>
            <a:ext cx="474535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7BCAC"/>
                </a:solidFill>
              </a:rPr>
              <a:t>Among</a:t>
            </a:r>
            <a:r>
              <a:rPr dirty="0" sz="1800" spc="-70">
                <a:solidFill>
                  <a:srgbClr val="37BCAC"/>
                </a:solidFill>
              </a:rPr>
              <a:t> </a:t>
            </a:r>
            <a:r>
              <a:rPr dirty="0" sz="1800" spc="-20">
                <a:solidFill>
                  <a:srgbClr val="37BCAC"/>
                </a:solidFill>
              </a:rPr>
              <a:t>incentives</a:t>
            </a:r>
            <a:r>
              <a:rPr dirty="0" sz="1800" spc="-65">
                <a:solidFill>
                  <a:srgbClr val="37BCAC"/>
                </a:solidFill>
              </a:rPr>
              <a:t> </a:t>
            </a:r>
            <a:r>
              <a:rPr dirty="0" sz="1800" spc="-25">
                <a:solidFill>
                  <a:srgbClr val="37BCAC"/>
                </a:solidFill>
              </a:rPr>
              <a:t>offered</a:t>
            </a:r>
            <a:r>
              <a:rPr dirty="0" sz="1800" spc="-75">
                <a:solidFill>
                  <a:srgbClr val="37BCAC"/>
                </a:solidFill>
              </a:rPr>
              <a:t> </a:t>
            </a:r>
            <a:r>
              <a:rPr dirty="0" sz="1800" spc="-5">
                <a:solidFill>
                  <a:srgbClr val="37BCAC"/>
                </a:solidFill>
              </a:rPr>
              <a:t>the</a:t>
            </a:r>
            <a:r>
              <a:rPr dirty="0" sz="1800" spc="-55">
                <a:solidFill>
                  <a:srgbClr val="37BCAC"/>
                </a:solidFill>
              </a:rPr>
              <a:t> </a:t>
            </a:r>
            <a:r>
              <a:rPr dirty="0" sz="1800" spc="-20">
                <a:solidFill>
                  <a:srgbClr val="37BCAC"/>
                </a:solidFill>
              </a:rPr>
              <a:t>Government</a:t>
            </a:r>
            <a:r>
              <a:rPr dirty="0" sz="1800" spc="-65">
                <a:solidFill>
                  <a:srgbClr val="37BCAC"/>
                </a:solidFill>
              </a:rPr>
              <a:t> </a:t>
            </a:r>
            <a:r>
              <a:rPr dirty="0" sz="1800" spc="-15">
                <a:solidFill>
                  <a:srgbClr val="37BCAC"/>
                </a:solidFill>
              </a:rPr>
              <a:t>provides: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4336541" y="810514"/>
            <a:ext cx="76219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0">
                <a:latin typeface="Calibri Light"/>
                <a:cs typeface="Calibri Light"/>
              </a:rPr>
              <a:t>Up </a:t>
            </a:r>
            <a:r>
              <a:rPr dirty="0" sz="1800" spc="-10" b="0">
                <a:latin typeface="Calibri Light"/>
                <a:cs typeface="Calibri Light"/>
              </a:rPr>
              <a:t>to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50%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Government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support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in the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max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period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 </a:t>
            </a:r>
            <a:r>
              <a:rPr dirty="0" sz="1800" b="0">
                <a:latin typeface="Calibri Light"/>
                <a:cs typeface="Calibri Light"/>
              </a:rPr>
              <a:t>10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5" b="0">
                <a:latin typeface="Calibri Light"/>
                <a:cs typeface="Calibri Light"/>
              </a:rPr>
              <a:t>years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- </a:t>
            </a:r>
            <a:r>
              <a:rPr dirty="0" sz="1800" spc="-35" b="0">
                <a:latin typeface="Calibri Light"/>
                <a:cs typeface="Calibri Light"/>
              </a:rPr>
              <a:t>We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are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flexible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and </a:t>
            </a:r>
            <a:r>
              <a:rPr dirty="0" sz="1800" spc="-395" b="0">
                <a:latin typeface="Calibri Light"/>
                <a:cs typeface="Calibri Light"/>
              </a:rPr>
              <a:t> </a:t>
            </a:r>
            <a:r>
              <a:rPr dirty="0" sz="1800" spc="-15" b="0">
                <a:latin typeface="Calibri Light"/>
                <a:cs typeface="Calibri Light"/>
              </a:rPr>
              <a:t>focused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on </a:t>
            </a:r>
            <a:r>
              <a:rPr dirty="0" sz="1800" spc="-10" b="0">
                <a:latin typeface="Calibri Light"/>
                <a:cs typeface="Calibri Light"/>
              </a:rPr>
              <a:t>providing</a:t>
            </a:r>
            <a:r>
              <a:rPr dirty="0" sz="1800" spc="2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tailor-made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solutions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6350" y="0"/>
            <a:ext cx="4056379" cy="6858000"/>
            <a:chOff x="-6350" y="0"/>
            <a:chExt cx="4056379" cy="685800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4043679" cy="6858000"/>
            </a:xfrm>
            <a:custGeom>
              <a:avLst/>
              <a:gdLst/>
              <a:ahLst/>
              <a:cxnLst/>
              <a:rect l="l" t="t" r="r" b="b"/>
              <a:pathLst>
                <a:path w="4043679" h="6858000">
                  <a:moveTo>
                    <a:pt x="0" y="6857998"/>
                  </a:moveTo>
                  <a:lnTo>
                    <a:pt x="4043172" y="6857998"/>
                  </a:lnTo>
                  <a:lnTo>
                    <a:pt x="4043172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4043679" cy="6858000"/>
            </a:xfrm>
            <a:custGeom>
              <a:avLst/>
              <a:gdLst/>
              <a:ahLst/>
              <a:cxnLst/>
              <a:rect l="l" t="t" r="r" b="b"/>
              <a:pathLst>
                <a:path w="4043679" h="6858000">
                  <a:moveTo>
                    <a:pt x="4043172" y="6857998"/>
                  </a:moveTo>
                  <a:lnTo>
                    <a:pt x="4043172" y="0"/>
                  </a:lnTo>
                </a:path>
                <a:path w="4043679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44" y="2983992"/>
              <a:ext cx="2684526" cy="111632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96492" y="3100831"/>
            <a:ext cx="205295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 b="0">
                <a:solidFill>
                  <a:srgbClr val="1F3863"/>
                </a:solidFill>
                <a:latin typeface="Calibri Light"/>
                <a:cs typeface="Calibri Light"/>
              </a:rPr>
              <a:t>Incentives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2823717"/>
            <a:ext cx="3794760" cy="160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>
              <a:lnSpc>
                <a:spcPts val="3554"/>
              </a:lnSpc>
            </a:pPr>
            <a:r>
              <a:rPr dirty="0" sz="4000" spc="-15" b="0">
                <a:solidFill>
                  <a:srgbClr val="585858"/>
                </a:solidFill>
                <a:latin typeface="Calibri Light"/>
                <a:cs typeface="Calibri Light"/>
              </a:rPr>
              <a:t>Incentives</a:t>
            </a:r>
            <a:r>
              <a:rPr dirty="0" sz="4000" spc="-30" b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–</a:t>
            </a:r>
            <a:endParaRPr sz="4000">
              <a:latin typeface="Calibri Light"/>
              <a:cs typeface="Calibri Light"/>
            </a:endParaRPr>
          </a:p>
          <a:p>
            <a:pPr>
              <a:lnSpc>
                <a:spcPts val="4320"/>
              </a:lnSpc>
              <a:spcBef>
                <a:spcPts val="300"/>
              </a:spcBef>
            </a:pP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i</a:t>
            </a:r>
            <a:r>
              <a:rPr dirty="0" sz="4000" spc="-25" b="0">
                <a:solidFill>
                  <a:srgbClr val="585858"/>
                </a:solidFill>
                <a:latin typeface="Calibri Light"/>
                <a:cs typeface="Calibri Light"/>
              </a:rPr>
              <a:t>n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f</a:t>
            </a:r>
            <a:r>
              <a:rPr dirty="0" sz="4000" spc="-70" b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a</a:t>
            </a:r>
            <a:r>
              <a:rPr dirty="0" sz="4000" spc="-50" b="0">
                <a:solidFill>
                  <a:srgbClr val="585858"/>
                </a:solidFill>
                <a:latin typeface="Calibri Light"/>
                <a:cs typeface="Calibri Light"/>
              </a:rPr>
              <a:t>s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tructu</a:t>
            </a:r>
            <a:r>
              <a:rPr dirty="0" sz="4000" spc="-75" b="0">
                <a:solidFill>
                  <a:srgbClr val="585858"/>
                </a:solidFill>
                <a:latin typeface="Calibri Light"/>
                <a:cs typeface="Calibri Light"/>
              </a:rPr>
              <a:t>r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e</a:t>
            </a:r>
            <a:r>
              <a:rPr dirty="0" sz="4000" spc="-15" b="0">
                <a:solidFill>
                  <a:srgbClr val="585858"/>
                </a:solidFill>
                <a:latin typeface="Calibri Light"/>
                <a:cs typeface="Calibri Light"/>
              </a:rPr>
              <a:t>,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land  </a:t>
            </a:r>
            <a:r>
              <a:rPr dirty="0" sz="4000" spc="-5" b="0">
                <a:solidFill>
                  <a:srgbClr val="585858"/>
                </a:solidFill>
                <a:latin typeface="Calibri Light"/>
                <a:cs typeface="Calibri Light"/>
              </a:rPr>
              <a:t>and</a:t>
            </a:r>
            <a:r>
              <a:rPr dirty="0" sz="4000" spc="-25" b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585858"/>
                </a:solidFill>
                <a:latin typeface="Calibri Light"/>
                <a:cs typeface="Calibri Light"/>
              </a:rPr>
              <a:t>construction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6541" y="1135125"/>
            <a:ext cx="3317240" cy="65913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241300" marR="5080" indent="-228600">
              <a:lnSpc>
                <a:spcPts val="1540"/>
              </a:lnSpc>
              <a:spcBef>
                <a:spcPts val="459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600" spc="-5" b="0">
                <a:latin typeface="Calibri Light"/>
                <a:cs typeface="Calibri Light"/>
              </a:rPr>
              <a:t>Long-term lease on land in </a:t>
            </a:r>
            <a:r>
              <a:rPr dirty="0" sz="1600" spc="-10" b="0">
                <a:latin typeface="Calibri Light"/>
                <a:cs typeface="Calibri Light"/>
              </a:rPr>
              <a:t>free </a:t>
            </a:r>
            <a:r>
              <a:rPr dirty="0" sz="1600" spc="-20" b="0">
                <a:latin typeface="Calibri Light"/>
                <a:cs typeface="Calibri Light"/>
              </a:rPr>
              <a:t>zones </a:t>
            </a:r>
            <a:r>
              <a:rPr dirty="0" sz="1600" spc="-35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in </a:t>
            </a:r>
            <a:r>
              <a:rPr dirty="0" sz="1600" spc="-10" b="0">
                <a:latin typeface="Calibri Light"/>
                <a:cs typeface="Calibri Light"/>
              </a:rPr>
              <a:t>Republic </a:t>
            </a:r>
            <a:r>
              <a:rPr dirty="0" sz="1600" spc="-5" b="0">
                <a:latin typeface="Calibri Light"/>
                <a:cs typeface="Calibri Light"/>
              </a:rPr>
              <a:t>of </a:t>
            </a:r>
            <a:r>
              <a:rPr dirty="0" sz="1600" spc="-10" b="0">
                <a:latin typeface="Calibri Light"/>
                <a:cs typeface="Calibri Light"/>
              </a:rPr>
              <a:t>North Macedonia </a:t>
            </a:r>
            <a:r>
              <a:rPr dirty="0" sz="1600" spc="-5" b="0">
                <a:latin typeface="Calibri Light"/>
                <a:cs typeface="Calibri Light"/>
              </a:rPr>
              <a:t>up </a:t>
            </a:r>
            <a:r>
              <a:rPr dirty="0" sz="1600" spc="-10" b="0">
                <a:latin typeface="Calibri Light"/>
                <a:cs typeface="Calibri Light"/>
              </a:rPr>
              <a:t>to </a:t>
            </a:r>
            <a:r>
              <a:rPr dirty="0" sz="1600" spc="-35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99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years</a:t>
            </a:r>
            <a:r>
              <a:rPr dirty="0" sz="1600" spc="-10" b="0">
                <a:latin typeface="Calibri Light"/>
                <a:cs typeface="Calibri Light"/>
              </a:rPr>
              <a:t> at</a:t>
            </a:r>
            <a:r>
              <a:rPr dirty="0" sz="1600" spc="-1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concessionary</a:t>
            </a:r>
            <a:r>
              <a:rPr dirty="0" sz="1600" spc="2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prices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6541" y="2120011"/>
            <a:ext cx="3276600" cy="11499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480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600" spc="-40" b="0">
                <a:latin typeface="Calibri Light"/>
                <a:cs typeface="Calibri Light"/>
              </a:rPr>
              <a:t>We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offer</a:t>
            </a:r>
            <a:r>
              <a:rPr dirty="0" sz="1600" spc="-1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service </a:t>
            </a:r>
            <a:r>
              <a:rPr dirty="0" sz="1600" spc="-15" b="0">
                <a:latin typeface="Calibri Light"/>
                <a:cs typeface="Calibri Light"/>
              </a:rPr>
              <a:t>for</a:t>
            </a:r>
            <a:r>
              <a:rPr dirty="0" sz="1600" spc="-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construction</a:t>
            </a:r>
            <a:r>
              <a:rPr dirty="0" sz="1600" spc="3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and </a:t>
            </a:r>
            <a:r>
              <a:rPr dirty="0" sz="1600" spc="-34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lease</a:t>
            </a:r>
            <a:r>
              <a:rPr dirty="0" sz="1600" spc="-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of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facilities</a:t>
            </a:r>
            <a:endParaRPr sz="1600">
              <a:latin typeface="Calibri Light"/>
              <a:cs typeface="Calibri Light"/>
            </a:endParaRPr>
          </a:p>
          <a:p>
            <a:pPr marL="12700" marR="258445">
              <a:lnSpc>
                <a:spcPts val="1540"/>
              </a:lnSpc>
              <a:spcBef>
                <a:spcPts val="775"/>
              </a:spcBef>
              <a:tabLst>
                <a:tab pos="1605915" algn="l"/>
              </a:tabLst>
            </a:pPr>
            <a:r>
              <a:rPr dirty="0" sz="1600" spc="-5" b="0">
                <a:latin typeface="Calibri Light"/>
                <a:cs typeface="Calibri Light"/>
              </a:rPr>
              <a:t>(option)</a:t>
            </a:r>
            <a:r>
              <a:rPr dirty="0" sz="1600" spc="3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The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Directorate</a:t>
            </a:r>
            <a:r>
              <a:rPr dirty="0" sz="1600" spc="-2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for</a:t>
            </a:r>
            <a:r>
              <a:rPr dirty="0" sz="1600" spc="-10" b="0">
                <a:latin typeface="Calibri Light"/>
                <a:cs typeface="Calibri Light"/>
              </a:rPr>
              <a:t> TIDZ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to </a:t>
            </a:r>
            <a:r>
              <a:rPr dirty="0" sz="1600" spc="-5" b="0">
                <a:latin typeface="Calibri Light"/>
                <a:cs typeface="Calibri Light"/>
              </a:rPr>
              <a:t> finance, build</a:t>
            </a:r>
            <a:r>
              <a:rPr dirty="0" sz="1600" spc="4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and	</a:t>
            </a:r>
            <a:r>
              <a:rPr dirty="0" sz="1600" spc="-10" b="0">
                <a:latin typeface="Calibri Light"/>
                <a:cs typeface="Calibri Light"/>
              </a:rPr>
              <a:t>lease</a:t>
            </a:r>
            <a:r>
              <a:rPr dirty="0" sz="1600" spc="-3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facilities</a:t>
            </a:r>
            <a:r>
              <a:rPr dirty="0" sz="1600" spc="-40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for </a:t>
            </a:r>
            <a:r>
              <a:rPr dirty="0" sz="1600" spc="-345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investors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6541" y="3595497"/>
            <a:ext cx="3391535" cy="6591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480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600" spc="-5" b="0">
                <a:latin typeface="Calibri Light"/>
                <a:cs typeface="Calibri Light"/>
              </a:rPr>
              <a:t>Access </a:t>
            </a:r>
            <a:r>
              <a:rPr dirty="0" sz="1600" spc="-10" b="0">
                <a:latin typeface="Calibri Light"/>
                <a:cs typeface="Calibri Light"/>
              </a:rPr>
              <a:t>to</a:t>
            </a:r>
            <a:r>
              <a:rPr dirty="0" sz="1600" spc="34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newly </a:t>
            </a:r>
            <a:r>
              <a:rPr dirty="0" sz="1600" spc="-10" b="0">
                <a:latin typeface="Calibri Light"/>
                <a:cs typeface="Calibri Light"/>
              </a:rPr>
              <a:t>established</a:t>
            </a:r>
            <a:r>
              <a:rPr dirty="0" sz="1600" spc="34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service 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for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build&amp;lease</a:t>
            </a:r>
            <a:r>
              <a:rPr dirty="0" sz="1600" spc="5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facilities </a:t>
            </a:r>
            <a:r>
              <a:rPr dirty="0" sz="1600" spc="-5" b="0">
                <a:latin typeface="Calibri Light"/>
                <a:cs typeface="Calibri Light"/>
              </a:rPr>
              <a:t>-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investors</a:t>
            </a:r>
            <a:r>
              <a:rPr dirty="0" sz="1600" spc="3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are </a:t>
            </a:r>
            <a:r>
              <a:rPr dirty="0" sz="1600" spc="-350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offered</a:t>
            </a:r>
            <a:r>
              <a:rPr dirty="0" sz="1600" spc="-10" b="0">
                <a:latin typeface="Calibri Light"/>
                <a:cs typeface="Calibri Light"/>
              </a:rPr>
              <a:t> possibility</a:t>
            </a:r>
            <a:r>
              <a:rPr dirty="0" sz="1600" spc="6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to </a:t>
            </a:r>
            <a:r>
              <a:rPr dirty="0" sz="1600" spc="-5" b="0">
                <a:latin typeface="Calibri Light"/>
                <a:cs typeface="Calibri Light"/>
              </a:rPr>
              <a:t>buy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land.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6541" y="4578858"/>
            <a:ext cx="3290570" cy="464184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241300" marR="5080" indent="-228600">
              <a:lnSpc>
                <a:spcPts val="1540"/>
              </a:lnSpc>
              <a:spcBef>
                <a:spcPts val="464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600" spc="-15" b="0">
                <a:latin typeface="Calibri Light"/>
                <a:cs typeface="Calibri Light"/>
              </a:rPr>
              <a:t>Free</a:t>
            </a:r>
            <a:r>
              <a:rPr dirty="0" sz="1600" spc="-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connection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to natural</a:t>
            </a:r>
            <a:r>
              <a:rPr dirty="0" sz="1600" spc="-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gas,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water </a:t>
            </a:r>
            <a:r>
              <a:rPr dirty="0" sz="1600" spc="-35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and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sewage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network.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6541" y="5664200"/>
            <a:ext cx="3380104" cy="854075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241300" marR="5080" indent="-228600">
              <a:lnSpc>
                <a:spcPts val="1540"/>
              </a:lnSpc>
              <a:spcBef>
                <a:spcPts val="464"/>
              </a:spcBef>
              <a:buFont typeface="Wingdings"/>
              <a:buChar char=""/>
              <a:tabLst>
                <a:tab pos="241300" algn="l"/>
              </a:tabLst>
            </a:pP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Each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individual</a:t>
            </a:r>
            <a:r>
              <a:rPr dirty="0" sz="1600" spc="3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37BCAC"/>
                </a:solidFill>
                <a:latin typeface="Calibri Light"/>
                <a:cs typeface="Calibri Light"/>
              </a:rPr>
              <a:t>offer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37BCAC"/>
                </a:solidFill>
                <a:latin typeface="Calibri Light"/>
                <a:cs typeface="Calibri Light"/>
              </a:rPr>
              <a:t>can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consist</a:t>
            </a:r>
            <a:r>
              <a:rPr dirty="0" sz="1600" spc="35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of</a:t>
            </a:r>
            <a:r>
              <a:rPr dirty="0" sz="1600" spc="5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all 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or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part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of these</a:t>
            </a:r>
            <a:r>
              <a:rPr dirty="0" sz="1600" spc="2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10" b="0">
                <a:solidFill>
                  <a:srgbClr val="37BCAC"/>
                </a:solidFill>
                <a:latin typeface="Calibri Light"/>
                <a:cs typeface="Calibri Light"/>
              </a:rPr>
              <a:t>elements,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with 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different</a:t>
            </a:r>
            <a:r>
              <a:rPr dirty="0" sz="1600" spc="-10" b="0">
                <a:solidFill>
                  <a:srgbClr val="37BCAC"/>
                </a:solidFill>
                <a:latin typeface="Calibri Light"/>
                <a:cs typeface="Calibri Light"/>
              </a:rPr>
              <a:t> share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in</a:t>
            </a:r>
            <a:r>
              <a:rPr dirty="0" sz="1600" spc="-1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overall</a:t>
            </a:r>
            <a:r>
              <a:rPr dirty="0" sz="1600" spc="-2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accumulation </a:t>
            </a:r>
            <a:r>
              <a:rPr dirty="0" sz="1600" spc="-345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and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varying</a:t>
            </a:r>
            <a:r>
              <a:rPr dirty="0" sz="1600" spc="-1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20" b="0">
                <a:solidFill>
                  <a:srgbClr val="37BCAC"/>
                </a:solidFill>
                <a:latin typeface="Calibri Light"/>
                <a:cs typeface="Calibri Light"/>
              </a:rPr>
              <a:t>intensity.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4143" y="1631695"/>
            <a:ext cx="1579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I</a:t>
            </a:r>
            <a:r>
              <a:rPr dirty="0" sz="1600" spc="-20" b="0">
                <a:solidFill>
                  <a:srgbClr val="37BCAC"/>
                </a:solidFill>
                <a:latin typeface="Calibri Light"/>
                <a:cs typeface="Calibri Light"/>
              </a:rPr>
              <a:t>n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f</a:t>
            </a:r>
            <a:r>
              <a:rPr dirty="0" sz="1600" spc="-40" b="0">
                <a:solidFill>
                  <a:srgbClr val="37BCAC"/>
                </a:solidFill>
                <a:latin typeface="Calibri Light"/>
                <a:cs typeface="Calibri Light"/>
              </a:rPr>
              <a:t>r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a</a:t>
            </a:r>
            <a:r>
              <a:rPr dirty="0" sz="1600" spc="-35" b="0">
                <a:solidFill>
                  <a:srgbClr val="37BCAC"/>
                </a:solidFill>
                <a:latin typeface="Calibri Light"/>
                <a:cs typeface="Calibri Light"/>
              </a:rPr>
              <a:t>s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t</a:t>
            </a:r>
            <a:r>
              <a:rPr dirty="0" sz="1600" spc="-20" b="0">
                <a:solidFill>
                  <a:srgbClr val="37BCAC"/>
                </a:solidFill>
                <a:latin typeface="Calibri Light"/>
                <a:cs typeface="Calibri Light"/>
              </a:rPr>
              <a:t>ru</a:t>
            </a:r>
            <a:r>
              <a:rPr dirty="0" sz="1600" spc="-25" b="0">
                <a:solidFill>
                  <a:srgbClr val="37BCAC"/>
                </a:solidFill>
                <a:latin typeface="Calibri Light"/>
                <a:cs typeface="Calibri Light"/>
              </a:rPr>
              <a:t>c</a:t>
            </a:r>
            <a:r>
              <a:rPr dirty="0" sz="1600" spc="-15" b="0">
                <a:solidFill>
                  <a:srgbClr val="37BCAC"/>
                </a:solidFill>
                <a:latin typeface="Calibri Light"/>
                <a:cs typeface="Calibri Light"/>
              </a:rPr>
              <a:t>t</a:t>
            </a:r>
            <a:r>
              <a:rPr dirty="0" sz="1600" spc="-30" b="0">
                <a:solidFill>
                  <a:srgbClr val="37BCAC"/>
                </a:solidFill>
                <a:latin typeface="Calibri Light"/>
                <a:cs typeface="Calibri Light"/>
              </a:rPr>
              <a:t>u</a:t>
            </a:r>
            <a:r>
              <a:rPr dirty="0" sz="1600" spc="-40" b="0">
                <a:solidFill>
                  <a:srgbClr val="37BCAC"/>
                </a:solidFill>
                <a:latin typeface="Calibri Light"/>
                <a:cs typeface="Calibri Light"/>
              </a:rPr>
              <a:t>r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e</a:t>
            </a:r>
            <a:r>
              <a:rPr dirty="0" sz="1600" spc="-60" b="0">
                <a:solidFill>
                  <a:srgbClr val="37BCAC"/>
                </a:solidFill>
                <a:latin typeface="Calibri Light"/>
                <a:cs typeface="Calibri Light"/>
              </a:rPr>
              <a:t> 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t</a:t>
            </a:r>
            <a:r>
              <a:rPr dirty="0" sz="1600" b="0">
                <a:solidFill>
                  <a:srgbClr val="37BCAC"/>
                </a:solidFill>
                <a:latin typeface="Calibri Light"/>
                <a:cs typeface="Calibri Light"/>
              </a:rPr>
              <a:t>y</a:t>
            </a:r>
            <a:r>
              <a:rPr dirty="0" sz="1600" spc="-20" b="0">
                <a:solidFill>
                  <a:srgbClr val="37BCAC"/>
                </a:solidFill>
                <a:latin typeface="Calibri Light"/>
                <a:cs typeface="Calibri Light"/>
              </a:rPr>
              <a:t>p</a:t>
            </a:r>
            <a:r>
              <a:rPr dirty="0" sz="1600" spc="-30" b="0">
                <a:solidFill>
                  <a:srgbClr val="37BCAC"/>
                </a:solidFill>
                <a:latin typeface="Calibri Light"/>
                <a:cs typeface="Calibri Light"/>
              </a:rPr>
              <a:t>e</a:t>
            </a:r>
            <a:r>
              <a:rPr dirty="0" sz="1600" spc="-5" b="0">
                <a:solidFill>
                  <a:srgbClr val="37BCAC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6207" y="2224227"/>
            <a:ext cx="12446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0">
                <a:latin typeface="Calibri Light"/>
                <a:cs typeface="Calibri Light"/>
              </a:rPr>
              <a:t>Utility</a:t>
            </a:r>
            <a:r>
              <a:rPr dirty="0" sz="1600" spc="-3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/</a:t>
            </a:r>
            <a:r>
              <a:rPr dirty="0" sz="1600" spc="-3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service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47252" y="2817622"/>
            <a:ext cx="3048635" cy="46418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124460">
              <a:lnSpc>
                <a:spcPct val="80000"/>
              </a:lnSpc>
              <a:spcBef>
                <a:spcPts val="480"/>
              </a:spcBef>
            </a:pPr>
            <a:r>
              <a:rPr dirty="0" sz="1600" spc="-10" b="0">
                <a:latin typeface="Calibri Light"/>
                <a:cs typeface="Calibri Light"/>
              </a:rPr>
              <a:t>Energy</a:t>
            </a:r>
            <a:r>
              <a:rPr dirty="0" sz="1600" spc="-5" b="0">
                <a:latin typeface="Calibri Light"/>
                <a:cs typeface="Calibri Light"/>
              </a:rPr>
              <a:t> (including</a:t>
            </a:r>
            <a:r>
              <a:rPr dirty="0" sz="1600" spc="1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connection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to </a:t>
            </a:r>
            <a:r>
              <a:rPr dirty="0" sz="1600" spc="-5" b="0">
                <a:latin typeface="Calibri Light"/>
                <a:cs typeface="Calibri Light"/>
              </a:rPr>
              <a:t>the </a:t>
            </a:r>
            <a:r>
              <a:rPr dirty="0" sz="1600" spc="-34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main </a:t>
            </a:r>
            <a:r>
              <a:rPr dirty="0" sz="1600" spc="-15" b="0">
                <a:latin typeface="Calibri Light"/>
                <a:cs typeface="Calibri Light"/>
              </a:rPr>
              <a:t>power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lines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in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the country)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33307" y="3606749"/>
            <a:ext cx="3566795" cy="464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3070">
              <a:lnSpc>
                <a:spcPts val="1730"/>
              </a:lnSpc>
              <a:spcBef>
                <a:spcPts val="95"/>
              </a:spcBef>
            </a:pPr>
            <a:r>
              <a:rPr dirty="0" sz="1600" spc="-20" b="0">
                <a:latin typeface="Calibri Light"/>
                <a:cs typeface="Calibri Light"/>
              </a:rPr>
              <a:t>Transport</a:t>
            </a:r>
            <a:r>
              <a:rPr dirty="0" sz="1600" spc="3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(including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connection </a:t>
            </a:r>
            <a:r>
              <a:rPr dirty="0" sz="1600" spc="-10" b="0">
                <a:latin typeface="Calibri Light"/>
                <a:cs typeface="Calibri Light"/>
              </a:rPr>
              <a:t>to</a:t>
            </a:r>
            <a:r>
              <a:rPr dirty="0" sz="1600" spc="-2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the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ts val="1730"/>
              </a:lnSpc>
            </a:pPr>
            <a:r>
              <a:rPr dirty="0" sz="1600" spc="-5" b="0">
                <a:latin typeface="Calibri Light"/>
                <a:cs typeface="Calibri Light"/>
              </a:rPr>
              <a:t>main </a:t>
            </a:r>
            <a:r>
              <a:rPr dirty="0" sz="1600" spc="-15" b="0">
                <a:latin typeface="Calibri Light"/>
                <a:cs typeface="Calibri Light"/>
              </a:rPr>
              <a:t>road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/</a:t>
            </a:r>
            <a:r>
              <a:rPr dirty="0" sz="1600" spc="-10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rail</a:t>
            </a:r>
            <a:r>
              <a:rPr dirty="0" sz="1600" spc="-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corridors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in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the country)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1556" y="4395342"/>
            <a:ext cx="3718560" cy="65913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12700" marR="5080" indent="735965">
              <a:lnSpc>
                <a:spcPts val="1540"/>
              </a:lnSpc>
              <a:spcBef>
                <a:spcPts val="464"/>
              </a:spcBef>
            </a:pPr>
            <a:r>
              <a:rPr dirty="0" sz="1600" spc="-5" b="0">
                <a:latin typeface="Calibri Light"/>
                <a:cs typeface="Calibri Light"/>
              </a:rPr>
              <a:t>Service</a:t>
            </a:r>
            <a:r>
              <a:rPr dirty="0" sz="1600" spc="-1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+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(new services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for </a:t>
            </a:r>
            <a:r>
              <a:rPr dirty="0" sz="1600" spc="-1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accommodation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of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workers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from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and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outside </a:t>
            </a:r>
            <a:r>
              <a:rPr dirty="0" sz="1600" spc="-345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the</a:t>
            </a:r>
            <a:r>
              <a:rPr dirty="0" sz="1600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country,</a:t>
            </a:r>
            <a:r>
              <a:rPr dirty="0" sz="1600" spc="-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education,</a:t>
            </a:r>
            <a:r>
              <a:rPr dirty="0" sz="1600" spc="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child</a:t>
            </a:r>
            <a:r>
              <a:rPr dirty="0" sz="1600" spc="15" b="0">
                <a:latin typeface="Calibri Light"/>
                <a:cs typeface="Calibri Light"/>
              </a:rPr>
              <a:t> </a:t>
            </a:r>
            <a:r>
              <a:rPr dirty="0" sz="1600" spc="-10" b="0">
                <a:latin typeface="Calibri Light"/>
                <a:cs typeface="Calibri Light"/>
              </a:rPr>
              <a:t>care</a:t>
            </a:r>
            <a:r>
              <a:rPr dirty="0" sz="1600" spc="-2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and</a:t>
            </a:r>
            <a:r>
              <a:rPr dirty="0" sz="1600" spc="10" b="0">
                <a:latin typeface="Calibri Light"/>
                <a:cs typeface="Calibri Light"/>
              </a:rPr>
              <a:t> </a:t>
            </a:r>
            <a:r>
              <a:rPr dirty="0" sz="1600" spc="-5" b="0">
                <a:latin typeface="Calibri Light"/>
                <a:cs typeface="Calibri Light"/>
              </a:rPr>
              <a:t>health)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77156" y="2133149"/>
            <a:ext cx="207645" cy="339090"/>
            <a:chOff x="8477156" y="2133149"/>
            <a:chExt cx="207645" cy="33909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4241" y="2133149"/>
              <a:ext cx="128799" cy="1220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477156" y="2176195"/>
              <a:ext cx="207645" cy="295910"/>
            </a:xfrm>
            <a:custGeom>
              <a:avLst/>
              <a:gdLst/>
              <a:ahLst/>
              <a:cxnLst/>
              <a:rect l="l" t="t" r="r" b="b"/>
              <a:pathLst>
                <a:path w="207645" h="295910">
                  <a:moveTo>
                    <a:pt x="71457" y="0"/>
                  </a:moveTo>
                  <a:lnTo>
                    <a:pt x="62970" y="1715"/>
                  </a:lnTo>
                  <a:lnTo>
                    <a:pt x="56040" y="6391"/>
                  </a:lnTo>
                  <a:lnTo>
                    <a:pt x="51368" y="13328"/>
                  </a:lnTo>
                  <a:lnTo>
                    <a:pt x="49655" y="21822"/>
                  </a:lnTo>
                  <a:lnTo>
                    <a:pt x="49655" y="154349"/>
                  </a:lnTo>
                  <a:lnTo>
                    <a:pt x="42687" y="123384"/>
                  </a:lnTo>
                  <a:lnTo>
                    <a:pt x="39258" y="115438"/>
                  </a:lnTo>
                  <a:lnTo>
                    <a:pt x="33260" y="109627"/>
                  </a:lnTo>
                  <a:lnTo>
                    <a:pt x="25524" y="106490"/>
                  </a:lnTo>
                  <a:lnTo>
                    <a:pt x="16877" y="106570"/>
                  </a:lnTo>
                  <a:lnTo>
                    <a:pt x="8939" y="110000"/>
                  </a:lnTo>
                  <a:lnTo>
                    <a:pt x="3133" y="116003"/>
                  </a:lnTo>
                  <a:lnTo>
                    <a:pt x="0" y="123748"/>
                  </a:lnTo>
                  <a:lnTo>
                    <a:pt x="144" y="132703"/>
                  </a:lnTo>
                  <a:lnTo>
                    <a:pt x="22715" y="234187"/>
                  </a:lnTo>
                  <a:lnTo>
                    <a:pt x="25552" y="238623"/>
                  </a:lnTo>
                  <a:lnTo>
                    <a:pt x="67555" y="270864"/>
                  </a:lnTo>
                  <a:lnTo>
                    <a:pt x="67555" y="295825"/>
                  </a:lnTo>
                  <a:lnTo>
                    <a:pt x="75399" y="295825"/>
                  </a:lnTo>
                  <a:lnTo>
                    <a:pt x="75396" y="267720"/>
                  </a:lnTo>
                  <a:lnTo>
                    <a:pt x="73860" y="265826"/>
                  </a:lnTo>
                  <a:lnTo>
                    <a:pt x="31791" y="233516"/>
                  </a:lnTo>
                  <a:lnTo>
                    <a:pt x="29983" y="230687"/>
                  </a:lnTo>
                  <a:lnTo>
                    <a:pt x="6177" y="123629"/>
                  </a:lnTo>
                  <a:lnTo>
                    <a:pt x="10913" y="116180"/>
                  </a:lnTo>
                  <a:lnTo>
                    <a:pt x="25934" y="112840"/>
                  </a:lnTo>
                  <a:lnTo>
                    <a:pt x="33376" y="117581"/>
                  </a:lnTo>
                  <a:lnTo>
                    <a:pt x="50224" y="193182"/>
                  </a:lnTo>
                  <a:lnTo>
                    <a:pt x="52358" y="194513"/>
                  </a:lnTo>
                  <a:lnTo>
                    <a:pt x="56453" y="193362"/>
                  </a:lnTo>
                  <a:lnTo>
                    <a:pt x="57548" y="191798"/>
                  </a:lnTo>
                  <a:lnTo>
                    <a:pt x="57515" y="14105"/>
                  </a:lnTo>
                  <a:lnTo>
                    <a:pt x="63764" y="7850"/>
                  </a:lnTo>
                  <a:lnTo>
                    <a:pt x="79180" y="7850"/>
                  </a:lnTo>
                  <a:lnTo>
                    <a:pt x="85429" y="14105"/>
                  </a:lnTo>
                  <a:lnTo>
                    <a:pt x="85397" y="112055"/>
                  </a:lnTo>
                  <a:lnTo>
                    <a:pt x="86707" y="113724"/>
                  </a:lnTo>
                  <a:lnTo>
                    <a:pt x="90691" y="114574"/>
                  </a:lnTo>
                  <a:lnTo>
                    <a:pt x="92760" y="113204"/>
                  </a:lnTo>
                  <a:lnTo>
                    <a:pt x="93273" y="110557"/>
                  </a:lnTo>
                  <a:lnTo>
                    <a:pt x="93283" y="100616"/>
                  </a:lnTo>
                  <a:lnTo>
                    <a:pt x="101123" y="92781"/>
                  </a:lnTo>
                  <a:lnTo>
                    <a:pt x="118899" y="92798"/>
                  </a:lnTo>
                  <a:lnTo>
                    <a:pt x="125946" y="98382"/>
                  </a:lnTo>
                  <a:lnTo>
                    <a:pt x="128423" y="107924"/>
                  </a:lnTo>
                  <a:lnTo>
                    <a:pt x="130610" y="109838"/>
                  </a:lnTo>
                  <a:lnTo>
                    <a:pt x="132904" y="109782"/>
                  </a:lnTo>
                  <a:lnTo>
                    <a:pt x="134375" y="108379"/>
                  </a:lnTo>
                  <a:lnTo>
                    <a:pt x="140233" y="104638"/>
                  </a:lnTo>
                  <a:lnTo>
                    <a:pt x="164008" y="116439"/>
                  </a:lnTo>
                  <a:lnTo>
                    <a:pt x="163760" y="123747"/>
                  </a:lnTo>
                  <a:lnTo>
                    <a:pt x="164283" y="125108"/>
                  </a:lnTo>
                  <a:lnTo>
                    <a:pt x="166825" y="127244"/>
                  </a:lnTo>
                  <a:lnTo>
                    <a:pt x="169005" y="127192"/>
                  </a:lnTo>
                  <a:lnTo>
                    <a:pt x="170447" y="125886"/>
                  </a:lnTo>
                  <a:lnTo>
                    <a:pt x="176408" y="122324"/>
                  </a:lnTo>
                  <a:lnTo>
                    <a:pt x="199691" y="203077"/>
                  </a:lnTo>
                  <a:lnTo>
                    <a:pt x="198173" y="220212"/>
                  </a:lnTo>
                  <a:lnTo>
                    <a:pt x="194243" y="233055"/>
                  </a:lnTo>
                  <a:lnTo>
                    <a:pt x="188836" y="242867"/>
                  </a:lnTo>
                  <a:lnTo>
                    <a:pt x="178493" y="256735"/>
                  </a:lnTo>
                  <a:lnTo>
                    <a:pt x="174732" y="262873"/>
                  </a:lnTo>
                  <a:lnTo>
                    <a:pt x="172107" y="269802"/>
                  </a:lnTo>
                  <a:lnTo>
                    <a:pt x="171120" y="277995"/>
                  </a:lnTo>
                  <a:lnTo>
                    <a:pt x="171120" y="295821"/>
                  </a:lnTo>
                  <a:lnTo>
                    <a:pt x="178964" y="295821"/>
                  </a:lnTo>
                  <a:lnTo>
                    <a:pt x="178964" y="268715"/>
                  </a:lnTo>
                  <a:lnTo>
                    <a:pt x="195435" y="247133"/>
                  </a:lnTo>
                  <a:lnTo>
                    <a:pt x="201396" y="236314"/>
                  </a:lnTo>
                  <a:lnTo>
                    <a:pt x="205812" y="222043"/>
                  </a:lnTo>
                  <a:lnTo>
                    <a:pt x="207538" y="203077"/>
                  </a:lnTo>
                  <a:lnTo>
                    <a:pt x="207538" y="138837"/>
                  </a:lnTo>
                  <a:lnTo>
                    <a:pt x="178438" y="113492"/>
                  </a:lnTo>
                  <a:lnTo>
                    <a:pt x="174738" y="114326"/>
                  </a:lnTo>
                  <a:lnTo>
                    <a:pt x="171355" y="115935"/>
                  </a:lnTo>
                  <a:lnTo>
                    <a:pt x="167437" y="106658"/>
                  </a:lnTo>
                  <a:lnTo>
                    <a:pt x="160508" y="99842"/>
                  </a:lnTo>
                  <a:lnTo>
                    <a:pt x="151531" y="96122"/>
                  </a:lnTo>
                  <a:lnTo>
                    <a:pt x="141467" y="96138"/>
                  </a:lnTo>
                  <a:lnTo>
                    <a:pt x="136015" y="97737"/>
                  </a:lnTo>
                  <a:lnTo>
                    <a:pt x="133571" y="99190"/>
                  </a:lnTo>
                  <a:lnTo>
                    <a:pt x="127454" y="91185"/>
                  </a:lnTo>
                  <a:lnTo>
                    <a:pt x="119038" y="86318"/>
                  </a:lnTo>
                  <a:lnTo>
                    <a:pt x="109413" y="84965"/>
                  </a:lnTo>
                  <a:lnTo>
                    <a:pt x="99669" y="87502"/>
                  </a:lnTo>
                  <a:lnTo>
                    <a:pt x="95152" y="90158"/>
                  </a:lnTo>
                  <a:lnTo>
                    <a:pt x="93260" y="91970"/>
                  </a:lnTo>
                  <a:lnTo>
                    <a:pt x="93260" y="21822"/>
                  </a:lnTo>
                  <a:lnTo>
                    <a:pt x="91546" y="13328"/>
                  </a:lnTo>
                  <a:lnTo>
                    <a:pt x="86874" y="6391"/>
                  </a:lnTo>
                  <a:lnTo>
                    <a:pt x="79943" y="1715"/>
                  </a:lnTo>
                  <a:lnTo>
                    <a:pt x="714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8468678" y="2755886"/>
            <a:ext cx="227329" cy="320040"/>
          </a:xfrm>
          <a:custGeom>
            <a:avLst/>
            <a:gdLst/>
            <a:ahLst/>
            <a:cxnLst/>
            <a:rect l="l" t="t" r="r" b="b"/>
            <a:pathLst>
              <a:path w="227329" h="320039">
                <a:moveTo>
                  <a:pt x="131318" y="281362"/>
                </a:moveTo>
                <a:lnTo>
                  <a:pt x="113264" y="281362"/>
                </a:lnTo>
                <a:lnTo>
                  <a:pt x="203793" y="320034"/>
                </a:lnTo>
                <a:lnTo>
                  <a:pt x="205877" y="319196"/>
                </a:lnTo>
                <a:lnTo>
                  <a:pt x="207011" y="316530"/>
                </a:lnTo>
                <a:lnTo>
                  <a:pt x="207023" y="315556"/>
                </a:lnTo>
                <a:lnTo>
                  <a:pt x="204550" y="309368"/>
                </a:lnTo>
                <a:lnTo>
                  <a:pt x="196898" y="309368"/>
                </a:lnTo>
                <a:lnTo>
                  <a:pt x="131318" y="281362"/>
                </a:lnTo>
                <a:close/>
              </a:path>
              <a:path w="227329" h="320039">
                <a:moveTo>
                  <a:pt x="77065" y="174361"/>
                </a:moveTo>
                <a:lnTo>
                  <a:pt x="69927" y="174361"/>
                </a:lnTo>
                <a:lnTo>
                  <a:pt x="67445" y="196549"/>
                </a:lnTo>
                <a:lnTo>
                  <a:pt x="19647" y="316248"/>
                </a:lnTo>
                <a:lnTo>
                  <a:pt x="20534" y="318313"/>
                </a:lnTo>
                <a:lnTo>
                  <a:pt x="22767" y="319207"/>
                </a:lnTo>
                <a:lnTo>
                  <a:pt x="23214" y="319293"/>
                </a:lnTo>
                <a:lnTo>
                  <a:pt x="24141" y="319292"/>
                </a:lnTo>
                <a:lnTo>
                  <a:pt x="24614" y="319196"/>
                </a:lnTo>
                <a:lnTo>
                  <a:pt x="48282" y="309095"/>
                </a:lnTo>
                <a:lnTo>
                  <a:pt x="30139" y="309095"/>
                </a:lnTo>
                <a:lnTo>
                  <a:pt x="51716" y="255051"/>
                </a:lnTo>
                <a:lnTo>
                  <a:pt x="69716" y="255051"/>
                </a:lnTo>
                <a:lnTo>
                  <a:pt x="54493" y="248552"/>
                </a:lnTo>
                <a:lnTo>
                  <a:pt x="54324" y="248522"/>
                </a:lnTo>
                <a:lnTo>
                  <a:pt x="54431" y="248253"/>
                </a:lnTo>
                <a:lnTo>
                  <a:pt x="55798" y="248253"/>
                </a:lnTo>
                <a:lnTo>
                  <a:pt x="55976" y="248208"/>
                </a:lnTo>
                <a:lnTo>
                  <a:pt x="75200" y="239562"/>
                </a:lnTo>
                <a:lnTo>
                  <a:pt x="57902" y="239562"/>
                </a:lnTo>
                <a:lnTo>
                  <a:pt x="72137" y="203913"/>
                </a:lnTo>
                <a:lnTo>
                  <a:pt x="89441" y="203913"/>
                </a:lnTo>
                <a:lnTo>
                  <a:pt x="74501" y="197191"/>
                </a:lnTo>
                <a:lnTo>
                  <a:pt x="77065" y="174361"/>
                </a:lnTo>
                <a:close/>
              </a:path>
              <a:path w="227329" h="320039">
                <a:moveTo>
                  <a:pt x="182770" y="254868"/>
                </a:moveTo>
                <a:lnTo>
                  <a:pt x="175143" y="254868"/>
                </a:lnTo>
                <a:lnTo>
                  <a:pt x="196815" y="309095"/>
                </a:lnTo>
                <a:lnTo>
                  <a:pt x="196898" y="309368"/>
                </a:lnTo>
                <a:lnTo>
                  <a:pt x="204550" y="309368"/>
                </a:lnTo>
                <a:lnTo>
                  <a:pt x="182770" y="254868"/>
                </a:lnTo>
                <a:close/>
              </a:path>
              <a:path w="227329" h="320039">
                <a:moveTo>
                  <a:pt x="69716" y="255051"/>
                </a:moveTo>
                <a:lnTo>
                  <a:pt x="51745" y="255051"/>
                </a:lnTo>
                <a:lnTo>
                  <a:pt x="104235" y="277502"/>
                </a:lnTo>
                <a:lnTo>
                  <a:pt x="30201" y="309095"/>
                </a:lnTo>
                <a:lnTo>
                  <a:pt x="48282" y="309095"/>
                </a:lnTo>
                <a:lnTo>
                  <a:pt x="113264" y="281362"/>
                </a:lnTo>
                <a:lnTo>
                  <a:pt x="131318" y="281362"/>
                </a:lnTo>
                <a:lnTo>
                  <a:pt x="122302" y="277511"/>
                </a:lnTo>
                <a:lnTo>
                  <a:pt x="131355" y="273646"/>
                </a:lnTo>
                <a:lnTo>
                  <a:pt x="113264" y="273646"/>
                </a:lnTo>
                <a:lnTo>
                  <a:pt x="69716" y="255051"/>
                </a:lnTo>
                <a:close/>
              </a:path>
              <a:path w="227329" h="320039">
                <a:moveTo>
                  <a:pt x="180109" y="248209"/>
                </a:moveTo>
                <a:lnTo>
                  <a:pt x="172473" y="248209"/>
                </a:lnTo>
                <a:lnTo>
                  <a:pt x="172573" y="248457"/>
                </a:lnTo>
                <a:lnTo>
                  <a:pt x="172015" y="248572"/>
                </a:lnTo>
                <a:lnTo>
                  <a:pt x="113264" y="273646"/>
                </a:lnTo>
                <a:lnTo>
                  <a:pt x="131355" y="273646"/>
                </a:lnTo>
                <a:lnTo>
                  <a:pt x="174789" y="255102"/>
                </a:lnTo>
                <a:lnTo>
                  <a:pt x="175143" y="254868"/>
                </a:lnTo>
                <a:lnTo>
                  <a:pt x="182770" y="254868"/>
                </a:lnTo>
                <a:lnTo>
                  <a:pt x="180109" y="248209"/>
                </a:lnTo>
                <a:close/>
              </a:path>
              <a:path w="227329" h="320039">
                <a:moveTo>
                  <a:pt x="130611" y="222428"/>
                </a:moveTo>
                <a:lnTo>
                  <a:pt x="113294" y="222428"/>
                </a:lnTo>
                <a:lnTo>
                  <a:pt x="170895" y="248351"/>
                </a:lnTo>
                <a:lnTo>
                  <a:pt x="171710" y="248419"/>
                </a:lnTo>
                <a:lnTo>
                  <a:pt x="172473" y="248209"/>
                </a:lnTo>
                <a:lnTo>
                  <a:pt x="180109" y="248209"/>
                </a:lnTo>
                <a:lnTo>
                  <a:pt x="176726" y="239745"/>
                </a:lnTo>
                <a:lnTo>
                  <a:pt x="169107" y="239745"/>
                </a:lnTo>
                <a:lnTo>
                  <a:pt x="130611" y="222428"/>
                </a:lnTo>
                <a:close/>
              </a:path>
              <a:path w="227329" h="320039">
                <a:moveTo>
                  <a:pt x="55798" y="248253"/>
                </a:moveTo>
                <a:lnTo>
                  <a:pt x="54431" y="248253"/>
                </a:lnTo>
                <a:lnTo>
                  <a:pt x="54777" y="248315"/>
                </a:lnTo>
                <a:lnTo>
                  <a:pt x="55508" y="248315"/>
                </a:lnTo>
                <a:lnTo>
                  <a:pt x="55798" y="248253"/>
                </a:lnTo>
                <a:close/>
              </a:path>
              <a:path w="227329" h="320039">
                <a:moveTo>
                  <a:pt x="162357" y="203789"/>
                </a:moveTo>
                <a:lnTo>
                  <a:pt x="154739" y="203789"/>
                </a:lnTo>
                <a:lnTo>
                  <a:pt x="169107" y="239745"/>
                </a:lnTo>
                <a:lnTo>
                  <a:pt x="176726" y="239745"/>
                </a:lnTo>
                <a:lnTo>
                  <a:pt x="162357" y="203789"/>
                </a:lnTo>
                <a:close/>
              </a:path>
              <a:path w="227329" h="320039">
                <a:moveTo>
                  <a:pt x="89441" y="203913"/>
                </a:moveTo>
                <a:lnTo>
                  <a:pt x="72137" y="203913"/>
                </a:lnTo>
                <a:lnTo>
                  <a:pt x="104643" y="218533"/>
                </a:lnTo>
                <a:lnTo>
                  <a:pt x="57902" y="239562"/>
                </a:lnTo>
                <a:lnTo>
                  <a:pt x="75200" y="239562"/>
                </a:lnTo>
                <a:lnTo>
                  <a:pt x="113294" y="222428"/>
                </a:lnTo>
                <a:lnTo>
                  <a:pt x="130611" y="222428"/>
                </a:lnTo>
                <a:lnTo>
                  <a:pt x="121953" y="218533"/>
                </a:lnTo>
                <a:lnTo>
                  <a:pt x="130600" y="214644"/>
                </a:lnTo>
                <a:lnTo>
                  <a:pt x="113294" y="214644"/>
                </a:lnTo>
                <a:lnTo>
                  <a:pt x="89441" y="203913"/>
                </a:lnTo>
                <a:close/>
              </a:path>
              <a:path w="227329" h="320039">
                <a:moveTo>
                  <a:pt x="156976" y="174362"/>
                </a:moveTo>
                <a:lnTo>
                  <a:pt x="149838" y="174362"/>
                </a:lnTo>
                <a:lnTo>
                  <a:pt x="152388" y="197073"/>
                </a:lnTo>
                <a:lnTo>
                  <a:pt x="113294" y="214644"/>
                </a:lnTo>
                <a:lnTo>
                  <a:pt x="130600" y="214644"/>
                </a:lnTo>
                <a:lnTo>
                  <a:pt x="154739" y="203789"/>
                </a:lnTo>
                <a:lnTo>
                  <a:pt x="162357" y="203789"/>
                </a:lnTo>
                <a:lnTo>
                  <a:pt x="159464" y="196549"/>
                </a:lnTo>
                <a:lnTo>
                  <a:pt x="156976" y="174362"/>
                </a:lnTo>
                <a:close/>
              </a:path>
              <a:path w="227329" h="320039">
                <a:moveTo>
                  <a:pt x="85828" y="96292"/>
                </a:moveTo>
                <a:lnTo>
                  <a:pt x="78708" y="96292"/>
                </a:lnTo>
                <a:lnTo>
                  <a:pt x="74382" y="134688"/>
                </a:lnTo>
                <a:lnTo>
                  <a:pt x="812" y="168157"/>
                </a:lnTo>
                <a:lnTo>
                  <a:pt x="0" y="169420"/>
                </a:lnTo>
                <a:lnTo>
                  <a:pt x="0" y="190514"/>
                </a:lnTo>
                <a:lnTo>
                  <a:pt x="1586" y="192105"/>
                </a:lnTo>
                <a:lnTo>
                  <a:pt x="5501" y="192105"/>
                </a:lnTo>
                <a:lnTo>
                  <a:pt x="7091" y="190514"/>
                </a:lnTo>
                <a:lnTo>
                  <a:pt x="7091" y="174361"/>
                </a:lnTo>
                <a:lnTo>
                  <a:pt x="226904" y="174362"/>
                </a:lnTo>
                <a:lnTo>
                  <a:pt x="226903" y="169420"/>
                </a:lnTo>
                <a:lnTo>
                  <a:pt x="226091" y="168157"/>
                </a:lnTo>
                <a:lnTo>
                  <a:pt x="224128" y="167264"/>
                </a:lnTo>
                <a:lnTo>
                  <a:pt x="19984" y="167264"/>
                </a:lnTo>
                <a:lnTo>
                  <a:pt x="73461" y="142903"/>
                </a:lnTo>
                <a:lnTo>
                  <a:pt x="80609" y="142903"/>
                </a:lnTo>
                <a:lnTo>
                  <a:pt x="80995" y="139481"/>
                </a:lnTo>
                <a:lnTo>
                  <a:pt x="82312" y="138875"/>
                </a:lnTo>
                <a:lnTo>
                  <a:pt x="161727" y="138875"/>
                </a:lnTo>
                <a:lnTo>
                  <a:pt x="152523" y="134688"/>
                </a:lnTo>
                <a:lnTo>
                  <a:pt x="152196" y="131778"/>
                </a:lnTo>
                <a:lnTo>
                  <a:pt x="81846" y="131778"/>
                </a:lnTo>
                <a:lnTo>
                  <a:pt x="85828" y="96292"/>
                </a:lnTo>
                <a:close/>
              </a:path>
              <a:path w="227329" h="320039">
                <a:moveTo>
                  <a:pt x="226904" y="174362"/>
                </a:moveTo>
                <a:lnTo>
                  <a:pt x="219816" y="174362"/>
                </a:lnTo>
                <a:lnTo>
                  <a:pt x="219816" y="190514"/>
                </a:lnTo>
                <a:lnTo>
                  <a:pt x="221402" y="192105"/>
                </a:lnTo>
                <a:lnTo>
                  <a:pt x="225317" y="192105"/>
                </a:lnTo>
                <a:lnTo>
                  <a:pt x="226906" y="190514"/>
                </a:lnTo>
                <a:lnTo>
                  <a:pt x="226904" y="174362"/>
                </a:lnTo>
                <a:close/>
              </a:path>
              <a:path w="227329" h="320039">
                <a:moveTo>
                  <a:pt x="80609" y="142903"/>
                </a:moveTo>
                <a:lnTo>
                  <a:pt x="73461" y="142903"/>
                </a:lnTo>
                <a:lnTo>
                  <a:pt x="70725" y="167264"/>
                </a:lnTo>
                <a:lnTo>
                  <a:pt x="77860" y="167264"/>
                </a:lnTo>
                <a:lnTo>
                  <a:pt x="80609" y="142903"/>
                </a:lnTo>
                <a:close/>
              </a:path>
              <a:path w="227329" h="320039">
                <a:moveTo>
                  <a:pt x="161727" y="138875"/>
                </a:moveTo>
                <a:lnTo>
                  <a:pt x="144591" y="138875"/>
                </a:lnTo>
                <a:lnTo>
                  <a:pt x="145923" y="139481"/>
                </a:lnTo>
                <a:lnTo>
                  <a:pt x="149043" y="167264"/>
                </a:lnTo>
                <a:lnTo>
                  <a:pt x="156178" y="167264"/>
                </a:lnTo>
                <a:lnTo>
                  <a:pt x="153445" y="142903"/>
                </a:lnTo>
                <a:lnTo>
                  <a:pt x="170581" y="142903"/>
                </a:lnTo>
                <a:lnTo>
                  <a:pt x="161727" y="138875"/>
                </a:lnTo>
                <a:close/>
              </a:path>
              <a:path w="227329" h="320039">
                <a:moveTo>
                  <a:pt x="170581" y="142903"/>
                </a:moveTo>
                <a:lnTo>
                  <a:pt x="153445" y="142903"/>
                </a:lnTo>
                <a:lnTo>
                  <a:pt x="206850" y="167196"/>
                </a:lnTo>
                <a:lnTo>
                  <a:pt x="224128" y="167264"/>
                </a:lnTo>
                <a:lnTo>
                  <a:pt x="170581" y="142903"/>
                </a:lnTo>
                <a:close/>
              </a:path>
              <a:path w="227329" h="320039">
                <a:moveTo>
                  <a:pt x="148198" y="96292"/>
                </a:moveTo>
                <a:lnTo>
                  <a:pt x="141075" y="96292"/>
                </a:lnTo>
                <a:lnTo>
                  <a:pt x="145060" y="131778"/>
                </a:lnTo>
                <a:lnTo>
                  <a:pt x="152196" y="131778"/>
                </a:lnTo>
                <a:lnTo>
                  <a:pt x="148198" y="96292"/>
                </a:lnTo>
                <a:close/>
              </a:path>
              <a:path w="227329" h="320039">
                <a:moveTo>
                  <a:pt x="145867" y="53705"/>
                </a:moveTo>
                <a:lnTo>
                  <a:pt x="145362" y="53708"/>
                </a:lnTo>
                <a:lnTo>
                  <a:pt x="81022" y="53708"/>
                </a:lnTo>
                <a:lnTo>
                  <a:pt x="80534" y="53814"/>
                </a:lnTo>
                <a:lnTo>
                  <a:pt x="812" y="90087"/>
                </a:lnTo>
                <a:lnTo>
                  <a:pt x="0" y="91350"/>
                </a:lnTo>
                <a:lnTo>
                  <a:pt x="0" y="112444"/>
                </a:lnTo>
                <a:lnTo>
                  <a:pt x="1586" y="114035"/>
                </a:lnTo>
                <a:lnTo>
                  <a:pt x="5501" y="114035"/>
                </a:lnTo>
                <a:lnTo>
                  <a:pt x="7090" y="112444"/>
                </a:lnTo>
                <a:lnTo>
                  <a:pt x="7090" y="96292"/>
                </a:lnTo>
                <a:lnTo>
                  <a:pt x="226906" y="96292"/>
                </a:lnTo>
                <a:lnTo>
                  <a:pt x="226906" y="91350"/>
                </a:lnTo>
                <a:lnTo>
                  <a:pt x="226094" y="90085"/>
                </a:lnTo>
                <a:lnTo>
                  <a:pt x="224137" y="89194"/>
                </a:lnTo>
                <a:lnTo>
                  <a:pt x="19984" y="89194"/>
                </a:lnTo>
                <a:lnTo>
                  <a:pt x="82312" y="60805"/>
                </a:lnTo>
                <a:lnTo>
                  <a:pt x="161738" y="60805"/>
                </a:lnTo>
                <a:lnTo>
                  <a:pt x="146366" y="53812"/>
                </a:lnTo>
                <a:lnTo>
                  <a:pt x="145881" y="53708"/>
                </a:lnTo>
                <a:lnTo>
                  <a:pt x="83470" y="53708"/>
                </a:lnTo>
                <a:lnTo>
                  <a:pt x="145867" y="53705"/>
                </a:lnTo>
                <a:close/>
              </a:path>
              <a:path w="227329" h="320039">
                <a:moveTo>
                  <a:pt x="226906" y="96292"/>
                </a:moveTo>
                <a:lnTo>
                  <a:pt x="219815" y="96292"/>
                </a:lnTo>
                <a:lnTo>
                  <a:pt x="219815" y="112444"/>
                </a:lnTo>
                <a:lnTo>
                  <a:pt x="221402" y="114035"/>
                </a:lnTo>
                <a:lnTo>
                  <a:pt x="225317" y="114035"/>
                </a:lnTo>
                <a:lnTo>
                  <a:pt x="226906" y="112444"/>
                </a:lnTo>
                <a:lnTo>
                  <a:pt x="226906" y="96292"/>
                </a:lnTo>
                <a:close/>
              </a:path>
              <a:path w="227329" h="320039">
                <a:moveTo>
                  <a:pt x="89814" y="60805"/>
                </a:moveTo>
                <a:lnTo>
                  <a:pt x="82667" y="60805"/>
                </a:lnTo>
                <a:lnTo>
                  <a:pt x="79476" y="89194"/>
                </a:lnTo>
                <a:lnTo>
                  <a:pt x="86623" y="89194"/>
                </a:lnTo>
                <a:lnTo>
                  <a:pt x="89814" y="60805"/>
                </a:lnTo>
                <a:close/>
              </a:path>
              <a:path w="227329" h="320039">
                <a:moveTo>
                  <a:pt x="144227" y="60805"/>
                </a:moveTo>
                <a:lnTo>
                  <a:pt x="137092" y="60805"/>
                </a:lnTo>
                <a:lnTo>
                  <a:pt x="140283" y="89194"/>
                </a:lnTo>
                <a:lnTo>
                  <a:pt x="147412" y="89194"/>
                </a:lnTo>
                <a:lnTo>
                  <a:pt x="144227" y="60805"/>
                </a:lnTo>
                <a:close/>
              </a:path>
              <a:path w="227329" h="320039">
                <a:moveTo>
                  <a:pt x="161738" y="60805"/>
                </a:moveTo>
                <a:lnTo>
                  <a:pt x="144582" y="60805"/>
                </a:lnTo>
                <a:lnTo>
                  <a:pt x="206916" y="89162"/>
                </a:lnTo>
                <a:lnTo>
                  <a:pt x="224137" y="89194"/>
                </a:lnTo>
                <a:lnTo>
                  <a:pt x="161738" y="60805"/>
                </a:lnTo>
                <a:close/>
              </a:path>
              <a:path w="227329" h="320039">
                <a:moveTo>
                  <a:pt x="113021" y="0"/>
                </a:moveTo>
                <a:lnTo>
                  <a:pt x="85391" y="37964"/>
                </a:lnTo>
                <a:lnTo>
                  <a:pt x="83470" y="53708"/>
                </a:lnTo>
                <a:lnTo>
                  <a:pt x="90609" y="53705"/>
                </a:lnTo>
                <a:lnTo>
                  <a:pt x="92056" y="40809"/>
                </a:lnTo>
                <a:lnTo>
                  <a:pt x="113432" y="10231"/>
                </a:lnTo>
                <a:lnTo>
                  <a:pt x="122118" y="10231"/>
                </a:lnTo>
                <a:lnTo>
                  <a:pt x="115231" y="384"/>
                </a:lnTo>
                <a:lnTo>
                  <a:pt x="113021" y="0"/>
                </a:lnTo>
                <a:close/>
              </a:path>
              <a:path w="227329" h="320039">
                <a:moveTo>
                  <a:pt x="122118" y="10231"/>
                </a:moveTo>
                <a:lnTo>
                  <a:pt x="113465" y="10231"/>
                </a:lnTo>
                <a:lnTo>
                  <a:pt x="134849" y="40809"/>
                </a:lnTo>
                <a:lnTo>
                  <a:pt x="136294" y="53708"/>
                </a:lnTo>
                <a:lnTo>
                  <a:pt x="143432" y="53708"/>
                </a:lnTo>
                <a:lnTo>
                  <a:pt x="141727" y="38526"/>
                </a:lnTo>
                <a:lnTo>
                  <a:pt x="141512" y="37964"/>
                </a:lnTo>
                <a:lnTo>
                  <a:pt x="122118" y="10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09635" y="3571798"/>
            <a:ext cx="345440" cy="262255"/>
          </a:xfrm>
          <a:custGeom>
            <a:avLst/>
            <a:gdLst/>
            <a:ahLst/>
            <a:cxnLst/>
            <a:rect l="l" t="t" r="r" b="b"/>
            <a:pathLst>
              <a:path w="345440" h="262254">
                <a:moveTo>
                  <a:pt x="101942" y="230619"/>
                </a:moveTo>
                <a:lnTo>
                  <a:pt x="99466" y="218401"/>
                </a:lnTo>
                <a:lnTo>
                  <a:pt x="94107" y="210477"/>
                </a:lnTo>
                <a:lnTo>
                  <a:pt x="94107" y="230619"/>
                </a:lnTo>
                <a:lnTo>
                  <a:pt x="92252" y="239788"/>
                </a:lnTo>
                <a:lnTo>
                  <a:pt x="87210" y="247281"/>
                </a:lnTo>
                <a:lnTo>
                  <a:pt x="79730" y="252323"/>
                </a:lnTo>
                <a:lnTo>
                  <a:pt x="70573" y="254190"/>
                </a:lnTo>
                <a:lnTo>
                  <a:pt x="61417" y="252323"/>
                </a:lnTo>
                <a:lnTo>
                  <a:pt x="53936" y="247269"/>
                </a:lnTo>
                <a:lnTo>
                  <a:pt x="48895" y="239788"/>
                </a:lnTo>
                <a:lnTo>
                  <a:pt x="47040" y="230619"/>
                </a:lnTo>
                <a:lnTo>
                  <a:pt x="48895" y="221449"/>
                </a:lnTo>
                <a:lnTo>
                  <a:pt x="53936" y="213969"/>
                </a:lnTo>
                <a:lnTo>
                  <a:pt x="61417" y="208915"/>
                </a:lnTo>
                <a:lnTo>
                  <a:pt x="70573" y="207060"/>
                </a:lnTo>
                <a:lnTo>
                  <a:pt x="79730" y="208915"/>
                </a:lnTo>
                <a:lnTo>
                  <a:pt x="87210" y="213969"/>
                </a:lnTo>
                <a:lnTo>
                  <a:pt x="92252" y="221449"/>
                </a:lnTo>
                <a:lnTo>
                  <a:pt x="94107" y="230619"/>
                </a:lnTo>
                <a:lnTo>
                  <a:pt x="94107" y="210477"/>
                </a:lnTo>
                <a:lnTo>
                  <a:pt x="92722" y="208419"/>
                </a:lnTo>
                <a:lnTo>
                  <a:pt x="90728" y="207060"/>
                </a:lnTo>
                <a:lnTo>
                  <a:pt x="82778" y="201688"/>
                </a:lnTo>
                <a:lnTo>
                  <a:pt x="70573" y="199212"/>
                </a:lnTo>
                <a:lnTo>
                  <a:pt x="58343" y="201688"/>
                </a:lnTo>
                <a:lnTo>
                  <a:pt x="48374" y="208419"/>
                </a:lnTo>
                <a:lnTo>
                  <a:pt x="41656" y="218401"/>
                </a:lnTo>
                <a:lnTo>
                  <a:pt x="39192" y="230619"/>
                </a:lnTo>
                <a:lnTo>
                  <a:pt x="41668" y="242849"/>
                </a:lnTo>
                <a:lnTo>
                  <a:pt x="48387" y="252831"/>
                </a:lnTo>
                <a:lnTo>
                  <a:pt x="58356" y="259549"/>
                </a:lnTo>
                <a:lnTo>
                  <a:pt x="70573" y="262026"/>
                </a:lnTo>
                <a:lnTo>
                  <a:pt x="82778" y="259549"/>
                </a:lnTo>
                <a:lnTo>
                  <a:pt x="90741" y="254190"/>
                </a:lnTo>
                <a:lnTo>
                  <a:pt x="92760" y="252831"/>
                </a:lnTo>
                <a:lnTo>
                  <a:pt x="99479" y="242849"/>
                </a:lnTo>
                <a:lnTo>
                  <a:pt x="101942" y="230619"/>
                </a:lnTo>
                <a:close/>
              </a:path>
              <a:path w="345440" h="262254">
                <a:moveTo>
                  <a:pt x="309829" y="230619"/>
                </a:moveTo>
                <a:lnTo>
                  <a:pt x="307340" y="218401"/>
                </a:lnTo>
                <a:lnTo>
                  <a:pt x="301980" y="210464"/>
                </a:lnTo>
                <a:lnTo>
                  <a:pt x="301980" y="230619"/>
                </a:lnTo>
                <a:lnTo>
                  <a:pt x="300126" y="239788"/>
                </a:lnTo>
                <a:lnTo>
                  <a:pt x="295084" y="247281"/>
                </a:lnTo>
                <a:lnTo>
                  <a:pt x="287616" y="252323"/>
                </a:lnTo>
                <a:lnTo>
                  <a:pt x="278447" y="254190"/>
                </a:lnTo>
                <a:lnTo>
                  <a:pt x="269290" y="252323"/>
                </a:lnTo>
                <a:lnTo>
                  <a:pt x="261810" y="247269"/>
                </a:lnTo>
                <a:lnTo>
                  <a:pt x="256768" y="239788"/>
                </a:lnTo>
                <a:lnTo>
                  <a:pt x="254927" y="230619"/>
                </a:lnTo>
                <a:lnTo>
                  <a:pt x="256768" y="221449"/>
                </a:lnTo>
                <a:lnTo>
                  <a:pt x="261810" y="213969"/>
                </a:lnTo>
                <a:lnTo>
                  <a:pt x="269290" y="208915"/>
                </a:lnTo>
                <a:lnTo>
                  <a:pt x="278447" y="207060"/>
                </a:lnTo>
                <a:lnTo>
                  <a:pt x="287616" y="208915"/>
                </a:lnTo>
                <a:lnTo>
                  <a:pt x="295097" y="213969"/>
                </a:lnTo>
                <a:lnTo>
                  <a:pt x="300139" y="221449"/>
                </a:lnTo>
                <a:lnTo>
                  <a:pt x="301980" y="230619"/>
                </a:lnTo>
                <a:lnTo>
                  <a:pt x="301980" y="210464"/>
                </a:lnTo>
                <a:lnTo>
                  <a:pt x="300609" y="208419"/>
                </a:lnTo>
                <a:lnTo>
                  <a:pt x="298615" y="207060"/>
                </a:lnTo>
                <a:lnTo>
                  <a:pt x="290652" y="201688"/>
                </a:lnTo>
                <a:lnTo>
                  <a:pt x="278447" y="199212"/>
                </a:lnTo>
                <a:lnTo>
                  <a:pt x="266230" y="201688"/>
                </a:lnTo>
                <a:lnTo>
                  <a:pt x="256260" y="208432"/>
                </a:lnTo>
                <a:lnTo>
                  <a:pt x="249542" y="218401"/>
                </a:lnTo>
                <a:lnTo>
                  <a:pt x="247078" y="230619"/>
                </a:lnTo>
                <a:lnTo>
                  <a:pt x="249542" y="242849"/>
                </a:lnTo>
                <a:lnTo>
                  <a:pt x="256273" y="252831"/>
                </a:lnTo>
                <a:lnTo>
                  <a:pt x="266242" y="259549"/>
                </a:lnTo>
                <a:lnTo>
                  <a:pt x="278447" y="262026"/>
                </a:lnTo>
                <a:lnTo>
                  <a:pt x="290664" y="259549"/>
                </a:lnTo>
                <a:lnTo>
                  <a:pt x="298615" y="254190"/>
                </a:lnTo>
                <a:lnTo>
                  <a:pt x="300634" y="252831"/>
                </a:lnTo>
                <a:lnTo>
                  <a:pt x="307365" y="242849"/>
                </a:lnTo>
                <a:lnTo>
                  <a:pt x="309829" y="230619"/>
                </a:lnTo>
                <a:close/>
              </a:path>
              <a:path w="345440" h="262254">
                <a:moveTo>
                  <a:pt x="345135" y="170713"/>
                </a:moveTo>
                <a:lnTo>
                  <a:pt x="342811" y="166065"/>
                </a:lnTo>
                <a:lnTo>
                  <a:pt x="315353" y="145364"/>
                </a:lnTo>
                <a:lnTo>
                  <a:pt x="314464" y="144018"/>
                </a:lnTo>
                <a:lnTo>
                  <a:pt x="313423" y="142443"/>
                </a:lnTo>
                <a:lnTo>
                  <a:pt x="312572" y="139141"/>
                </a:lnTo>
                <a:lnTo>
                  <a:pt x="305993" y="116382"/>
                </a:lnTo>
                <a:lnTo>
                  <a:pt x="305993" y="144018"/>
                </a:lnTo>
                <a:lnTo>
                  <a:pt x="258838" y="144018"/>
                </a:lnTo>
                <a:lnTo>
                  <a:pt x="258838" y="97129"/>
                </a:lnTo>
                <a:lnTo>
                  <a:pt x="274535" y="97129"/>
                </a:lnTo>
                <a:lnTo>
                  <a:pt x="305257" y="142113"/>
                </a:lnTo>
                <a:lnTo>
                  <a:pt x="305600" y="143103"/>
                </a:lnTo>
                <a:lnTo>
                  <a:pt x="305993" y="144018"/>
                </a:lnTo>
                <a:lnTo>
                  <a:pt x="305993" y="116382"/>
                </a:lnTo>
                <a:lnTo>
                  <a:pt x="304749" y="112064"/>
                </a:lnTo>
                <a:lnTo>
                  <a:pt x="300304" y="102882"/>
                </a:lnTo>
                <a:lnTo>
                  <a:pt x="294741" y="97129"/>
                </a:lnTo>
                <a:lnTo>
                  <a:pt x="293382" y="95719"/>
                </a:lnTo>
                <a:lnTo>
                  <a:pt x="284594" y="91033"/>
                </a:lnTo>
                <a:lnTo>
                  <a:pt x="274548" y="89293"/>
                </a:lnTo>
                <a:lnTo>
                  <a:pt x="227444" y="89293"/>
                </a:lnTo>
                <a:lnTo>
                  <a:pt x="227444" y="167563"/>
                </a:lnTo>
                <a:lnTo>
                  <a:pt x="39192" y="167563"/>
                </a:lnTo>
                <a:lnTo>
                  <a:pt x="39192" y="106019"/>
                </a:lnTo>
                <a:lnTo>
                  <a:pt x="58445" y="119443"/>
                </a:lnTo>
                <a:lnTo>
                  <a:pt x="78536" y="131521"/>
                </a:lnTo>
                <a:lnTo>
                  <a:pt x="99402" y="142214"/>
                </a:lnTo>
                <a:lnTo>
                  <a:pt x="120954" y="151472"/>
                </a:lnTo>
                <a:lnTo>
                  <a:pt x="148653" y="155727"/>
                </a:lnTo>
                <a:lnTo>
                  <a:pt x="174904" y="149250"/>
                </a:lnTo>
                <a:lnTo>
                  <a:pt x="176822" y="147866"/>
                </a:lnTo>
                <a:lnTo>
                  <a:pt x="196824" y="133388"/>
                </a:lnTo>
                <a:lnTo>
                  <a:pt x="211480" y="109499"/>
                </a:lnTo>
                <a:lnTo>
                  <a:pt x="215734" y="81788"/>
                </a:lnTo>
                <a:lnTo>
                  <a:pt x="209257" y="55499"/>
                </a:lnTo>
                <a:lnTo>
                  <a:pt x="207924" y="53657"/>
                </a:lnTo>
                <a:lnTo>
                  <a:pt x="207924" y="83032"/>
                </a:lnTo>
                <a:lnTo>
                  <a:pt x="204114" y="106781"/>
                </a:lnTo>
                <a:lnTo>
                  <a:pt x="191668" y="127368"/>
                </a:lnTo>
                <a:lnTo>
                  <a:pt x="171602" y="142113"/>
                </a:lnTo>
                <a:lnTo>
                  <a:pt x="159943" y="146177"/>
                </a:lnTo>
                <a:lnTo>
                  <a:pt x="147828" y="147866"/>
                </a:lnTo>
                <a:lnTo>
                  <a:pt x="135610" y="147167"/>
                </a:lnTo>
                <a:lnTo>
                  <a:pt x="123659" y="144081"/>
                </a:lnTo>
                <a:lnTo>
                  <a:pt x="118922" y="142341"/>
                </a:lnTo>
                <a:lnTo>
                  <a:pt x="114071" y="140360"/>
                </a:lnTo>
                <a:lnTo>
                  <a:pt x="109156" y="138163"/>
                </a:lnTo>
                <a:lnTo>
                  <a:pt x="110363" y="134874"/>
                </a:lnTo>
                <a:lnTo>
                  <a:pt x="151955" y="21361"/>
                </a:lnTo>
                <a:lnTo>
                  <a:pt x="187756" y="38989"/>
                </a:lnTo>
                <a:lnTo>
                  <a:pt x="207924" y="83032"/>
                </a:lnTo>
                <a:lnTo>
                  <a:pt x="207924" y="53657"/>
                </a:lnTo>
                <a:lnTo>
                  <a:pt x="193421" y="33566"/>
                </a:lnTo>
                <a:lnTo>
                  <a:pt x="173570" y="21361"/>
                </a:lnTo>
                <a:lnTo>
                  <a:pt x="169545" y="18897"/>
                </a:lnTo>
                <a:lnTo>
                  <a:pt x="144373" y="11531"/>
                </a:lnTo>
                <a:lnTo>
                  <a:pt x="144373" y="19253"/>
                </a:lnTo>
                <a:lnTo>
                  <a:pt x="101993" y="134874"/>
                </a:lnTo>
                <a:lnTo>
                  <a:pt x="85572" y="126428"/>
                </a:lnTo>
                <a:lnTo>
                  <a:pt x="69608" y="117144"/>
                </a:lnTo>
                <a:lnTo>
                  <a:pt x="54152" y="107073"/>
                </a:lnTo>
                <a:lnTo>
                  <a:pt x="52705" y="106019"/>
                </a:lnTo>
                <a:lnTo>
                  <a:pt x="38950" y="96012"/>
                </a:lnTo>
                <a:lnTo>
                  <a:pt x="31940" y="90474"/>
                </a:lnTo>
                <a:lnTo>
                  <a:pt x="25146" y="84709"/>
                </a:lnTo>
                <a:lnTo>
                  <a:pt x="18554" y="78689"/>
                </a:lnTo>
                <a:lnTo>
                  <a:pt x="12192" y="72440"/>
                </a:lnTo>
                <a:lnTo>
                  <a:pt x="35534" y="8750"/>
                </a:lnTo>
                <a:lnTo>
                  <a:pt x="60744" y="7747"/>
                </a:lnTo>
                <a:lnTo>
                  <a:pt x="88404" y="9321"/>
                </a:lnTo>
                <a:lnTo>
                  <a:pt x="116840" y="13220"/>
                </a:lnTo>
                <a:lnTo>
                  <a:pt x="144373" y="19253"/>
                </a:lnTo>
                <a:lnTo>
                  <a:pt x="144373" y="11531"/>
                </a:lnTo>
                <a:lnTo>
                  <a:pt x="136677" y="9271"/>
                </a:lnTo>
                <a:lnTo>
                  <a:pt x="128181" y="7747"/>
                </a:lnTo>
                <a:lnTo>
                  <a:pt x="100584" y="2832"/>
                </a:lnTo>
                <a:lnTo>
                  <a:pt x="64655" y="0"/>
                </a:lnTo>
                <a:lnTo>
                  <a:pt x="32245" y="1231"/>
                </a:lnTo>
                <a:lnTo>
                  <a:pt x="29832" y="1498"/>
                </a:lnTo>
                <a:lnTo>
                  <a:pt x="3149" y="74295"/>
                </a:lnTo>
                <a:lnTo>
                  <a:pt x="4800" y="76060"/>
                </a:lnTo>
                <a:lnTo>
                  <a:pt x="11112" y="82423"/>
                </a:lnTo>
                <a:lnTo>
                  <a:pt x="17640" y="88544"/>
                </a:lnTo>
                <a:lnTo>
                  <a:pt x="24396" y="94424"/>
                </a:lnTo>
                <a:lnTo>
                  <a:pt x="31369" y="100050"/>
                </a:lnTo>
                <a:lnTo>
                  <a:pt x="31369" y="167563"/>
                </a:lnTo>
                <a:lnTo>
                  <a:pt x="0" y="167563"/>
                </a:lnTo>
                <a:lnTo>
                  <a:pt x="0" y="230378"/>
                </a:lnTo>
                <a:lnTo>
                  <a:pt x="31369" y="230378"/>
                </a:lnTo>
                <a:lnTo>
                  <a:pt x="31394" y="227736"/>
                </a:lnTo>
                <a:lnTo>
                  <a:pt x="31673" y="225107"/>
                </a:lnTo>
                <a:lnTo>
                  <a:pt x="32207" y="222529"/>
                </a:lnTo>
                <a:lnTo>
                  <a:pt x="7835" y="222529"/>
                </a:lnTo>
                <a:lnTo>
                  <a:pt x="7835" y="175412"/>
                </a:lnTo>
                <a:lnTo>
                  <a:pt x="227444" y="175412"/>
                </a:lnTo>
                <a:lnTo>
                  <a:pt x="227444" y="222529"/>
                </a:lnTo>
                <a:lnTo>
                  <a:pt x="108953" y="222529"/>
                </a:lnTo>
                <a:lnTo>
                  <a:pt x="109499" y="225107"/>
                </a:lnTo>
                <a:lnTo>
                  <a:pt x="109778" y="227736"/>
                </a:lnTo>
                <a:lnTo>
                  <a:pt x="109791" y="230378"/>
                </a:lnTo>
                <a:lnTo>
                  <a:pt x="239242" y="230378"/>
                </a:lnTo>
                <a:lnTo>
                  <a:pt x="239255" y="227736"/>
                </a:lnTo>
                <a:lnTo>
                  <a:pt x="239547" y="225107"/>
                </a:lnTo>
                <a:lnTo>
                  <a:pt x="240080" y="222529"/>
                </a:lnTo>
                <a:lnTo>
                  <a:pt x="235318" y="222529"/>
                </a:lnTo>
                <a:lnTo>
                  <a:pt x="235318" y="175412"/>
                </a:lnTo>
                <a:lnTo>
                  <a:pt x="235318" y="97129"/>
                </a:lnTo>
                <a:lnTo>
                  <a:pt x="251002" y="97129"/>
                </a:lnTo>
                <a:lnTo>
                  <a:pt x="251002" y="151866"/>
                </a:lnTo>
                <a:lnTo>
                  <a:pt x="311302" y="151866"/>
                </a:lnTo>
                <a:lnTo>
                  <a:pt x="311988" y="152527"/>
                </a:lnTo>
                <a:lnTo>
                  <a:pt x="312674" y="153136"/>
                </a:lnTo>
                <a:lnTo>
                  <a:pt x="334048" y="169278"/>
                </a:lnTo>
                <a:lnTo>
                  <a:pt x="336080" y="170776"/>
                </a:lnTo>
                <a:lnTo>
                  <a:pt x="337286" y="173139"/>
                </a:lnTo>
                <a:lnTo>
                  <a:pt x="337286" y="219011"/>
                </a:lnTo>
                <a:lnTo>
                  <a:pt x="333794" y="222529"/>
                </a:lnTo>
                <a:lnTo>
                  <a:pt x="316826" y="222529"/>
                </a:lnTo>
                <a:lnTo>
                  <a:pt x="317347" y="225107"/>
                </a:lnTo>
                <a:lnTo>
                  <a:pt x="317639" y="227736"/>
                </a:lnTo>
                <a:lnTo>
                  <a:pt x="317639" y="230378"/>
                </a:lnTo>
                <a:lnTo>
                  <a:pt x="329438" y="230378"/>
                </a:lnTo>
                <a:lnTo>
                  <a:pt x="338099" y="230339"/>
                </a:lnTo>
                <a:lnTo>
                  <a:pt x="345097" y="223329"/>
                </a:lnTo>
                <a:lnTo>
                  <a:pt x="345135" y="170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5654" y="4196209"/>
            <a:ext cx="242372" cy="32091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-6350" y="0"/>
            <a:ext cx="4056379" cy="6858000"/>
            <a:chOff x="-6350" y="0"/>
            <a:chExt cx="4056379" cy="685800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4043679" cy="6858000"/>
            </a:xfrm>
            <a:custGeom>
              <a:avLst/>
              <a:gdLst/>
              <a:ahLst/>
              <a:cxnLst/>
              <a:rect l="l" t="t" r="r" b="b"/>
              <a:pathLst>
                <a:path w="4043679" h="6858000">
                  <a:moveTo>
                    <a:pt x="0" y="6857998"/>
                  </a:moveTo>
                  <a:lnTo>
                    <a:pt x="4043172" y="6857998"/>
                  </a:lnTo>
                  <a:lnTo>
                    <a:pt x="4043172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4043679" cy="6858000"/>
            </a:xfrm>
            <a:custGeom>
              <a:avLst/>
              <a:gdLst/>
              <a:ahLst/>
              <a:cxnLst/>
              <a:rect l="l" t="t" r="r" b="b"/>
              <a:pathLst>
                <a:path w="4043679" h="6858000">
                  <a:moveTo>
                    <a:pt x="4043172" y="6857998"/>
                  </a:moveTo>
                  <a:lnTo>
                    <a:pt x="4043172" y="0"/>
                  </a:lnTo>
                </a:path>
                <a:path w="4043679"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" y="2374392"/>
              <a:ext cx="2792730" cy="111632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479" y="2374392"/>
              <a:ext cx="813054" cy="111632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10744" y="2490673"/>
            <a:ext cx="3820160" cy="1854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95"/>
              </a:spcBef>
            </a:pPr>
            <a:r>
              <a:rPr dirty="0" sz="4000" spc="-35" b="0">
                <a:solidFill>
                  <a:srgbClr val="1F3863"/>
                </a:solidFill>
                <a:latin typeface="Calibri Light"/>
                <a:cs typeface="Calibri Light"/>
              </a:rPr>
              <a:t>Incentives 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- </a:t>
            </a:r>
            <a:r>
              <a:rPr dirty="0" sz="4000" b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i</a:t>
            </a:r>
            <a:r>
              <a:rPr dirty="0" sz="4000" spc="-25" b="0">
                <a:solidFill>
                  <a:srgbClr val="1F3863"/>
                </a:solidFill>
                <a:latin typeface="Calibri Light"/>
                <a:cs typeface="Calibri Light"/>
              </a:rPr>
              <a:t>n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f</a:t>
            </a:r>
            <a:r>
              <a:rPr dirty="0" sz="4000" spc="-70" b="0">
                <a:solidFill>
                  <a:srgbClr val="1F3863"/>
                </a:solidFill>
                <a:latin typeface="Calibri Light"/>
                <a:cs typeface="Calibri Light"/>
              </a:rPr>
              <a:t>r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a</a:t>
            </a:r>
            <a:r>
              <a:rPr dirty="0" sz="4000" spc="-50" b="0">
                <a:solidFill>
                  <a:srgbClr val="1F3863"/>
                </a:solidFill>
                <a:latin typeface="Calibri Light"/>
                <a:cs typeface="Calibri Light"/>
              </a:rPr>
              <a:t>s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tructu</a:t>
            </a:r>
            <a:r>
              <a:rPr dirty="0" sz="4000" spc="-75" b="0">
                <a:solidFill>
                  <a:srgbClr val="1F3863"/>
                </a:solidFill>
                <a:latin typeface="Calibri Light"/>
                <a:cs typeface="Calibri Light"/>
              </a:rPr>
              <a:t>r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e</a:t>
            </a:r>
            <a:r>
              <a:rPr dirty="0" sz="4000" spc="-15" b="0">
                <a:solidFill>
                  <a:srgbClr val="1F3863"/>
                </a:solidFill>
                <a:latin typeface="Calibri Light"/>
                <a:cs typeface="Calibri Light"/>
              </a:rPr>
              <a:t>,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land  </a:t>
            </a:r>
            <a:r>
              <a:rPr dirty="0" sz="4000" spc="-5" b="0">
                <a:solidFill>
                  <a:srgbClr val="1F3863"/>
                </a:solidFill>
                <a:latin typeface="Calibri Light"/>
                <a:cs typeface="Calibri Light"/>
              </a:rPr>
              <a:t>and</a:t>
            </a:r>
            <a:r>
              <a:rPr dirty="0" sz="4000" spc="-35" b="0">
                <a:solidFill>
                  <a:srgbClr val="1F3863"/>
                </a:solidFill>
                <a:latin typeface="Calibri Light"/>
                <a:cs typeface="Calibri Light"/>
              </a:rPr>
              <a:t> </a:t>
            </a:r>
            <a:r>
              <a:rPr dirty="0" sz="4000" spc="-10" b="0">
                <a:solidFill>
                  <a:srgbClr val="1F3863"/>
                </a:solidFill>
                <a:latin typeface="Calibri Light"/>
                <a:cs typeface="Calibri Light"/>
              </a:rPr>
              <a:t>construction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7547" y="2313432"/>
            <a:ext cx="2773680" cy="166433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685800" marR="678815" indent="99060">
              <a:lnSpc>
                <a:spcPct val="127600"/>
              </a:lnSpc>
              <a:spcBef>
                <a:spcPts val="5"/>
              </a:spcBef>
            </a:pP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Single Entry </a:t>
            </a:r>
            <a:r>
              <a:rPr dirty="0" sz="2000" spc="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20" b="0">
                <a:solidFill>
                  <a:srgbClr val="FFFFFF"/>
                </a:solidFill>
                <a:latin typeface="Calibri Light"/>
                <a:cs typeface="Calibri Light"/>
              </a:rPr>
              <a:t>Point</a:t>
            </a:r>
            <a:r>
              <a:rPr dirty="0" sz="2000" spc="-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concept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19159" y="2243327"/>
            <a:ext cx="2889885" cy="1884045"/>
            <a:chOff x="8519159" y="2243327"/>
            <a:chExt cx="2889885" cy="1884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59" y="2273807"/>
              <a:ext cx="2889504" cy="1776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4983" y="2243327"/>
              <a:ext cx="2711196" cy="1883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8595" y="2313431"/>
              <a:ext cx="2775204" cy="16642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78595" y="2313432"/>
            <a:ext cx="2775585" cy="16643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ts val="2305"/>
              </a:lnSpc>
              <a:spcBef>
                <a:spcPts val="290"/>
              </a:spcBef>
            </a:pP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Three</a:t>
            </a:r>
            <a:r>
              <a:rPr dirty="0" sz="2000" spc="-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pillars</a:t>
            </a:r>
            <a:r>
              <a:rPr dirty="0" sz="2000" spc="-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support</a:t>
            </a:r>
            <a:endParaRPr sz="2000">
              <a:latin typeface="Calibri Light"/>
              <a:cs typeface="Calibri Light"/>
            </a:endParaRPr>
          </a:p>
          <a:p>
            <a:pPr algn="ctr" marL="1270">
              <a:lnSpc>
                <a:spcPts val="2305"/>
              </a:lnSpc>
            </a:pPr>
            <a:r>
              <a:rPr dirty="0" sz="2000" spc="5" b="0">
                <a:solidFill>
                  <a:srgbClr val="FFFFFF"/>
                </a:solidFill>
                <a:latin typeface="Calibri Light"/>
                <a:cs typeface="Calibri Light"/>
              </a:rPr>
              <a:t>services</a:t>
            </a:r>
            <a:r>
              <a:rPr dirty="0" sz="2000" spc="-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–</a:t>
            </a:r>
            <a:endParaRPr sz="2000">
              <a:latin typeface="Calibri Light"/>
              <a:cs typeface="Calibri Light"/>
            </a:endParaRPr>
          </a:p>
          <a:p>
            <a:pPr algn="ctr" marL="272415" marR="264795">
              <a:lnSpc>
                <a:spcPts val="2200"/>
              </a:lnSpc>
              <a:spcBef>
                <a:spcPts val="885"/>
              </a:spcBef>
            </a:pP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Newly</a:t>
            </a:r>
            <a:r>
              <a:rPr dirty="0" sz="2000" spc="-6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introduced</a:t>
            </a:r>
            <a:r>
              <a:rPr dirty="0" sz="2000" spc="-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20" b="0">
                <a:solidFill>
                  <a:srgbClr val="FFFFFF"/>
                </a:solidFill>
                <a:latin typeface="Calibri Light"/>
                <a:cs typeface="Calibri Light"/>
              </a:rPr>
              <a:t>fast </a:t>
            </a:r>
            <a:r>
              <a:rPr dirty="0" sz="2000" spc="-434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track </a:t>
            </a: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protocols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dirty="0" sz="2000" spc="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other</a:t>
            </a:r>
            <a:r>
              <a:rPr dirty="0" sz="20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institutions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68111" y="4184916"/>
            <a:ext cx="2897505" cy="1884045"/>
            <a:chOff x="5468111" y="4184916"/>
            <a:chExt cx="2897505" cy="18840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8111" y="4215383"/>
              <a:ext cx="2887980" cy="1776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12307" y="4184916"/>
              <a:ext cx="2852928" cy="18836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7547" y="4255007"/>
              <a:ext cx="2773679" cy="16642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27547" y="4255008"/>
            <a:ext cx="2773680" cy="166433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2000" spc="-15" b="0">
                <a:solidFill>
                  <a:srgbClr val="FFFFFF"/>
                </a:solidFill>
                <a:latin typeface="Calibri Light"/>
                <a:cs typeface="Calibri Light"/>
              </a:rPr>
              <a:t>Personalized</a:t>
            </a:r>
            <a:r>
              <a:rPr dirty="0" sz="2000" spc="-5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support</a:t>
            </a:r>
            <a:r>
              <a:rPr dirty="0" sz="2000" spc="-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-</a:t>
            </a:r>
            <a:endParaRPr sz="2000">
              <a:latin typeface="Calibri Light"/>
              <a:cs typeface="Calibri Light"/>
            </a:endParaRPr>
          </a:p>
          <a:p>
            <a:pPr algn="ctr" marL="199390" marR="194945">
              <a:lnSpc>
                <a:spcPct val="91500"/>
              </a:lnSpc>
              <a:spcBef>
                <a:spcPts val="865"/>
              </a:spcBef>
            </a:pP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dirty="0" sz="20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company</a:t>
            </a:r>
            <a:r>
              <a:rPr dirty="0" sz="2000" spc="-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has</a:t>
            </a:r>
            <a:r>
              <a:rPr dirty="0" sz="20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own </a:t>
            </a:r>
            <a:r>
              <a:rPr dirty="0" sz="2000" spc="-434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unique single </a:t>
            </a: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contact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 person </a:t>
            </a:r>
            <a:r>
              <a:rPr dirty="0" sz="2000" spc="-20" b="0">
                <a:solidFill>
                  <a:srgbClr val="FFFFFF"/>
                </a:solidFill>
                <a:latin typeface="Calibri Light"/>
                <a:cs typeface="Calibri Light"/>
              </a:rPr>
              <a:t>for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direct </a:t>
            </a:r>
            <a:r>
              <a:rPr dirty="0" sz="200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communication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46007" y="4215384"/>
            <a:ext cx="3088005" cy="1777364"/>
            <a:chOff x="8446007" y="4215384"/>
            <a:chExt cx="3088005" cy="177736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59" y="4215384"/>
              <a:ext cx="2889504" cy="17769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46007" y="4658868"/>
              <a:ext cx="3087624" cy="938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8595" y="4255008"/>
              <a:ext cx="2775204" cy="166420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578595" y="4255008"/>
            <a:ext cx="2775585" cy="166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1270">
              <a:lnSpc>
                <a:spcPts val="2305"/>
              </a:lnSpc>
              <a:spcBef>
                <a:spcPts val="1720"/>
              </a:spcBef>
            </a:pPr>
            <a:r>
              <a:rPr dirty="0" sz="2000" spc="-10" b="0">
                <a:solidFill>
                  <a:srgbClr val="FFFFFF"/>
                </a:solidFill>
                <a:latin typeface="Calibri Light"/>
                <a:cs typeface="Calibri Light"/>
              </a:rPr>
              <a:t>Digitalized</a:t>
            </a:r>
            <a:r>
              <a:rPr dirty="0" sz="2000" spc="-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process/online</a:t>
            </a:r>
            <a:endParaRPr sz="2000">
              <a:latin typeface="Calibri Light"/>
              <a:cs typeface="Calibri Light"/>
            </a:endParaRPr>
          </a:p>
          <a:p>
            <a:pPr algn="ctr">
              <a:lnSpc>
                <a:spcPts val="2305"/>
              </a:lnSpc>
            </a:pP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problem</a:t>
            </a:r>
            <a:r>
              <a:rPr dirty="0" sz="2000" spc="-6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report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763523"/>
            <a:ext cx="12192000" cy="1116330"/>
            <a:chOff x="0" y="763523"/>
            <a:chExt cx="12192000" cy="1116330"/>
          </a:xfrm>
        </p:grpSpPr>
        <p:sp>
          <p:nvSpPr>
            <p:cNvPr id="19" name="object 19"/>
            <p:cNvSpPr/>
            <p:nvPr/>
          </p:nvSpPr>
          <p:spPr>
            <a:xfrm>
              <a:off x="0" y="772667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20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2192000" y="9144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7740" y="763523"/>
              <a:ext cx="2669286" cy="111632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0" y="772668"/>
            <a:ext cx="12192000" cy="914400"/>
          </a:xfrm>
          <a:prstGeom prst="rect"/>
          <a:ln w="12700">
            <a:solidFill>
              <a:srgbClr val="2E528F"/>
            </a:solidFill>
          </a:ln>
        </p:spPr>
        <p:txBody>
          <a:bodyPr wrap="square" lIns="0" tIns="11938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40"/>
              </a:spcBef>
            </a:pPr>
            <a:r>
              <a:rPr dirty="0" spc="-10"/>
              <a:t>After</a:t>
            </a:r>
            <a:r>
              <a:rPr dirty="0" spc="-40"/>
              <a:t> </a:t>
            </a:r>
            <a:r>
              <a:rPr dirty="0" spc="-25"/>
              <a:t>care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549909"/>
            <a:ext cx="12204700" cy="1246505"/>
            <a:chOff x="-6350" y="549909"/>
            <a:chExt cx="12204700" cy="1246505"/>
          </a:xfrm>
        </p:grpSpPr>
        <p:sp>
          <p:nvSpPr>
            <p:cNvPr id="3" name="object 3"/>
            <p:cNvSpPr/>
            <p:nvPr/>
          </p:nvSpPr>
          <p:spPr>
            <a:xfrm>
              <a:off x="0" y="556259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10">
                  <a:moveTo>
                    <a:pt x="0" y="1133856"/>
                  </a:moveTo>
                  <a:lnTo>
                    <a:pt x="12192000" y="113385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683765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556259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10">
                  <a:moveTo>
                    <a:pt x="12192000" y="0"/>
                  </a:moveTo>
                  <a:lnTo>
                    <a:pt x="0" y="0"/>
                  </a:lnTo>
                  <a:lnTo>
                    <a:pt x="0" y="113385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731" y="667511"/>
              <a:ext cx="3374898" cy="1128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6307" y="667511"/>
              <a:ext cx="924306" cy="11285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3591" y="667511"/>
              <a:ext cx="4162806" cy="112852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500" y="786460"/>
            <a:ext cx="65874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Results </a:t>
            </a:r>
            <a:r>
              <a:rPr dirty="0" spc="-5"/>
              <a:t>2021</a:t>
            </a:r>
            <a:r>
              <a:rPr dirty="0" spc="-30"/>
              <a:t> </a:t>
            </a:r>
            <a:r>
              <a:rPr dirty="0" spc="-5"/>
              <a:t>–</a:t>
            </a:r>
            <a:r>
              <a:rPr dirty="0" spc="-15"/>
              <a:t> </a:t>
            </a:r>
            <a:r>
              <a:rPr dirty="0" spc="-5"/>
              <a:t>The</a:t>
            </a:r>
            <a:r>
              <a:rPr dirty="0" spc="-15"/>
              <a:t> </a:t>
            </a:r>
            <a:r>
              <a:rPr dirty="0" spc="-10"/>
              <a:t>new </a:t>
            </a:r>
            <a:r>
              <a:rPr dirty="0" spc="-15"/>
              <a:t>concept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38200" y="2532888"/>
            <a:ext cx="10515600" cy="1304925"/>
            <a:chOff x="838200" y="2532888"/>
            <a:chExt cx="10515600" cy="1304925"/>
          </a:xfrm>
        </p:grpSpPr>
        <p:sp>
          <p:nvSpPr>
            <p:cNvPr id="11" name="object 11"/>
            <p:cNvSpPr/>
            <p:nvPr/>
          </p:nvSpPr>
          <p:spPr>
            <a:xfrm>
              <a:off x="838200" y="2532888"/>
              <a:ext cx="10515600" cy="1304925"/>
            </a:xfrm>
            <a:custGeom>
              <a:avLst/>
              <a:gdLst/>
              <a:ahLst/>
              <a:cxnLst/>
              <a:rect l="l" t="t" r="r" b="b"/>
              <a:pathLst>
                <a:path w="10515600" h="1304925">
                  <a:moveTo>
                    <a:pt x="10385171" y="0"/>
                  </a:moveTo>
                  <a:lnTo>
                    <a:pt x="130454" y="0"/>
                  </a:lnTo>
                  <a:lnTo>
                    <a:pt x="79676" y="10253"/>
                  </a:lnTo>
                  <a:lnTo>
                    <a:pt x="38209" y="38211"/>
                  </a:lnTo>
                  <a:lnTo>
                    <a:pt x="10251" y="79670"/>
                  </a:lnTo>
                  <a:lnTo>
                    <a:pt x="0" y="130428"/>
                  </a:lnTo>
                  <a:lnTo>
                    <a:pt x="0" y="1174114"/>
                  </a:lnTo>
                  <a:lnTo>
                    <a:pt x="10251" y="1224873"/>
                  </a:lnTo>
                  <a:lnTo>
                    <a:pt x="38209" y="1266332"/>
                  </a:lnTo>
                  <a:lnTo>
                    <a:pt x="79676" y="1294290"/>
                  </a:lnTo>
                  <a:lnTo>
                    <a:pt x="130454" y="1304544"/>
                  </a:lnTo>
                  <a:lnTo>
                    <a:pt x="10385171" y="1304544"/>
                  </a:lnTo>
                  <a:lnTo>
                    <a:pt x="10435929" y="1294290"/>
                  </a:lnTo>
                  <a:lnTo>
                    <a:pt x="10477388" y="1266332"/>
                  </a:lnTo>
                  <a:lnTo>
                    <a:pt x="10505346" y="1224873"/>
                  </a:lnTo>
                  <a:lnTo>
                    <a:pt x="10515600" y="1174114"/>
                  </a:lnTo>
                  <a:lnTo>
                    <a:pt x="10515600" y="130428"/>
                  </a:lnTo>
                  <a:lnTo>
                    <a:pt x="10505346" y="79670"/>
                  </a:lnTo>
                  <a:lnTo>
                    <a:pt x="10477388" y="38211"/>
                  </a:lnTo>
                  <a:lnTo>
                    <a:pt x="10435929" y="10253"/>
                  </a:lnTo>
                  <a:lnTo>
                    <a:pt x="103851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96539" y="2921010"/>
              <a:ext cx="414020" cy="437515"/>
            </a:xfrm>
            <a:custGeom>
              <a:avLst/>
              <a:gdLst/>
              <a:ahLst/>
              <a:cxnLst/>
              <a:rect l="l" t="t" r="r" b="b"/>
              <a:pathLst>
                <a:path w="414019" h="437514">
                  <a:moveTo>
                    <a:pt x="206887" y="0"/>
                  </a:moveTo>
                  <a:lnTo>
                    <a:pt x="125664" y="5262"/>
                  </a:lnTo>
                  <a:lnTo>
                    <a:pt x="80168" y="14427"/>
                  </a:lnTo>
                  <a:lnTo>
                    <a:pt x="39844" y="30248"/>
                  </a:lnTo>
                  <a:lnTo>
                    <a:pt x="0" y="88758"/>
                  </a:lnTo>
                  <a:lnTo>
                    <a:pt x="0" y="162713"/>
                  </a:lnTo>
                  <a:lnTo>
                    <a:pt x="1812" y="177666"/>
                  </a:lnTo>
                  <a:lnTo>
                    <a:pt x="7296" y="191371"/>
                  </a:lnTo>
                  <a:lnTo>
                    <a:pt x="16520" y="203689"/>
                  </a:lnTo>
                  <a:lnTo>
                    <a:pt x="29555" y="214482"/>
                  </a:lnTo>
                  <a:lnTo>
                    <a:pt x="29555" y="228534"/>
                  </a:lnTo>
                  <a:lnTo>
                    <a:pt x="2124" y="264934"/>
                  </a:lnTo>
                  <a:lnTo>
                    <a:pt x="0" y="354997"/>
                  </a:lnTo>
                  <a:lnTo>
                    <a:pt x="5102" y="379241"/>
                  </a:lnTo>
                  <a:lnTo>
                    <a:pt x="45510" y="416357"/>
                  </a:lnTo>
                  <a:lnTo>
                    <a:pt x="108281" y="435320"/>
                  </a:lnTo>
                  <a:lnTo>
                    <a:pt x="122696" y="437494"/>
                  </a:lnTo>
                  <a:lnTo>
                    <a:pt x="163293" y="396897"/>
                  </a:lnTo>
                  <a:lnTo>
                    <a:pt x="163293" y="394194"/>
                  </a:lnTo>
                  <a:lnTo>
                    <a:pt x="133737" y="394194"/>
                  </a:lnTo>
                  <a:lnTo>
                    <a:pt x="126002" y="393073"/>
                  </a:lnTo>
                  <a:lnTo>
                    <a:pt x="118406" y="391883"/>
                  </a:lnTo>
                  <a:lnTo>
                    <a:pt x="111086" y="390554"/>
                  </a:lnTo>
                  <a:lnTo>
                    <a:pt x="104182" y="389017"/>
                  </a:lnTo>
                  <a:lnTo>
                    <a:pt x="104182" y="380142"/>
                  </a:lnTo>
                  <a:lnTo>
                    <a:pt x="74627" y="380142"/>
                  </a:lnTo>
                  <a:lnTo>
                    <a:pt x="45071" y="354997"/>
                  </a:lnTo>
                  <a:lnTo>
                    <a:pt x="45071" y="341685"/>
                  </a:lnTo>
                  <a:lnTo>
                    <a:pt x="218505" y="341686"/>
                  </a:lnTo>
                  <a:lnTo>
                    <a:pt x="243662" y="316528"/>
                  </a:lnTo>
                  <a:lnTo>
                    <a:pt x="236407" y="313583"/>
                  </a:lnTo>
                  <a:lnTo>
                    <a:pt x="163293" y="313582"/>
                  </a:lnTo>
                  <a:lnTo>
                    <a:pt x="155558" y="312462"/>
                  </a:lnTo>
                  <a:lnTo>
                    <a:pt x="147961" y="311271"/>
                  </a:lnTo>
                  <a:lnTo>
                    <a:pt x="140641" y="309942"/>
                  </a:lnTo>
                  <a:lnTo>
                    <a:pt x="133737" y="308406"/>
                  </a:lnTo>
                  <a:lnTo>
                    <a:pt x="133737" y="298791"/>
                  </a:lnTo>
                  <a:lnTo>
                    <a:pt x="104182" y="298791"/>
                  </a:lnTo>
                  <a:lnTo>
                    <a:pt x="74627" y="273647"/>
                  </a:lnTo>
                  <a:lnTo>
                    <a:pt x="74627" y="260335"/>
                  </a:lnTo>
                  <a:lnTo>
                    <a:pt x="292416" y="260335"/>
                  </a:lnTo>
                  <a:lnTo>
                    <a:pt x="301541" y="258651"/>
                  </a:lnTo>
                  <a:lnTo>
                    <a:pt x="353105" y="207087"/>
                  </a:lnTo>
                  <a:lnTo>
                    <a:pt x="192848" y="207087"/>
                  </a:lnTo>
                  <a:lnTo>
                    <a:pt x="185217" y="206648"/>
                  </a:lnTo>
                  <a:lnTo>
                    <a:pt x="170508" y="206047"/>
                  </a:lnTo>
                  <a:lnTo>
                    <a:pt x="163293" y="205608"/>
                  </a:lnTo>
                  <a:lnTo>
                    <a:pt x="163293" y="202649"/>
                  </a:lnTo>
                  <a:lnTo>
                    <a:pt x="133737" y="202649"/>
                  </a:lnTo>
                  <a:lnTo>
                    <a:pt x="104182" y="187858"/>
                  </a:lnTo>
                  <a:lnTo>
                    <a:pt x="74627" y="187858"/>
                  </a:lnTo>
                  <a:lnTo>
                    <a:pt x="45071" y="162714"/>
                  </a:lnTo>
                  <a:lnTo>
                    <a:pt x="45071" y="149402"/>
                  </a:lnTo>
                  <a:lnTo>
                    <a:pt x="410791" y="149402"/>
                  </a:lnTo>
                  <a:lnTo>
                    <a:pt x="413774" y="146418"/>
                  </a:lnTo>
                  <a:lnTo>
                    <a:pt x="413774" y="133132"/>
                  </a:lnTo>
                  <a:lnTo>
                    <a:pt x="207626" y="133131"/>
                  </a:lnTo>
                  <a:lnTo>
                    <a:pt x="144197" y="129630"/>
                  </a:lnTo>
                  <a:lnTo>
                    <a:pt x="92545" y="120097"/>
                  </a:lnTo>
                  <a:lnTo>
                    <a:pt x="57794" y="105987"/>
                  </a:lnTo>
                  <a:lnTo>
                    <a:pt x="45071" y="88758"/>
                  </a:lnTo>
                  <a:lnTo>
                    <a:pt x="57794" y="71529"/>
                  </a:lnTo>
                  <a:lnTo>
                    <a:pt x="92545" y="57420"/>
                  </a:lnTo>
                  <a:lnTo>
                    <a:pt x="144197" y="47886"/>
                  </a:lnTo>
                  <a:lnTo>
                    <a:pt x="207626" y="44385"/>
                  </a:lnTo>
                  <a:lnTo>
                    <a:pt x="393729" y="44385"/>
                  </a:lnTo>
                  <a:lnTo>
                    <a:pt x="393455" y="44015"/>
                  </a:lnTo>
                  <a:lnTo>
                    <a:pt x="333236" y="14803"/>
                  </a:lnTo>
                  <a:lnTo>
                    <a:pt x="274772" y="3791"/>
                  </a:lnTo>
                  <a:lnTo>
                    <a:pt x="241695" y="959"/>
                  </a:lnTo>
                  <a:lnTo>
                    <a:pt x="206887" y="0"/>
                  </a:lnTo>
                  <a:close/>
                </a:path>
                <a:path w="414019" h="437514">
                  <a:moveTo>
                    <a:pt x="200016" y="360174"/>
                  </a:moveTo>
                  <a:lnTo>
                    <a:pt x="104182" y="360174"/>
                  </a:lnTo>
                  <a:lnTo>
                    <a:pt x="118683" y="362670"/>
                  </a:lnTo>
                  <a:lnTo>
                    <a:pt x="126106" y="363814"/>
                  </a:lnTo>
                  <a:lnTo>
                    <a:pt x="133737" y="364612"/>
                  </a:lnTo>
                  <a:lnTo>
                    <a:pt x="133737" y="394194"/>
                  </a:lnTo>
                  <a:lnTo>
                    <a:pt x="163293" y="394194"/>
                  </a:lnTo>
                  <a:lnTo>
                    <a:pt x="163293" y="368309"/>
                  </a:lnTo>
                  <a:lnTo>
                    <a:pt x="191881" y="368309"/>
                  </a:lnTo>
                  <a:lnTo>
                    <a:pt x="200016" y="360174"/>
                  </a:lnTo>
                  <a:close/>
                </a:path>
                <a:path w="414019" h="437514">
                  <a:moveTo>
                    <a:pt x="191881" y="368309"/>
                  </a:moveTo>
                  <a:lnTo>
                    <a:pt x="168465" y="368309"/>
                  </a:lnTo>
                  <a:lnTo>
                    <a:pt x="172898" y="369049"/>
                  </a:lnTo>
                  <a:lnTo>
                    <a:pt x="178070" y="369049"/>
                  </a:lnTo>
                  <a:lnTo>
                    <a:pt x="178070" y="369789"/>
                  </a:lnTo>
                  <a:lnTo>
                    <a:pt x="178498" y="377519"/>
                  </a:lnTo>
                  <a:lnTo>
                    <a:pt x="179124" y="381067"/>
                  </a:lnTo>
                  <a:lnTo>
                    <a:pt x="191881" y="368309"/>
                  </a:lnTo>
                  <a:close/>
                </a:path>
                <a:path w="414019" h="437514">
                  <a:moveTo>
                    <a:pt x="218505" y="341686"/>
                  </a:moveTo>
                  <a:lnTo>
                    <a:pt x="45071" y="341685"/>
                  </a:lnTo>
                  <a:lnTo>
                    <a:pt x="51871" y="344875"/>
                  </a:lnTo>
                  <a:lnTo>
                    <a:pt x="59018" y="347787"/>
                  </a:lnTo>
                  <a:lnTo>
                    <a:pt x="66580" y="350421"/>
                  </a:lnTo>
                  <a:lnTo>
                    <a:pt x="74627" y="352779"/>
                  </a:lnTo>
                  <a:lnTo>
                    <a:pt x="74627" y="380142"/>
                  </a:lnTo>
                  <a:lnTo>
                    <a:pt x="104182" y="380142"/>
                  </a:lnTo>
                  <a:lnTo>
                    <a:pt x="104182" y="360174"/>
                  </a:lnTo>
                  <a:lnTo>
                    <a:pt x="200016" y="360174"/>
                  </a:lnTo>
                  <a:lnTo>
                    <a:pt x="218505" y="341686"/>
                  </a:lnTo>
                  <a:close/>
                </a:path>
                <a:path w="414019" h="437514">
                  <a:moveTo>
                    <a:pt x="234418" y="279563"/>
                  </a:moveTo>
                  <a:lnTo>
                    <a:pt x="133737" y="279563"/>
                  </a:lnTo>
                  <a:lnTo>
                    <a:pt x="148238" y="282059"/>
                  </a:lnTo>
                  <a:lnTo>
                    <a:pt x="155662" y="283203"/>
                  </a:lnTo>
                  <a:lnTo>
                    <a:pt x="163293" y="284000"/>
                  </a:lnTo>
                  <a:lnTo>
                    <a:pt x="163293" y="313582"/>
                  </a:lnTo>
                  <a:lnTo>
                    <a:pt x="236407" y="313583"/>
                  </a:lnTo>
                  <a:lnTo>
                    <a:pt x="235126" y="313063"/>
                  </a:lnTo>
                  <a:lnTo>
                    <a:pt x="222403" y="295833"/>
                  </a:lnTo>
                  <a:lnTo>
                    <a:pt x="234418" y="279563"/>
                  </a:lnTo>
                  <a:close/>
                </a:path>
                <a:path w="414019" h="437514">
                  <a:moveTo>
                    <a:pt x="292416" y="260335"/>
                  </a:moveTo>
                  <a:lnTo>
                    <a:pt x="74627" y="260335"/>
                  </a:lnTo>
                  <a:lnTo>
                    <a:pt x="81427" y="263524"/>
                  </a:lnTo>
                  <a:lnTo>
                    <a:pt x="88573" y="266436"/>
                  </a:lnTo>
                  <a:lnTo>
                    <a:pt x="96135" y="269071"/>
                  </a:lnTo>
                  <a:lnTo>
                    <a:pt x="104182" y="271428"/>
                  </a:lnTo>
                  <a:lnTo>
                    <a:pt x="104182" y="298791"/>
                  </a:lnTo>
                  <a:lnTo>
                    <a:pt x="133737" y="298791"/>
                  </a:lnTo>
                  <a:lnTo>
                    <a:pt x="133737" y="279563"/>
                  </a:lnTo>
                  <a:lnTo>
                    <a:pt x="234418" y="279563"/>
                  </a:lnTo>
                  <a:lnTo>
                    <a:pt x="235126" y="278604"/>
                  </a:lnTo>
                  <a:lnTo>
                    <a:pt x="269877" y="264495"/>
                  </a:lnTo>
                  <a:lnTo>
                    <a:pt x="292416" y="260335"/>
                  </a:lnTo>
                  <a:close/>
                </a:path>
                <a:path w="414019" h="437514">
                  <a:moveTo>
                    <a:pt x="251959" y="176026"/>
                  </a:moveTo>
                  <a:lnTo>
                    <a:pt x="163293" y="176026"/>
                  </a:lnTo>
                  <a:lnTo>
                    <a:pt x="170508" y="176569"/>
                  </a:lnTo>
                  <a:lnTo>
                    <a:pt x="177793" y="177042"/>
                  </a:lnTo>
                  <a:lnTo>
                    <a:pt x="185217" y="177378"/>
                  </a:lnTo>
                  <a:lnTo>
                    <a:pt x="192848" y="177505"/>
                  </a:lnTo>
                  <a:lnTo>
                    <a:pt x="192848" y="207087"/>
                  </a:lnTo>
                  <a:lnTo>
                    <a:pt x="222403" y="207087"/>
                  </a:lnTo>
                  <a:lnTo>
                    <a:pt x="222403" y="177505"/>
                  </a:lnTo>
                  <a:lnTo>
                    <a:pt x="229307" y="177378"/>
                  </a:lnTo>
                  <a:lnTo>
                    <a:pt x="236627" y="177042"/>
                  </a:lnTo>
                  <a:lnTo>
                    <a:pt x="251959" y="176026"/>
                  </a:lnTo>
                  <a:close/>
                </a:path>
                <a:path w="414019" h="437514">
                  <a:moveTo>
                    <a:pt x="281514" y="176026"/>
                  </a:moveTo>
                  <a:lnTo>
                    <a:pt x="251959" y="176026"/>
                  </a:lnTo>
                  <a:lnTo>
                    <a:pt x="251959" y="205608"/>
                  </a:lnTo>
                  <a:lnTo>
                    <a:pt x="244743" y="206047"/>
                  </a:lnTo>
                  <a:lnTo>
                    <a:pt x="230035" y="206648"/>
                  </a:lnTo>
                  <a:lnTo>
                    <a:pt x="222403" y="207087"/>
                  </a:lnTo>
                  <a:lnTo>
                    <a:pt x="353105" y="207087"/>
                  </a:lnTo>
                  <a:lnTo>
                    <a:pt x="358282" y="201910"/>
                  </a:lnTo>
                  <a:lnTo>
                    <a:pt x="281514" y="201910"/>
                  </a:lnTo>
                  <a:lnTo>
                    <a:pt x="281514" y="176026"/>
                  </a:lnTo>
                  <a:close/>
                </a:path>
                <a:path w="414019" h="437514">
                  <a:moveTo>
                    <a:pt x="311069" y="168630"/>
                  </a:moveTo>
                  <a:lnTo>
                    <a:pt x="104182" y="168630"/>
                  </a:lnTo>
                  <a:lnTo>
                    <a:pt x="133737" y="173067"/>
                  </a:lnTo>
                  <a:lnTo>
                    <a:pt x="133737" y="202649"/>
                  </a:lnTo>
                  <a:lnTo>
                    <a:pt x="163293" y="202649"/>
                  </a:lnTo>
                  <a:lnTo>
                    <a:pt x="163293" y="176026"/>
                  </a:lnTo>
                  <a:lnTo>
                    <a:pt x="281514" y="176026"/>
                  </a:lnTo>
                  <a:lnTo>
                    <a:pt x="281514" y="173067"/>
                  </a:lnTo>
                  <a:lnTo>
                    <a:pt x="311069" y="168630"/>
                  </a:lnTo>
                  <a:close/>
                </a:path>
                <a:path w="414019" h="437514">
                  <a:moveTo>
                    <a:pt x="340625" y="168630"/>
                  </a:moveTo>
                  <a:lnTo>
                    <a:pt x="311069" y="168630"/>
                  </a:lnTo>
                  <a:lnTo>
                    <a:pt x="311069" y="196733"/>
                  </a:lnTo>
                  <a:lnTo>
                    <a:pt x="304166" y="198270"/>
                  </a:lnTo>
                  <a:lnTo>
                    <a:pt x="296846" y="199599"/>
                  </a:lnTo>
                  <a:lnTo>
                    <a:pt x="289249" y="200789"/>
                  </a:lnTo>
                  <a:lnTo>
                    <a:pt x="281514" y="201910"/>
                  </a:lnTo>
                  <a:lnTo>
                    <a:pt x="358282" y="201910"/>
                  </a:lnTo>
                  <a:lnTo>
                    <a:pt x="372333" y="187858"/>
                  </a:lnTo>
                  <a:lnTo>
                    <a:pt x="340625" y="187858"/>
                  </a:lnTo>
                  <a:lnTo>
                    <a:pt x="340625" y="168630"/>
                  </a:lnTo>
                  <a:close/>
                </a:path>
                <a:path w="414019" h="437514">
                  <a:moveTo>
                    <a:pt x="370180" y="149402"/>
                  </a:moveTo>
                  <a:lnTo>
                    <a:pt x="45071" y="149402"/>
                  </a:lnTo>
                  <a:lnTo>
                    <a:pt x="51871" y="152591"/>
                  </a:lnTo>
                  <a:lnTo>
                    <a:pt x="59018" y="155503"/>
                  </a:lnTo>
                  <a:lnTo>
                    <a:pt x="66580" y="158138"/>
                  </a:lnTo>
                  <a:lnTo>
                    <a:pt x="74627" y="160495"/>
                  </a:lnTo>
                  <a:lnTo>
                    <a:pt x="74627" y="187858"/>
                  </a:lnTo>
                  <a:lnTo>
                    <a:pt x="104182" y="187858"/>
                  </a:lnTo>
                  <a:lnTo>
                    <a:pt x="104182" y="168630"/>
                  </a:lnTo>
                  <a:lnTo>
                    <a:pt x="340625" y="168630"/>
                  </a:lnTo>
                  <a:lnTo>
                    <a:pt x="340625" y="161235"/>
                  </a:lnTo>
                  <a:lnTo>
                    <a:pt x="348360" y="158762"/>
                  </a:lnTo>
                  <a:lnTo>
                    <a:pt x="355957" y="155873"/>
                  </a:lnTo>
                  <a:lnTo>
                    <a:pt x="363276" y="152707"/>
                  </a:lnTo>
                  <a:lnTo>
                    <a:pt x="370180" y="149402"/>
                  </a:lnTo>
                  <a:close/>
                </a:path>
                <a:path w="414019" h="437514">
                  <a:moveTo>
                    <a:pt x="410791" y="149402"/>
                  </a:moveTo>
                  <a:lnTo>
                    <a:pt x="370180" y="149402"/>
                  </a:lnTo>
                  <a:lnTo>
                    <a:pt x="370180" y="162714"/>
                  </a:lnTo>
                  <a:lnTo>
                    <a:pt x="368160" y="169763"/>
                  </a:lnTo>
                  <a:lnTo>
                    <a:pt x="362330" y="176395"/>
                  </a:lnTo>
                  <a:lnTo>
                    <a:pt x="353036" y="182474"/>
                  </a:lnTo>
                  <a:lnTo>
                    <a:pt x="340625" y="187858"/>
                  </a:lnTo>
                  <a:lnTo>
                    <a:pt x="372333" y="187858"/>
                  </a:lnTo>
                  <a:lnTo>
                    <a:pt x="410791" y="149402"/>
                  </a:lnTo>
                  <a:close/>
                </a:path>
                <a:path w="414019" h="437514">
                  <a:moveTo>
                    <a:pt x="393729" y="44385"/>
                  </a:moveTo>
                  <a:lnTo>
                    <a:pt x="207626" y="44385"/>
                  </a:lnTo>
                  <a:lnTo>
                    <a:pt x="271054" y="47886"/>
                  </a:lnTo>
                  <a:lnTo>
                    <a:pt x="322707" y="57420"/>
                  </a:lnTo>
                  <a:lnTo>
                    <a:pt x="357457" y="71529"/>
                  </a:lnTo>
                  <a:lnTo>
                    <a:pt x="370180" y="88758"/>
                  </a:lnTo>
                  <a:lnTo>
                    <a:pt x="357458" y="105988"/>
                  </a:lnTo>
                  <a:lnTo>
                    <a:pt x="322707" y="120097"/>
                  </a:lnTo>
                  <a:lnTo>
                    <a:pt x="271054" y="129630"/>
                  </a:lnTo>
                  <a:lnTo>
                    <a:pt x="207626" y="133131"/>
                  </a:lnTo>
                  <a:lnTo>
                    <a:pt x="413774" y="133132"/>
                  </a:lnTo>
                  <a:lnTo>
                    <a:pt x="413774" y="88758"/>
                  </a:lnTo>
                  <a:lnTo>
                    <a:pt x="408671" y="64515"/>
                  </a:lnTo>
                  <a:lnTo>
                    <a:pt x="393729" y="4438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471673" y="2618943"/>
            <a:ext cx="8451215" cy="10610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45"/>
              </a:spcBef>
            </a:pPr>
            <a:r>
              <a:rPr dirty="0" sz="2400" spc="-5">
                <a:latin typeface="Calibri"/>
                <a:cs typeface="Calibri"/>
              </a:rPr>
              <a:t>New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agreements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(signed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/ </a:t>
            </a:r>
            <a:r>
              <a:rPr dirty="0" sz="2400" spc="-10">
                <a:latin typeface="Calibri"/>
                <a:cs typeface="Calibri"/>
              </a:rPr>
              <a:t>or</a:t>
            </a:r>
            <a:r>
              <a:rPr dirty="0" sz="2400">
                <a:latin typeface="Calibri"/>
                <a:cs typeface="Calibri"/>
              </a:rPr>
              <a:t> in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phase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formal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approval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by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Government)</a:t>
            </a:r>
            <a:r>
              <a:rPr dirty="0" sz="2400">
                <a:latin typeface="Calibri"/>
                <a:cs typeface="Calibri"/>
              </a:rPr>
              <a:t> in </a:t>
            </a:r>
            <a:r>
              <a:rPr dirty="0" sz="2400" spc="-15">
                <a:latin typeface="Calibri"/>
                <a:cs typeface="Calibri"/>
              </a:rPr>
              <a:t>TIDZ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 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total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investment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volume</a:t>
            </a:r>
            <a:r>
              <a:rPr dirty="0" sz="2400" spc="-5">
                <a:latin typeface="Calibri"/>
                <a:cs typeface="Calibri"/>
              </a:rPr>
              <a:t> of</a:t>
            </a:r>
            <a:r>
              <a:rPr dirty="0" sz="2400">
                <a:latin typeface="Calibri"/>
                <a:cs typeface="Calibri"/>
              </a:rPr>
              <a:t> 188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million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euros.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8200" y="4165091"/>
            <a:ext cx="10515600" cy="1304925"/>
            <a:chOff x="838200" y="4165091"/>
            <a:chExt cx="10515600" cy="1304925"/>
          </a:xfrm>
        </p:grpSpPr>
        <p:sp>
          <p:nvSpPr>
            <p:cNvPr id="15" name="object 15"/>
            <p:cNvSpPr/>
            <p:nvPr/>
          </p:nvSpPr>
          <p:spPr>
            <a:xfrm>
              <a:off x="838200" y="4165091"/>
              <a:ext cx="10515600" cy="1304925"/>
            </a:xfrm>
            <a:custGeom>
              <a:avLst/>
              <a:gdLst/>
              <a:ahLst/>
              <a:cxnLst/>
              <a:rect l="l" t="t" r="r" b="b"/>
              <a:pathLst>
                <a:path w="10515600" h="1304925">
                  <a:moveTo>
                    <a:pt x="10385171" y="0"/>
                  </a:moveTo>
                  <a:lnTo>
                    <a:pt x="130454" y="0"/>
                  </a:lnTo>
                  <a:lnTo>
                    <a:pt x="79676" y="10253"/>
                  </a:lnTo>
                  <a:lnTo>
                    <a:pt x="38209" y="38211"/>
                  </a:lnTo>
                  <a:lnTo>
                    <a:pt x="10251" y="79670"/>
                  </a:lnTo>
                  <a:lnTo>
                    <a:pt x="0" y="130428"/>
                  </a:lnTo>
                  <a:lnTo>
                    <a:pt x="0" y="1174114"/>
                  </a:lnTo>
                  <a:lnTo>
                    <a:pt x="10251" y="1224873"/>
                  </a:lnTo>
                  <a:lnTo>
                    <a:pt x="38209" y="1266332"/>
                  </a:lnTo>
                  <a:lnTo>
                    <a:pt x="79676" y="1294290"/>
                  </a:lnTo>
                  <a:lnTo>
                    <a:pt x="130454" y="1304543"/>
                  </a:lnTo>
                  <a:lnTo>
                    <a:pt x="10385171" y="1304543"/>
                  </a:lnTo>
                  <a:lnTo>
                    <a:pt x="10435929" y="1294290"/>
                  </a:lnTo>
                  <a:lnTo>
                    <a:pt x="10477388" y="1266332"/>
                  </a:lnTo>
                  <a:lnTo>
                    <a:pt x="10505346" y="1224873"/>
                  </a:lnTo>
                  <a:lnTo>
                    <a:pt x="10515600" y="1174114"/>
                  </a:lnTo>
                  <a:lnTo>
                    <a:pt x="10515600" y="130428"/>
                  </a:lnTo>
                  <a:lnTo>
                    <a:pt x="10505346" y="79670"/>
                  </a:lnTo>
                  <a:lnTo>
                    <a:pt x="10477388" y="38211"/>
                  </a:lnTo>
                  <a:lnTo>
                    <a:pt x="10435929" y="10253"/>
                  </a:lnTo>
                  <a:lnTo>
                    <a:pt x="103851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893" y="4832733"/>
              <a:ext cx="229494" cy="2710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229" y="4507317"/>
              <a:ext cx="376188" cy="29583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471673" y="4586478"/>
            <a:ext cx="3195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Creation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2700new </a:t>
            </a:r>
            <a:r>
              <a:rPr dirty="0" sz="2400" spc="-10">
                <a:latin typeface="Calibri"/>
                <a:cs typeface="Calibri"/>
              </a:rPr>
              <a:t>jobs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549909"/>
            <a:ext cx="12204700" cy="1246505"/>
            <a:chOff x="-6350" y="549909"/>
            <a:chExt cx="12204700" cy="1246505"/>
          </a:xfrm>
        </p:grpSpPr>
        <p:sp>
          <p:nvSpPr>
            <p:cNvPr id="3" name="object 3"/>
            <p:cNvSpPr/>
            <p:nvPr/>
          </p:nvSpPr>
          <p:spPr>
            <a:xfrm>
              <a:off x="0" y="556259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10">
                  <a:moveTo>
                    <a:pt x="0" y="1133856"/>
                  </a:moveTo>
                  <a:lnTo>
                    <a:pt x="12192000" y="113385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solidFill>
              <a:srgbClr val="37B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683765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700"/>
                  </a:move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556259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10">
                  <a:moveTo>
                    <a:pt x="12192000" y="0"/>
                  </a:moveTo>
                  <a:lnTo>
                    <a:pt x="0" y="0"/>
                  </a:lnTo>
                  <a:lnTo>
                    <a:pt x="0" y="113385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59" y="667511"/>
              <a:ext cx="3388614" cy="11285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85519">
              <a:lnSpc>
                <a:spcPct val="100000"/>
              </a:lnSpc>
              <a:spcBef>
                <a:spcPts val="95"/>
              </a:spcBef>
            </a:pPr>
            <a:r>
              <a:rPr dirty="0" spc="-60"/>
              <a:t>Targets</a:t>
            </a:r>
            <a:r>
              <a:rPr dirty="0" spc="-40"/>
              <a:t> </a:t>
            </a:r>
            <a:r>
              <a:rPr dirty="0"/>
              <a:t>2024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38200" y="2532888"/>
            <a:ext cx="10515600" cy="1304925"/>
            <a:chOff x="838200" y="2532888"/>
            <a:chExt cx="10515600" cy="1304925"/>
          </a:xfrm>
        </p:grpSpPr>
        <p:sp>
          <p:nvSpPr>
            <p:cNvPr id="9" name="object 9"/>
            <p:cNvSpPr/>
            <p:nvPr/>
          </p:nvSpPr>
          <p:spPr>
            <a:xfrm>
              <a:off x="838200" y="2532888"/>
              <a:ext cx="10515600" cy="1304925"/>
            </a:xfrm>
            <a:custGeom>
              <a:avLst/>
              <a:gdLst/>
              <a:ahLst/>
              <a:cxnLst/>
              <a:rect l="l" t="t" r="r" b="b"/>
              <a:pathLst>
                <a:path w="10515600" h="1304925">
                  <a:moveTo>
                    <a:pt x="10385171" y="0"/>
                  </a:moveTo>
                  <a:lnTo>
                    <a:pt x="130454" y="0"/>
                  </a:lnTo>
                  <a:lnTo>
                    <a:pt x="79676" y="10253"/>
                  </a:lnTo>
                  <a:lnTo>
                    <a:pt x="38209" y="38211"/>
                  </a:lnTo>
                  <a:lnTo>
                    <a:pt x="10251" y="79670"/>
                  </a:lnTo>
                  <a:lnTo>
                    <a:pt x="0" y="130428"/>
                  </a:lnTo>
                  <a:lnTo>
                    <a:pt x="0" y="1174114"/>
                  </a:lnTo>
                  <a:lnTo>
                    <a:pt x="10251" y="1224873"/>
                  </a:lnTo>
                  <a:lnTo>
                    <a:pt x="38209" y="1266332"/>
                  </a:lnTo>
                  <a:lnTo>
                    <a:pt x="79676" y="1294290"/>
                  </a:lnTo>
                  <a:lnTo>
                    <a:pt x="130454" y="1304544"/>
                  </a:lnTo>
                  <a:lnTo>
                    <a:pt x="10385171" y="1304544"/>
                  </a:lnTo>
                  <a:lnTo>
                    <a:pt x="10435929" y="1294290"/>
                  </a:lnTo>
                  <a:lnTo>
                    <a:pt x="10477388" y="1266332"/>
                  </a:lnTo>
                  <a:lnTo>
                    <a:pt x="10505346" y="1224873"/>
                  </a:lnTo>
                  <a:lnTo>
                    <a:pt x="10515600" y="1174114"/>
                  </a:lnTo>
                  <a:lnTo>
                    <a:pt x="10515600" y="130428"/>
                  </a:lnTo>
                  <a:lnTo>
                    <a:pt x="10505346" y="79670"/>
                  </a:lnTo>
                  <a:lnTo>
                    <a:pt x="10477388" y="38211"/>
                  </a:lnTo>
                  <a:lnTo>
                    <a:pt x="10435929" y="10253"/>
                  </a:lnTo>
                  <a:lnTo>
                    <a:pt x="103851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96539" y="2921010"/>
              <a:ext cx="414020" cy="437515"/>
            </a:xfrm>
            <a:custGeom>
              <a:avLst/>
              <a:gdLst/>
              <a:ahLst/>
              <a:cxnLst/>
              <a:rect l="l" t="t" r="r" b="b"/>
              <a:pathLst>
                <a:path w="414019" h="437514">
                  <a:moveTo>
                    <a:pt x="206887" y="0"/>
                  </a:moveTo>
                  <a:lnTo>
                    <a:pt x="125664" y="5262"/>
                  </a:lnTo>
                  <a:lnTo>
                    <a:pt x="80168" y="14427"/>
                  </a:lnTo>
                  <a:lnTo>
                    <a:pt x="39844" y="30248"/>
                  </a:lnTo>
                  <a:lnTo>
                    <a:pt x="0" y="88758"/>
                  </a:lnTo>
                  <a:lnTo>
                    <a:pt x="0" y="162713"/>
                  </a:lnTo>
                  <a:lnTo>
                    <a:pt x="1812" y="177666"/>
                  </a:lnTo>
                  <a:lnTo>
                    <a:pt x="7296" y="191371"/>
                  </a:lnTo>
                  <a:lnTo>
                    <a:pt x="16520" y="203689"/>
                  </a:lnTo>
                  <a:lnTo>
                    <a:pt x="29555" y="214482"/>
                  </a:lnTo>
                  <a:lnTo>
                    <a:pt x="29555" y="228534"/>
                  </a:lnTo>
                  <a:lnTo>
                    <a:pt x="2124" y="264934"/>
                  </a:lnTo>
                  <a:lnTo>
                    <a:pt x="0" y="354997"/>
                  </a:lnTo>
                  <a:lnTo>
                    <a:pt x="5102" y="379241"/>
                  </a:lnTo>
                  <a:lnTo>
                    <a:pt x="45510" y="416357"/>
                  </a:lnTo>
                  <a:lnTo>
                    <a:pt x="108281" y="435320"/>
                  </a:lnTo>
                  <a:lnTo>
                    <a:pt x="122696" y="437494"/>
                  </a:lnTo>
                  <a:lnTo>
                    <a:pt x="163293" y="396897"/>
                  </a:lnTo>
                  <a:lnTo>
                    <a:pt x="163293" y="394194"/>
                  </a:lnTo>
                  <a:lnTo>
                    <a:pt x="133737" y="394194"/>
                  </a:lnTo>
                  <a:lnTo>
                    <a:pt x="126002" y="393073"/>
                  </a:lnTo>
                  <a:lnTo>
                    <a:pt x="118406" y="391883"/>
                  </a:lnTo>
                  <a:lnTo>
                    <a:pt x="111086" y="390554"/>
                  </a:lnTo>
                  <a:lnTo>
                    <a:pt x="104182" y="389017"/>
                  </a:lnTo>
                  <a:lnTo>
                    <a:pt x="104182" y="380142"/>
                  </a:lnTo>
                  <a:lnTo>
                    <a:pt x="74627" y="380142"/>
                  </a:lnTo>
                  <a:lnTo>
                    <a:pt x="45071" y="354997"/>
                  </a:lnTo>
                  <a:lnTo>
                    <a:pt x="45071" y="341685"/>
                  </a:lnTo>
                  <a:lnTo>
                    <a:pt x="218505" y="341686"/>
                  </a:lnTo>
                  <a:lnTo>
                    <a:pt x="243662" y="316528"/>
                  </a:lnTo>
                  <a:lnTo>
                    <a:pt x="236407" y="313583"/>
                  </a:lnTo>
                  <a:lnTo>
                    <a:pt x="163293" y="313582"/>
                  </a:lnTo>
                  <a:lnTo>
                    <a:pt x="155558" y="312462"/>
                  </a:lnTo>
                  <a:lnTo>
                    <a:pt x="147961" y="311271"/>
                  </a:lnTo>
                  <a:lnTo>
                    <a:pt x="140641" y="309942"/>
                  </a:lnTo>
                  <a:lnTo>
                    <a:pt x="133737" y="308406"/>
                  </a:lnTo>
                  <a:lnTo>
                    <a:pt x="133737" y="298791"/>
                  </a:lnTo>
                  <a:lnTo>
                    <a:pt x="104182" y="298791"/>
                  </a:lnTo>
                  <a:lnTo>
                    <a:pt x="74627" y="273647"/>
                  </a:lnTo>
                  <a:lnTo>
                    <a:pt x="74627" y="260335"/>
                  </a:lnTo>
                  <a:lnTo>
                    <a:pt x="292416" y="260335"/>
                  </a:lnTo>
                  <a:lnTo>
                    <a:pt x="301541" y="258651"/>
                  </a:lnTo>
                  <a:lnTo>
                    <a:pt x="353105" y="207087"/>
                  </a:lnTo>
                  <a:lnTo>
                    <a:pt x="192848" y="207087"/>
                  </a:lnTo>
                  <a:lnTo>
                    <a:pt x="185217" y="206648"/>
                  </a:lnTo>
                  <a:lnTo>
                    <a:pt x="170508" y="206047"/>
                  </a:lnTo>
                  <a:lnTo>
                    <a:pt x="163293" y="205608"/>
                  </a:lnTo>
                  <a:lnTo>
                    <a:pt x="163293" y="202649"/>
                  </a:lnTo>
                  <a:lnTo>
                    <a:pt x="133737" y="202649"/>
                  </a:lnTo>
                  <a:lnTo>
                    <a:pt x="104182" y="187858"/>
                  </a:lnTo>
                  <a:lnTo>
                    <a:pt x="74627" y="187858"/>
                  </a:lnTo>
                  <a:lnTo>
                    <a:pt x="45071" y="162714"/>
                  </a:lnTo>
                  <a:lnTo>
                    <a:pt x="45071" y="149402"/>
                  </a:lnTo>
                  <a:lnTo>
                    <a:pt x="410791" y="149402"/>
                  </a:lnTo>
                  <a:lnTo>
                    <a:pt x="413774" y="146418"/>
                  </a:lnTo>
                  <a:lnTo>
                    <a:pt x="413774" y="133132"/>
                  </a:lnTo>
                  <a:lnTo>
                    <a:pt x="207626" y="133131"/>
                  </a:lnTo>
                  <a:lnTo>
                    <a:pt x="144197" y="129630"/>
                  </a:lnTo>
                  <a:lnTo>
                    <a:pt x="92545" y="120097"/>
                  </a:lnTo>
                  <a:lnTo>
                    <a:pt x="57794" y="105987"/>
                  </a:lnTo>
                  <a:lnTo>
                    <a:pt x="45071" y="88758"/>
                  </a:lnTo>
                  <a:lnTo>
                    <a:pt x="57794" y="71529"/>
                  </a:lnTo>
                  <a:lnTo>
                    <a:pt x="92545" y="57420"/>
                  </a:lnTo>
                  <a:lnTo>
                    <a:pt x="144197" y="47886"/>
                  </a:lnTo>
                  <a:lnTo>
                    <a:pt x="207626" y="44385"/>
                  </a:lnTo>
                  <a:lnTo>
                    <a:pt x="393729" y="44385"/>
                  </a:lnTo>
                  <a:lnTo>
                    <a:pt x="393455" y="44015"/>
                  </a:lnTo>
                  <a:lnTo>
                    <a:pt x="333236" y="14803"/>
                  </a:lnTo>
                  <a:lnTo>
                    <a:pt x="274772" y="3791"/>
                  </a:lnTo>
                  <a:lnTo>
                    <a:pt x="241695" y="959"/>
                  </a:lnTo>
                  <a:lnTo>
                    <a:pt x="206887" y="0"/>
                  </a:lnTo>
                  <a:close/>
                </a:path>
                <a:path w="414019" h="437514">
                  <a:moveTo>
                    <a:pt x="200016" y="360174"/>
                  </a:moveTo>
                  <a:lnTo>
                    <a:pt x="104182" y="360174"/>
                  </a:lnTo>
                  <a:lnTo>
                    <a:pt x="118683" y="362670"/>
                  </a:lnTo>
                  <a:lnTo>
                    <a:pt x="126106" y="363814"/>
                  </a:lnTo>
                  <a:lnTo>
                    <a:pt x="133737" y="364612"/>
                  </a:lnTo>
                  <a:lnTo>
                    <a:pt x="133737" y="394194"/>
                  </a:lnTo>
                  <a:lnTo>
                    <a:pt x="163293" y="394194"/>
                  </a:lnTo>
                  <a:lnTo>
                    <a:pt x="163293" y="368309"/>
                  </a:lnTo>
                  <a:lnTo>
                    <a:pt x="191881" y="368309"/>
                  </a:lnTo>
                  <a:lnTo>
                    <a:pt x="200016" y="360174"/>
                  </a:lnTo>
                  <a:close/>
                </a:path>
                <a:path w="414019" h="437514">
                  <a:moveTo>
                    <a:pt x="191881" y="368309"/>
                  </a:moveTo>
                  <a:lnTo>
                    <a:pt x="168465" y="368309"/>
                  </a:lnTo>
                  <a:lnTo>
                    <a:pt x="172898" y="369049"/>
                  </a:lnTo>
                  <a:lnTo>
                    <a:pt x="178070" y="369049"/>
                  </a:lnTo>
                  <a:lnTo>
                    <a:pt x="178070" y="369789"/>
                  </a:lnTo>
                  <a:lnTo>
                    <a:pt x="178498" y="377519"/>
                  </a:lnTo>
                  <a:lnTo>
                    <a:pt x="179124" y="381067"/>
                  </a:lnTo>
                  <a:lnTo>
                    <a:pt x="191881" y="368309"/>
                  </a:lnTo>
                  <a:close/>
                </a:path>
                <a:path w="414019" h="437514">
                  <a:moveTo>
                    <a:pt x="218505" y="341686"/>
                  </a:moveTo>
                  <a:lnTo>
                    <a:pt x="45071" y="341685"/>
                  </a:lnTo>
                  <a:lnTo>
                    <a:pt x="51871" y="344875"/>
                  </a:lnTo>
                  <a:lnTo>
                    <a:pt x="59018" y="347787"/>
                  </a:lnTo>
                  <a:lnTo>
                    <a:pt x="66580" y="350421"/>
                  </a:lnTo>
                  <a:lnTo>
                    <a:pt x="74627" y="352779"/>
                  </a:lnTo>
                  <a:lnTo>
                    <a:pt x="74627" y="380142"/>
                  </a:lnTo>
                  <a:lnTo>
                    <a:pt x="104182" y="380142"/>
                  </a:lnTo>
                  <a:lnTo>
                    <a:pt x="104182" y="360174"/>
                  </a:lnTo>
                  <a:lnTo>
                    <a:pt x="200016" y="360174"/>
                  </a:lnTo>
                  <a:lnTo>
                    <a:pt x="218505" y="341686"/>
                  </a:lnTo>
                  <a:close/>
                </a:path>
                <a:path w="414019" h="437514">
                  <a:moveTo>
                    <a:pt x="234418" y="279563"/>
                  </a:moveTo>
                  <a:lnTo>
                    <a:pt x="133737" y="279563"/>
                  </a:lnTo>
                  <a:lnTo>
                    <a:pt x="148238" y="282059"/>
                  </a:lnTo>
                  <a:lnTo>
                    <a:pt x="155662" y="283203"/>
                  </a:lnTo>
                  <a:lnTo>
                    <a:pt x="163293" y="284000"/>
                  </a:lnTo>
                  <a:lnTo>
                    <a:pt x="163293" y="313582"/>
                  </a:lnTo>
                  <a:lnTo>
                    <a:pt x="236407" y="313583"/>
                  </a:lnTo>
                  <a:lnTo>
                    <a:pt x="235126" y="313063"/>
                  </a:lnTo>
                  <a:lnTo>
                    <a:pt x="222403" y="295833"/>
                  </a:lnTo>
                  <a:lnTo>
                    <a:pt x="234418" y="279563"/>
                  </a:lnTo>
                  <a:close/>
                </a:path>
                <a:path w="414019" h="437514">
                  <a:moveTo>
                    <a:pt x="292416" y="260335"/>
                  </a:moveTo>
                  <a:lnTo>
                    <a:pt x="74627" y="260335"/>
                  </a:lnTo>
                  <a:lnTo>
                    <a:pt x="81427" y="263524"/>
                  </a:lnTo>
                  <a:lnTo>
                    <a:pt x="88573" y="266436"/>
                  </a:lnTo>
                  <a:lnTo>
                    <a:pt x="96135" y="269071"/>
                  </a:lnTo>
                  <a:lnTo>
                    <a:pt x="104182" y="271428"/>
                  </a:lnTo>
                  <a:lnTo>
                    <a:pt x="104182" y="298791"/>
                  </a:lnTo>
                  <a:lnTo>
                    <a:pt x="133737" y="298791"/>
                  </a:lnTo>
                  <a:lnTo>
                    <a:pt x="133737" y="279563"/>
                  </a:lnTo>
                  <a:lnTo>
                    <a:pt x="234418" y="279563"/>
                  </a:lnTo>
                  <a:lnTo>
                    <a:pt x="235126" y="278604"/>
                  </a:lnTo>
                  <a:lnTo>
                    <a:pt x="269877" y="264495"/>
                  </a:lnTo>
                  <a:lnTo>
                    <a:pt x="292416" y="260335"/>
                  </a:lnTo>
                  <a:close/>
                </a:path>
                <a:path w="414019" h="437514">
                  <a:moveTo>
                    <a:pt x="251959" y="176026"/>
                  </a:moveTo>
                  <a:lnTo>
                    <a:pt x="163293" y="176026"/>
                  </a:lnTo>
                  <a:lnTo>
                    <a:pt x="170508" y="176569"/>
                  </a:lnTo>
                  <a:lnTo>
                    <a:pt x="177793" y="177042"/>
                  </a:lnTo>
                  <a:lnTo>
                    <a:pt x="185217" y="177378"/>
                  </a:lnTo>
                  <a:lnTo>
                    <a:pt x="192848" y="177505"/>
                  </a:lnTo>
                  <a:lnTo>
                    <a:pt x="192848" y="207087"/>
                  </a:lnTo>
                  <a:lnTo>
                    <a:pt x="222403" y="207087"/>
                  </a:lnTo>
                  <a:lnTo>
                    <a:pt x="222403" y="177505"/>
                  </a:lnTo>
                  <a:lnTo>
                    <a:pt x="229307" y="177378"/>
                  </a:lnTo>
                  <a:lnTo>
                    <a:pt x="236627" y="177042"/>
                  </a:lnTo>
                  <a:lnTo>
                    <a:pt x="251959" y="176026"/>
                  </a:lnTo>
                  <a:close/>
                </a:path>
                <a:path w="414019" h="437514">
                  <a:moveTo>
                    <a:pt x="281514" y="176026"/>
                  </a:moveTo>
                  <a:lnTo>
                    <a:pt x="251959" y="176026"/>
                  </a:lnTo>
                  <a:lnTo>
                    <a:pt x="251959" y="205608"/>
                  </a:lnTo>
                  <a:lnTo>
                    <a:pt x="244743" y="206047"/>
                  </a:lnTo>
                  <a:lnTo>
                    <a:pt x="230035" y="206648"/>
                  </a:lnTo>
                  <a:lnTo>
                    <a:pt x="222403" y="207087"/>
                  </a:lnTo>
                  <a:lnTo>
                    <a:pt x="353105" y="207087"/>
                  </a:lnTo>
                  <a:lnTo>
                    <a:pt x="358282" y="201910"/>
                  </a:lnTo>
                  <a:lnTo>
                    <a:pt x="281514" y="201910"/>
                  </a:lnTo>
                  <a:lnTo>
                    <a:pt x="281514" y="176026"/>
                  </a:lnTo>
                  <a:close/>
                </a:path>
                <a:path w="414019" h="437514">
                  <a:moveTo>
                    <a:pt x="311069" y="168630"/>
                  </a:moveTo>
                  <a:lnTo>
                    <a:pt x="104182" y="168630"/>
                  </a:lnTo>
                  <a:lnTo>
                    <a:pt x="133737" y="173067"/>
                  </a:lnTo>
                  <a:lnTo>
                    <a:pt x="133737" y="202649"/>
                  </a:lnTo>
                  <a:lnTo>
                    <a:pt x="163293" y="202649"/>
                  </a:lnTo>
                  <a:lnTo>
                    <a:pt x="163293" y="176026"/>
                  </a:lnTo>
                  <a:lnTo>
                    <a:pt x="281514" y="176026"/>
                  </a:lnTo>
                  <a:lnTo>
                    <a:pt x="281514" y="173067"/>
                  </a:lnTo>
                  <a:lnTo>
                    <a:pt x="311069" y="168630"/>
                  </a:lnTo>
                  <a:close/>
                </a:path>
                <a:path w="414019" h="437514">
                  <a:moveTo>
                    <a:pt x="340625" y="168630"/>
                  </a:moveTo>
                  <a:lnTo>
                    <a:pt x="311069" y="168630"/>
                  </a:lnTo>
                  <a:lnTo>
                    <a:pt x="311069" y="196733"/>
                  </a:lnTo>
                  <a:lnTo>
                    <a:pt x="304166" y="198270"/>
                  </a:lnTo>
                  <a:lnTo>
                    <a:pt x="296846" y="199599"/>
                  </a:lnTo>
                  <a:lnTo>
                    <a:pt x="289249" y="200789"/>
                  </a:lnTo>
                  <a:lnTo>
                    <a:pt x="281514" y="201910"/>
                  </a:lnTo>
                  <a:lnTo>
                    <a:pt x="358282" y="201910"/>
                  </a:lnTo>
                  <a:lnTo>
                    <a:pt x="372333" y="187858"/>
                  </a:lnTo>
                  <a:lnTo>
                    <a:pt x="340625" y="187858"/>
                  </a:lnTo>
                  <a:lnTo>
                    <a:pt x="340625" y="168630"/>
                  </a:lnTo>
                  <a:close/>
                </a:path>
                <a:path w="414019" h="437514">
                  <a:moveTo>
                    <a:pt x="370180" y="149402"/>
                  </a:moveTo>
                  <a:lnTo>
                    <a:pt x="45071" y="149402"/>
                  </a:lnTo>
                  <a:lnTo>
                    <a:pt x="51871" y="152591"/>
                  </a:lnTo>
                  <a:lnTo>
                    <a:pt x="59018" y="155503"/>
                  </a:lnTo>
                  <a:lnTo>
                    <a:pt x="66580" y="158138"/>
                  </a:lnTo>
                  <a:lnTo>
                    <a:pt x="74627" y="160495"/>
                  </a:lnTo>
                  <a:lnTo>
                    <a:pt x="74627" y="187858"/>
                  </a:lnTo>
                  <a:lnTo>
                    <a:pt x="104182" y="187858"/>
                  </a:lnTo>
                  <a:lnTo>
                    <a:pt x="104182" y="168630"/>
                  </a:lnTo>
                  <a:lnTo>
                    <a:pt x="340625" y="168630"/>
                  </a:lnTo>
                  <a:lnTo>
                    <a:pt x="340625" y="161235"/>
                  </a:lnTo>
                  <a:lnTo>
                    <a:pt x="348360" y="158762"/>
                  </a:lnTo>
                  <a:lnTo>
                    <a:pt x="355957" y="155873"/>
                  </a:lnTo>
                  <a:lnTo>
                    <a:pt x="363276" y="152707"/>
                  </a:lnTo>
                  <a:lnTo>
                    <a:pt x="370180" y="149402"/>
                  </a:lnTo>
                  <a:close/>
                </a:path>
                <a:path w="414019" h="437514">
                  <a:moveTo>
                    <a:pt x="410791" y="149402"/>
                  </a:moveTo>
                  <a:lnTo>
                    <a:pt x="370180" y="149402"/>
                  </a:lnTo>
                  <a:lnTo>
                    <a:pt x="370180" y="162714"/>
                  </a:lnTo>
                  <a:lnTo>
                    <a:pt x="368160" y="169763"/>
                  </a:lnTo>
                  <a:lnTo>
                    <a:pt x="362330" y="176395"/>
                  </a:lnTo>
                  <a:lnTo>
                    <a:pt x="353036" y="182474"/>
                  </a:lnTo>
                  <a:lnTo>
                    <a:pt x="340625" y="187858"/>
                  </a:lnTo>
                  <a:lnTo>
                    <a:pt x="372333" y="187858"/>
                  </a:lnTo>
                  <a:lnTo>
                    <a:pt x="410791" y="149402"/>
                  </a:lnTo>
                  <a:close/>
                </a:path>
                <a:path w="414019" h="437514">
                  <a:moveTo>
                    <a:pt x="393729" y="44385"/>
                  </a:moveTo>
                  <a:lnTo>
                    <a:pt x="207626" y="44385"/>
                  </a:lnTo>
                  <a:lnTo>
                    <a:pt x="271054" y="47886"/>
                  </a:lnTo>
                  <a:lnTo>
                    <a:pt x="322707" y="57420"/>
                  </a:lnTo>
                  <a:lnTo>
                    <a:pt x="357457" y="71529"/>
                  </a:lnTo>
                  <a:lnTo>
                    <a:pt x="370180" y="88758"/>
                  </a:lnTo>
                  <a:lnTo>
                    <a:pt x="357458" y="105988"/>
                  </a:lnTo>
                  <a:lnTo>
                    <a:pt x="322707" y="120097"/>
                  </a:lnTo>
                  <a:lnTo>
                    <a:pt x="271054" y="129630"/>
                  </a:lnTo>
                  <a:lnTo>
                    <a:pt x="207626" y="133131"/>
                  </a:lnTo>
                  <a:lnTo>
                    <a:pt x="413774" y="133132"/>
                  </a:lnTo>
                  <a:lnTo>
                    <a:pt x="413774" y="88758"/>
                  </a:lnTo>
                  <a:lnTo>
                    <a:pt x="408671" y="64515"/>
                  </a:lnTo>
                  <a:lnTo>
                    <a:pt x="393729" y="4438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38200" y="4165091"/>
            <a:ext cx="10515600" cy="1304925"/>
            <a:chOff x="838200" y="4165091"/>
            <a:chExt cx="10515600" cy="1304925"/>
          </a:xfrm>
        </p:grpSpPr>
        <p:sp>
          <p:nvSpPr>
            <p:cNvPr id="12" name="object 12"/>
            <p:cNvSpPr/>
            <p:nvPr/>
          </p:nvSpPr>
          <p:spPr>
            <a:xfrm>
              <a:off x="838200" y="4165091"/>
              <a:ext cx="10515600" cy="1304925"/>
            </a:xfrm>
            <a:custGeom>
              <a:avLst/>
              <a:gdLst/>
              <a:ahLst/>
              <a:cxnLst/>
              <a:rect l="l" t="t" r="r" b="b"/>
              <a:pathLst>
                <a:path w="10515600" h="1304925">
                  <a:moveTo>
                    <a:pt x="10385171" y="0"/>
                  </a:moveTo>
                  <a:lnTo>
                    <a:pt x="130454" y="0"/>
                  </a:lnTo>
                  <a:lnTo>
                    <a:pt x="79676" y="10253"/>
                  </a:lnTo>
                  <a:lnTo>
                    <a:pt x="38209" y="38211"/>
                  </a:lnTo>
                  <a:lnTo>
                    <a:pt x="10251" y="79670"/>
                  </a:lnTo>
                  <a:lnTo>
                    <a:pt x="0" y="130428"/>
                  </a:lnTo>
                  <a:lnTo>
                    <a:pt x="0" y="1174114"/>
                  </a:lnTo>
                  <a:lnTo>
                    <a:pt x="10251" y="1224873"/>
                  </a:lnTo>
                  <a:lnTo>
                    <a:pt x="38209" y="1266332"/>
                  </a:lnTo>
                  <a:lnTo>
                    <a:pt x="79676" y="1294290"/>
                  </a:lnTo>
                  <a:lnTo>
                    <a:pt x="130454" y="1304543"/>
                  </a:lnTo>
                  <a:lnTo>
                    <a:pt x="10385171" y="1304543"/>
                  </a:lnTo>
                  <a:lnTo>
                    <a:pt x="10435929" y="1294290"/>
                  </a:lnTo>
                  <a:lnTo>
                    <a:pt x="10477388" y="1266332"/>
                  </a:lnTo>
                  <a:lnTo>
                    <a:pt x="10505346" y="1224873"/>
                  </a:lnTo>
                  <a:lnTo>
                    <a:pt x="10515600" y="1174114"/>
                  </a:lnTo>
                  <a:lnTo>
                    <a:pt x="10515600" y="130428"/>
                  </a:lnTo>
                  <a:lnTo>
                    <a:pt x="10505346" y="79670"/>
                  </a:lnTo>
                  <a:lnTo>
                    <a:pt x="10477388" y="38211"/>
                  </a:lnTo>
                  <a:lnTo>
                    <a:pt x="10435929" y="10253"/>
                  </a:lnTo>
                  <a:lnTo>
                    <a:pt x="103851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57654" y="4499921"/>
              <a:ext cx="271780" cy="338455"/>
            </a:xfrm>
            <a:custGeom>
              <a:avLst/>
              <a:gdLst/>
              <a:ahLst/>
              <a:cxnLst/>
              <a:rect l="l" t="t" r="r" b="b"/>
              <a:pathLst>
                <a:path w="271780" h="338454">
                  <a:moveTo>
                    <a:pt x="157344" y="0"/>
                  </a:moveTo>
                  <a:lnTo>
                    <a:pt x="113011" y="0"/>
                  </a:lnTo>
                  <a:lnTo>
                    <a:pt x="113011" y="67089"/>
                  </a:lnTo>
                  <a:lnTo>
                    <a:pt x="101731" y="69729"/>
                  </a:lnTo>
                  <a:lnTo>
                    <a:pt x="33076" y="112431"/>
                  </a:lnTo>
                  <a:lnTo>
                    <a:pt x="9133" y="152767"/>
                  </a:lnTo>
                  <a:lnTo>
                    <a:pt x="0" y="198704"/>
                  </a:lnTo>
                  <a:lnTo>
                    <a:pt x="7941" y="245322"/>
                  </a:lnTo>
                  <a:lnTo>
                    <a:pt x="25636" y="275749"/>
                  </a:lnTo>
                  <a:lnTo>
                    <a:pt x="50529" y="298431"/>
                  </a:lnTo>
                  <a:lnTo>
                    <a:pt x="80395" y="315303"/>
                  </a:lnTo>
                  <a:lnTo>
                    <a:pt x="113011" y="328300"/>
                  </a:lnTo>
                  <a:lnTo>
                    <a:pt x="113011" y="337834"/>
                  </a:lnTo>
                  <a:lnTo>
                    <a:pt x="158546" y="292299"/>
                  </a:lnTo>
                  <a:lnTo>
                    <a:pt x="157344" y="291914"/>
                  </a:lnTo>
                  <a:lnTo>
                    <a:pt x="157344" y="277714"/>
                  </a:lnTo>
                  <a:lnTo>
                    <a:pt x="113011" y="277714"/>
                  </a:lnTo>
                  <a:lnTo>
                    <a:pt x="76066" y="256859"/>
                  </a:lnTo>
                  <a:lnTo>
                    <a:pt x="50843" y="190188"/>
                  </a:lnTo>
                  <a:lnTo>
                    <a:pt x="62590" y="155438"/>
                  </a:lnTo>
                  <a:lnTo>
                    <a:pt x="94246" y="125148"/>
                  </a:lnTo>
                  <a:lnTo>
                    <a:pt x="113011" y="117305"/>
                  </a:lnTo>
                  <a:lnTo>
                    <a:pt x="157344" y="117305"/>
                  </a:lnTo>
                  <a:lnTo>
                    <a:pt x="157344" y="113090"/>
                  </a:lnTo>
                  <a:lnTo>
                    <a:pt x="267472" y="113090"/>
                  </a:lnTo>
                  <a:lnTo>
                    <a:pt x="246996" y="95745"/>
                  </a:lnTo>
                  <a:lnTo>
                    <a:pt x="219278" y="79867"/>
                  </a:lnTo>
                  <a:lnTo>
                    <a:pt x="189151" y="69267"/>
                  </a:lnTo>
                  <a:lnTo>
                    <a:pt x="157344" y="64279"/>
                  </a:lnTo>
                  <a:lnTo>
                    <a:pt x="157344" y="0"/>
                  </a:lnTo>
                  <a:close/>
                </a:path>
                <a:path w="271780" h="338454">
                  <a:moveTo>
                    <a:pt x="157344" y="117305"/>
                  </a:moveTo>
                  <a:lnTo>
                    <a:pt x="113011" y="117305"/>
                  </a:lnTo>
                  <a:lnTo>
                    <a:pt x="113011" y="277714"/>
                  </a:lnTo>
                  <a:lnTo>
                    <a:pt x="157344" y="277714"/>
                  </a:lnTo>
                  <a:lnTo>
                    <a:pt x="157344" y="117305"/>
                  </a:lnTo>
                  <a:close/>
                </a:path>
                <a:path w="271780" h="338454">
                  <a:moveTo>
                    <a:pt x="267472" y="113090"/>
                  </a:moveTo>
                  <a:lnTo>
                    <a:pt x="157344" y="113090"/>
                  </a:lnTo>
                  <a:lnTo>
                    <a:pt x="179281" y="117137"/>
                  </a:lnTo>
                  <a:lnTo>
                    <a:pt x="200028" y="124881"/>
                  </a:lnTo>
                  <a:lnTo>
                    <a:pt x="219124" y="136103"/>
                  </a:lnTo>
                  <a:lnTo>
                    <a:pt x="236109" y="150585"/>
                  </a:lnTo>
                  <a:lnTo>
                    <a:pt x="271575" y="116565"/>
                  </a:lnTo>
                  <a:lnTo>
                    <a:pt x="267472" y="11309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471673" y="2771393"/>
            <a:ext cx="8549640" cy="23876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dirty="0" sz="2500" spc="-5">
                <a:latin typeface="Calibri"/>
                <a:cs typeface="Calibri"/>
              </a:rPr>
              <a:t>1 billion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65">
                <a:latin typeface="Calibri"/>
                <a:cs typeface="Calibri"/>
              </a:rPr>
              <a:t>eur.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investment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volume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and </a:t>
            </a:r>
            <a:r>
              <a:rPr dirty="0" sz="2500" spc="-10">
                <a:latin typeface="Calibri"/>
                <a:cs typeface="Calibri"/>
              </a:rPr>
              <a:t>creation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of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14,000</a:t>
            </a:r>
            <a:r>
              <a:rPr dirty="0" sz="2500" spc="2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jobs</a:t>
            </a:r>
            <a:r>
              <a:rPr dirty="0" sz="2500" spc="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in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the </a:t>
            </a:r>
            <a:r>
              <a:rPr dirty="0" sz="2500" spc="-55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next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3 </a:t>
            </a:r>
            <a:r>
              <a:rPr dirty="0" sz="2500" spc="-20">
                <a:latin typeface="Calibri"/>
                <a:cs typeface="Calibri"/>
              </a:rPr>
              <a:t>years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12700" marR="170815">
              <a:lnSpc>
                <a:spcPts val="2750"/>
              </a:lnSpc>
            </a:pPr>
            <a:r>
              <a:rPr dirty="0" sz="2500" spc="-55">
                <a:latin typeface="Calibri"/>
                <a:cs typeface="Calibri"/>
              </a:rPr>
              <a:t>We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are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currently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negotiating </a:t>
            </a:r>
            <a:r>
              <a:rPr dirty="0" sz="2500" spc="-5">
                <a:latin typeface="Calibri"/>
                <a:cs typeface="Calibri"/>
              </a:rPr>
              <a:t>with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30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companies</a:t>
            </a:r>
            <a:r>
              <a:rPr dirty="0" sz="2500" spc="4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-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a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total </a:t>
            </a:r>
            <a:r>
              <a:rPr dirty="0" sz="2500" spc="-1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investment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volume</a:t>
            </a:r>
            <a:r>
              <a:rPr dirty="0" sz="2500">
                <a:latin typeface="Calibri"/>
                <a:cs typeface="Calibri"/>
              </a:rPr>
              <a:t> of</a:t>
            </a:r>
            <a:r>
              <a:rPr dirty="0" sz="2500" spc="-5">
                <a:latin typeface="Calibri"/>
                <a:cs typeface="Calibri"/>
              </a:rPr>
              <a:t> 500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million and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creation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of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8,500</a:t>
            </a:r>
            <a:r>
              <a:rPr dirty="0" sz="2500" spc="1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new</a:t>
            </a:r>
            <a:r>
              <a:rPr dirty="0" sz="2500" spc="-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jobs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0751" y="2615554"/>
            <a:ext cx="4308475" cy="1043940"/>
          </a:xfrm>
          <a:prstGeom prst="rect"/>
        </p:spPr>
        <p:txBody>
          <a:bodyPr wrap="square" lIns="0" tIns="647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dirty="0" sz="4400" spc="-5" b="0">
                <a:solidFill>
                  <a:srgbClr val="1FB9B9"/>
                </a:solidFill>
                <a:latin typeface="Calibri"/>
                <a:cs typeface="Calibri"/>
              </a:rPr>
              <a:t>FDI</a:t>
            </a:r>
            <a:r>
              <a:rPr dirty="0" sz="4400" spc="-25" b="0">
                <a:solidFill>
                  <a:srgbClr val="1FB9B9"/>
                </a:solidFill>
                <a:latin typeface="Calibri"/>
                <a:cs typeface="Calibri"/>
              </a:rPr>
              <a:t> </a:t>
            </a:r>
            <a:r>
              <a:rPr dirty="0" sz="4400" spc="-190" b="0">
                <a:solidFill>
                  <a:srgbClr val="1FB9B9"/>
                </a:solidFill>
                <a:latin typeface="Calibri"/>
                <a:cs typeface="Calibri"/>
              </a:rPr>
              <a:t>DATA</a:t>
            </a:r>
            <a:r>
              <a:rPr dirty="0" sz="4400" spc="-10" b="0">
                <a:solidFill>
                  <a:srgbClr val="1FB9B9"/>
                </a:solidFill>
                <a:latin typeface="Calibri"/>
                <a:cs typeface="Calibri"/>
              </a:rPr>
              <a:t> </a:t>
            </a:r>
            <a:r>
              <a:rPr dirty="0" sz="4400" spc="-55" b="0">
                <a:solidFill>
                  <a:srgbClr val="1FB9B9"/>
                </a:solidFill>
                <a:latin typeface="Calibri"/>
                <a:cs typeface="Calibri"/>
              </a:rPr>
              <a:t>ANALYSIS</a:t>
            </a:r>
            <a:endParaRPr sz="4400">
              <a:latin typeface="Calibri"/>
              <a:cs typeface="Calibri"/>
            </a:endParaRPr>
          </a:p>
          <a:p>
            <a:pPr algn="ctr" marL="6350">
              <a:lnSpc>
                <a:spcPct val="100000"/>
              </a:lnSpc>
              <a:spcBef>
                <a:spcPts val="170"/>
              </a:spcBef>
            </a:pPr>
            <a:r>
              <a:rPr dirty="0" sz="1800" b="0">
                <a:solidFill>
                  <a:srgbClr val="1FB9B9"/>
                </a:solidFill>
                <a:latin typeface="Calibri"/>
                <a:cs typeface="Calibri"/>
              </a:rPr>
              <a:t>2010</a:t>
            </a:r>
            <a:r>
              <a:rPr dirty="0" sz="1800" spc="-20" b="0">
                <a:solidFill>
                  <a:srgbClr val="1FB9B9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1FB9B9"/>
                </a:solidFill>
                <a:latin typeface="Calibri"/>
                <a:cs typeface="Calibri"/>
              </a:rPr>
              <a:t>–</a:t>
            </a:r>
            <a:r>
              <a:rPr dirty="0" sz="1800" spc="-30" b="0">
                <a:solidFill>
                  <a:srgbClr val="1FB9B9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1FB9B9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0346" y="5872073"/>
            <a:ext cx="13963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1FB9B9"/>
                </a:solidFill>
                <a:latin typeface="Calibri"/>
                <a:cs typeface="Calibri"/>
              </a:rPr>
              <a:t>Skopje,</a:t>
            </a:r>
            <a:r>
              <a:rPr dirty="0" sz="1400" spc="-50">
                <a:solidFill>
                  <a:srgbClr val="1FB9B9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FB9B9"/>
                </a:solidFill>
                <a:latin typeface="Calibri"/>
                <a:cs typeface="Calibri"/>
              </a:rPr>
              <a:t>29.11.2021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1171" y="0"/>
            <a:ext cx="5660135" cy="2357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66977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5211" y="0"/>
              <a:ext cx="706678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9104" y="188976"/>
              <a:ext cx="3542538" cy="1116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11236" y="305561"/>
            <a:ext cx="28047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000000"/>
                </a:solidFill>
              </a:rPr>
              <a:t>WHO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WE</a:t>
            </a:r>
            <a:r>
              <a:rPr dirty="0" spc="-10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ARE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472171" y="2389577"/>
            <a:ext cx="3939540" cy="1993900"/>
            <a:chOff x="7472171" y="2389577"/>
            <a:chExt cx="3939540" cy="19939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2171" y="2389577"/>
              <a:ext cx="3939539" cy="1219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31607" y="2433828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 h="0">
                  <a:moveTo>
                    <a:pt x="0" y="0"/>
                  </a:moveTo>
                  <a:lnTo>
                    <a:pt x="3822192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2171" y="4261049"/>
              <a:ext cx="3939539" cy="1219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31607" y="4305300"/>
              <a:ext cx="3822700" cy="0"/>
            </a:xfrm>
            <a:custGeom>
              <a:avLst/>
              <a:gdLst/>
              <a:ahLst/>
              <a:cxnLst/>
              <a:rect l="l" t="t" r="r" b="b"/>
              <a:pathLst>
                <a:path w="3822700" h="0">
                  <a:moveTo>
                    <a:pt x="0" y="0"/>
                  </a:moveTo>
                  <a:lnTo>
                    <a:pt x="3822192" y="0"/>
                  </a:lnTo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611236" y="2461336"/>
            <a:ext cx="3517900" cy="326834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5"/>
              </a:spcBef>
            </a:pPr>
            <a:r>
              <a:rPr dirty="0" sz="2400" spc="-10" b="0">
                <a:latin typeface="Calibri Light"/>
                <a:cs typeface="Calibri Light"/>
              </a:rPr>
              <a:t>TIDZ </a:t>
            </a:r>
            <a:r>
              <a:rPr dirty="0" sz="2400" b="0">
                <a:latin typeface="Calibri Light"/>
                <a:cs typeface="Calibri Light"/>
              </a:rPr>
              <a:t>is</a:t>
            </a:r>
            <a:r>
              <a:rPr dirty="0" sz="2400" spc="-15" b="0">
                <a:latin typeface="Calibri Light"/>
                <a:cs typeface="Calibri Light"/>
              </a:rPr>
              <a:t> </a:t>
            </a:r>
            <a:r>
              <a:rPr dirty="0" sz="2400" b="0">
                <a:latin typeface="Calibri Light"/>
                <a:cs typeface="Calibri Light"/>
              </a:rPr>
              <a:t>the</a:t>
            </a:r>
            <a:r>
              <a:rPr dirty="0" sz="2400" spc="-5" b="0">
                <a:latin typeface="Calibri Light"/>
                <a:cs typeface="Calibri Light"/>
              </a:rPr>
              <a:t> </a:t>
            </a:r>
            <a:r>
              <a:rPr dirty="0" sz="2400" spc="-20" b="0">
                <a:latin typeface="Calibri Light"/>
                <a:cs typeface="Calibri Light"/>
              </a:rPr>
              <a:t>focal</a:t>
            </a:r>
            <a:r>
              <a:rPr dirty="0" sz="2400" spc="-5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point</a:t>
            </a:r>
            <a:r>
              <a:rPr dirty="0" sz="2400" spc="-5" b="0">
                <a:latin typeface="Calibri Light"/>
                <a:cs typeface="Calibri Light"/>
              </a:rPr>
              <a:t> </a:t>
            </a:r>
            <a:r>
              <a:rPr dirty="0" sz="2400" spc="-25" b="0">
                <a:latin typeface="Calibri Light"/>
                <a:cs typeface="Calibri Light"/>
              </a:rPr>
              <a:t>for </a:t>
            </a:r>
            <a:r>
              <a:rPr dirty="0" sz="2400" spc="-20" b="0">
                <a:latin typeface="Calibri Light"/>
                <a:cs typeface="Calibri Light"/>
              </a:rPr>
              <a:t> </a:t>
            </a:r>
            <a:r>
              <a:rPr dirty="0" sz="2400" spc="-25" b="0">
                <a:latin typeface="Calibri Light"/>
                <a:cs typeface="Calibri Light"/>
              </a:rPr>
              <a:t>investors</a:t>
            </a:r>
            <a:r>
              <a:rPr dirty="0" sz="2400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seeking</a:t>
            </a:r>
            <a:r>
              <a:rPr dirty="0" sz="2400" spc="-5" b="0">
                <a:latin typeface="Calibri Light"/>
                <a:cs typeface="Calibri Light"/>
              </a:rPr>
              <a:t> support</a:t>
            </a:r>
            <a:r>
              <a:rPr dirty="0" sz="2400" b="0">
                <a:latin typeface="Calibri Light"/>
                <a:cs typeface="Calibri Light"/>
              </a:rPr>
              <a:t> </a:t>
            </a:r>
            <a:r>
              <a:rPr dirty="0" sz="2400" spc="-15" b="0">
                <a:latin typeface="Calibri Light"/>
                <a:cs typeface="Calibri Light"/>
              </a:rPr>
              <a:t>to </a:t>
            </a:r>
            <a:r>
              <a:rPr dirty="0" sz="2400" spc="-10" b="0">
                <a:latin typeface="Calibri Light"/>
                <a:cs typeface="Calibri Light"/>
              </a:rPr>
              <a:t> </a:t>
            </a:r>
            <a:r>
              <a:rPr dirty="0" sz="2400" spc="-20" b="0">
                <a:latin typeface="Calibri Light"/>
                <a:cs typeface="Calibri Light"/>
              </a:rPr>
              <a:t>invest </a:t>
            </a:r>
            <a:r>
              <a:rPr dirty="0" sz="2400" b="0">
                <a:latin typeface="Calibri Light"/>
                <a:cs typeface="Calibri Light"/>
              </a:rPr>
              <a:t>in </a:t>
            </a:r>
            <a:r>
              <a:rPr dirty="0" sz="2400" spc="-5" b="0">
                <a:latin typeface="Calibri Light"/>
                <a:cs typeface="Calibri Light"/>
              </a:rPr>
              <a:t>North </a:t>
            </a:r>
            <a:r>
              <a:rPr dirty="0" sz="2400" b="0">
                <a:latin typeface="Calibri Light"/>
                <a:cs typeface="Calibri Light"/>
              </a:rPr>
              <a:t>Macedonia </a:t>
            </a:r>
            <a:r>
              <a:rPr dirty="0" sz="2400" spc="5" b="0">
                <a:latin typeface="Calibri Light"/>
                <a:cs typeface="Calibri Light"/>
              </a:rPr>
              <a:t> </a:t>
            </a:r>
            <a:r>
              <a:rPr dirty="0" sz="2400" spc="-15" b="0">
                <a:latin typeface="Calibri Light"/>
                <a:cs typeface="Calibri Light"/>
              </a:rPr>
              <a:t>free </a:t>
            </a:r>
            <a:r>
              <a:rPr dirty="0" sz="2400" spc="-10" b="0">
                <a:latin typeface="Calibri Light"/>
                <a:cs typeface="Calibri Light"/>
              </a:rPr>
              <a:t>economic </a:t>
            </a:r>
            <a:r>
              <a:rPr dirty="0" sz="2400" b="0">
                <a:latin typeface="Calibri Light"/>
                <a:cs typeface="Calibri Light"/>
              </a:rPr>
              <a:t>and </a:t>
            </a:r>
            <a:r>
              <a:rPr dirty="0" sz="2400" spc="-5" b="0">
                <a:latin typeface="Calibri Light"/>
                <a:cs typeface="Calibri Light"/>
              </a:rPr>
              <a:t>industrial </a:t>
            </a:r>
            <a:r>
              <a:rPr dirty="0" sz="2400" spc="-530" b="0">
                <a:latin typeface="Calibri Light"/>
                <a:cs typeface="Calibri Light"/>
              </a:rPr>
              <a:t> </a:t>
            </a:r>
            <a:r>
              <a:rPr dirty="0" sz="2400" spc="-15" b="0">
                <a:latin typeface="Calibri Light"/>
                <a:cs typeface="Calibri Light"/>
              </a:rPr>
              <a:t>zones.</a:t>
            </a:r>
            <a:endParaRPr sz="2400">
              <a:latin typeface="Calibri Light"/>
              <a:cs typeface="Calibri Light"/>
            </a:endParaRPr>
          </a:p>
          <a:p>
            <a:pPr marL="12700" marR="197485">
              <a:lnSpc>
                <a:spcPct val="91600"/>
              </a:lnSpc>
              <a:spcBef>
                <a:spcPts val="1550"/>
              </a:spcBef>
            </a:pPr>
            <a:r>
              <a:rPr dirty="0" sz="2400" b="0">
                <a:latin typeface="Calibri Light"/>
                <a:cs typeface="Calibri Light"/>
              </a:rPr>
              <a:t>14 </a:t>
            </a:r>
            <a:r>
              <a:rPr dirty="0" sz="2400" spc="-15" b="0">
                <a:latin typeface="Calibri Light"/>
                <a:cs typeface="Calibri Light"/>
              </a:rPr>
              <a:t>free </a:t>
            </a:r>
            <a:r>
              <a:rPr dirty="0" sz="2400" spc="-20" b="0">
                <a:latin typeface="Calibri Light"/>
                <a:cs typeface="Calibri Light"/>
              </a:rPr>
              <a:t>economic </a:t>
            </a:r>
            <a:r>
              <a:rPr dirty="0" sz="2400" spc="-30" b="0">
                <a:latin typeface="Calibri Light"/>
                <a:cs typeface="Calibri Light"/>
              </a:rPr>
              <a:t>zones </a:t>
            </a:r>
            <a:r>
              <a:rPr dirty="0" sz="2400" spc="-25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available</a:t>
            </a:r>
            <a:r>
              <a:rPr dirty="0" sz="2400" spc="-40" b="0">
                <a:latin typeface="Calibri Light"/>
                <a:cs typeface="Calibri Light"/>
              </a:rPr>
              <a:t> </a:t>
            </a:r>
            <a:r>
              <a:rPr dirty="0" sz="2400" b="0">
                <a:latin typeface="Calibri Light"/>
                <a:cs typeface="Calibri Light"/>
              </a:rPr>
              <a:t>with</a:t>
            </a:r>
            <a:r>
              <a:rPr dirty="0" sz="2400" spc="-35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ready-to-use </a:t>
            </a:r>
            <a:r>
              <a:rPr dirty="0" sz="2400" spc="-530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infrastructure </a:t>
            </a:r>
            <a:r>
              <a:rPr dirty="0" sz="2400" b="0">
                <a:latin typeface="Calibri Light"/>
                <a:cs typeface="Calibri Light"/>
              </a:rPr>
              <a:t>and </a:t>
            </a:r>
            <a:r>
              <a:rPr dirty="0" sz="2400" spc="-5" b="0">
                <a:latin typeface="Calibri Light"/>
                <a:cs typeface="Calibri Light"/>
              </a:rPr>
              <a:t>other </a:t>
            </a:r>
            <a:r>
              <a:rPr dirty="0" sz="2400" b="0">
                <a:latin typeface="Calibri Light"/>
                <a:cs typeface="Calibri Light"/>
              </a:rPr>
              <a:t> </a:t>
            </a:r>
            <a:r>
              <a:rPr dirty="0" sz="2400" spc="-20" b="0">
                <a:latin typeface="Calibri Light"/>
                <a:cs typeface="Calibri Light"/>
              </a:rPr>
              <a:t>favorable</a:t>
            </a:r>
            <a:r>
              <a:rPr dirty="0" sz="2400" spc="-5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conditions.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63295"/>
              <a:ext cx="242570" cy="588010"/>
            </a:xfrm>
            <a:custGeom>
              <a:avLst/>
              <a:gdLst/>
              <a:ahLst/>
              <a:cxnLst/>
              <a:rect l="l" t="t" r="r" b="b"/>
              <a:pathLst>
                <a:path w="242570" h="588010">
                  <a:moveTo>
                    <a:pt x="242061" y="0"/>
                  </a:moveTo>
                  <a:lnTo>
                    <a:pt x="0" y="0"/>
                  </a:lnTo>
                  <a:lnTo>
                    <a:pt x="0" y="587883"/>
                  </a:lnTo>
                  <a:lnTo>
                    <a:pt x="242061" y="587883"/>
                  </a:lnTo>
                  <a:lnTo>
                    <a:pt x="242061" y="0"/>
                  </a:lnTo>
                  <a:close/>
                </a:path>
              </a:pathLst>
            </a:custGeom>
            <a:solidFill>
              <a:srgbClr val="1FB9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1421889"/>
              <a:ext cx="10245852" cy="5355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2" y="1447800"/>
              <a:ext cx="10143744" cy="52532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74877" y="2755772"/>
            <a:ext cx="951420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latin typeface="Calibri Light"/>
                <a:cs typeface="Calibri Light"/>
              </a:rPr>
              <a:t>10-year</a:t>
            </a:r>
            <a:r>
              <a:rPr dirty="0" sz="1800" spc="-5" b="0">
                <a:latin typeface="Calibri Light"/>
                <a:cs typeface="Calibri Light"/>
              </a:rPr>
              <a:t> analysis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operations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 companies </a:t>
            </a:r>
            <a:r>
              <a:rPr dirty="0" sz="1800" b="0">
                <a:latin typeface="Calibri Light"/>
                <a:cs typeface="Calibri Light"/>
              </a:rPr>
              <a:t>in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TIDZ</a:t>
            </a:r>
            <a:r>
              <a:rPr dirty="0" sz="1800" spc="-2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(2010</a:t>
            </a:r>
            <a:r>
              <a:rPr dirty="0" sz="1800" spc="4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- </a:t>
            </a:r>
            <a:r>
              <a:rPr dirty="0" sz="1800" spc="-5" b="0">
                <a:latin typeface="Calibri Light"/>
                <a:cs typeface="Calibri Light"/>
              </a:rPr>
              <a:t>2020)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 Light"/>
              <a:cs typeface="Calibri Light"/>
            </a:endParaRPr>
          </a:p>
          <a:p>
            <a:pPr marL="12700" marR="63500">
              <a:lnSpc>
                <a:spcPct val="100000"/>
              </a:lnSpc>
            </a:pPr>
            <a:r>
              <a:rPr dirty="0" sz="1800" b="0">
                <a:latin typeface="Calibri Light"/>
                <a:cs typeface="Calibri Light"/>
              </a:rPr>
              <a:t>Aiming </a:t>
            </a:r>
            <a:r>
              <a:rPr dirty="0" sz="1800" spc="-10" b="0">
                <a:latin typeface="Calibri Light"/>
                <a:cs typeface="Calibri Light"/>
              </a:rPr>
              <a:t>to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5" b="0">
                <a:latin typeface="Calibri Light"/>
                <a:cs typeface="Calibri Light"/>
              </a:rPr>
              <a:t>make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 </a:t>
            </a:r>
            <a:r>
              <a:rPr dirty="0" sz="1800" spc="-5" b="0">
                <a:latin typeface="Calibri Light"/>
                <a:cs typeface="Calibri Light"/>
              </a:rPr>
              <a:t>insight</a:t>
            </a:r>
            <a:r>
              <a:rPr dirty="0" sz="1800" spc="1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into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-5" b="0">
                <a:latin typeface="Calibri Light"/>
                <a:cs typeface="Calibri Light"/>
              </a:rPr>
              <a:t> economic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performance of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 </a:t>
            </a:r>
            <a:r>
              <a:rPr dirty="0" sz="1800" spc="-5" b="0">
                <a:latin typeface="Calibri Light"/>
                <a:cs typeface="Calibri Light"/>
              </a:rPr>
              <a:t>companies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from </a:t>
            </a:r>
            <a:r>
              <a:rPr dirty="0" sz="1800" spc="-5" b="0">
                <a:latin typeface="Calibri Light"/>
                <a:cs typeface="Calibri Light"/>
              </a:rPr>
              <a:t>DTIDZ,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several 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indicators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were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analyzed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in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accordance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with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available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data from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annual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accounts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reports</a:t>
            </a:r>
            <a:r>
              <a:rPr dirty="0" sz="1800" spc="-5" b="0">
                <a:latin typeface="Calibri Light"/>
                <a:cs typeface="Calibri Light"/>
              </a:rPr>
              <a:t> of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 </a:t>
            </a:r>
            <a:r>
              <a:rPr dirty="0" sz="1800" spc="-39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</a:t>
            </a:r>
            <a:r>
              <a:rPr dirty="0" sz="1800" spc="-10" b="0">
                <a:latin typeface="Calibri Light"/>
                <a:cs typeface="Calibri Light"/>
              </a:rPr>
              <a:t> DTIDZ</a:t>
            </a:r>
            <a:r>
              <a:rPr dirty="0" sz="1800" spc="-2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clients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(a </a:t>
            </a:r>
            <a:r>
              <a:rPr dirty="0" sz="1800" spc="-15" b="0">
                <a:latin typeface="Calibri Light"/>
                <a:cs typeface="Calibri Light"/>
              </a:rPr>
              <a:t>total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 </a:t>
            </a:r>
            <a:r>
              <a:rPr dirty="0" sz="1800" b="0">
                <a:latin typeface="Calibri Light"/>
                <a:cs typeface="Calibri Light"/>
              </a:rPr>
              <a:t>34 </a:t>
            </a:r>
            <a:r>
              <a:rPr dirty="0" sz="1800" spc="-5" b="0">
                <a:latin typeface="Calibri Light"/>
                <a:cs typeface="Calibri Light"/>
              </a:rPr>
              <a:t>entities).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0">
                <a:latin typeface="Calibri Light"/>
                <a:cs typeface="Calibri Light"/>
              </a:rPr>
              <a:t>The </a:t>
            </a:r>
            <a:r>
              <a:rPr dirty="0" sz="1800" spc="-5" b="0">
                <a:latin typeface="Calibri Light"/>
                <a:cs typeface="Calibri Light"/>
              </a:rPr>
              <a:t>official</a:t>
            </a:r>
            <a:r>
              <a:rPr dirty="0" sz="1800" spc="1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documents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15" b="0">
                <a:latin typeface="Calibri Light"/>
                <a:cs typeface="Calibri Light"/>
              </a:rPr>
              <a:t>were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provided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by</a:t>
            </a:r>
            <a:r>
              <a:rPr dirty="0" sz="1800" b="0">
                <a:latin typeface="Calibri Light"/>
                <a:cs typeface="Calibri Light"/>
              </a:rPr>
              <a:t> the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Central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Registry</a:t>
            </a:r>
            <a:r>
              <a:rPr dirty="0" sz="1800" spc="2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Republic</a:t>
            </a:r>
            <a:r>
              <a:rPr dirty="0" sz="1800" spc="2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of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Northern</a:t>
            </a:r>
            <a:r>
              <a:rPr dirty="0" sz="1800" spc="1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Macedonia, 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after </a:t>
            </a:r>
            <a:r>
              <a:rPr dirty="0" sz="1800" b="0">
                <a:latin typeface="Calibri Light"/>
                <a:cs typeface="Calibri Light"/>
              </a:rPr>
              <a:t>which a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database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was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created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which</a:t>
            </a:r>
            <a:r>
              <a:rPr dirty="0" sz="1800" spc="15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was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used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to </a:t>
            </a:r>
            <a:r>
              <a:rPr dirty="0" sz="1800" b="0">
                <a:latin typeface="Calibri Light"/>
                <a:cs typeface="Calibri Light"/>
              </a:rPr>
              <a:t>select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the</a:t>
            </a:r>
            <a:r>
              <a:rPr dirty="0" sz="1800" spc="-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necessary </a:t>
            </a:r>
            <a:r>
              <a:rPr dirty="0" sz="1800" spc="-10" b="0">
                <a:latin typeface="Calibri Light"/>
                <a:cs typeface="Calibri Light"/>
              </a:rPr>
              <a:t>indicators</a:t>
            </a:r>
            <a:r>
              <a:rPr dirty="0" sz="1800" b="0">
                <a:latin typeface="Calibri Light"/>
                <a:cs typeface="Calibri Light"/>
              </a:rPr>
              <a:t> and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10" b="0">
                <a:latin typeface="Calibri Light"/>
                <a:cs typeface="Calibri Light"/>
              </a:rPr>
              <a:t>to</a:t>
            </a:r>
            <a:r>
              <a:rPr dirty="0" sz="1800" spc="-5" b="0">
                <a:latin typeface="Calibri Light"/>
                <a:cs typeface="Calibri Light"/>
              </a:rPr>
              <a:t> determine </a:t>
            </a:r>
            <a:r>
              <a:rPr dirty="0" sz="1800" spc="-39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their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dynamics </a:t>
            </a:r>
            <a:r>
              <a:rPr dirty="0" sz="1800" spc="-10" b="0">
                <a:latin typeface="Calibri Light"/>
                <a:cs typeface="Calibri Light"/>
              </a:rPr>
              <a:t>through</a:t>
            </a:r>
            <a:r>
              <a:rPr dirty="0" sz="1800" spc="2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the </a:t>
            </a:r>
            <a:r>
              <a:rPr dirty="0" sz="1800" spc="-10" b="0">
                <a:latin typeface="Calibri Light"/>
                <a:cs typeface="Calibri Light"/>
              </a:rPr>
              <a:t>analyzed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period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2010</a:t>
            </a:r>
            <a:r>
              <a:rPr dirty="0" sz="1800" b="0">
                <a:latin typeface="Calibri Light"/>
                <a:cs typeface="Calibri Light"/>
              </a:rPr>
              <a:t> - </a:t>
            </a:r>
            <a:r>
              <a:rPr dirty="0" sz="1800" spc="-5" b="0">
                <a:latin typeface="Calibri Light"/>
                <a:cs typeface="Calibri Light"/>
              </a:rPr>
              <a:t>2020.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819" y="1559052"/>
            <a:ext cx="10270490" cy="5177155"/>
            <a:chOff x="464819" y="1559052"/>
            <a:chExt cx="10270490" cy="5177155"/>
          </a:xfrm>
        </p:grpSpPr>
        <p:sp>
          <p:nvSpPr>
            <p:cNvPr id="10" name="object 10"/>
            <p:cNvSpPr/>
            <p:nvPr/>
          </p:nvSpPr>
          <p:spPr>
            <a:xfrm>
              <a:off x="464820" y="1559051"/>
              <a:ext cx="10144125" cy="76200"/>
            </a:xfrm>
            <a:custGeom>
              <a:avLst/>
              <a:gdLst/>
              <a:ahLst/>
              <a:cxnLst/>
              <a:rect l="l" t="t" r="r" b="b"/>
              <a:pathLst>
                <a:path w="10144125" h="76200">
                  <a:moveTo>
                    <a:pt x="10143744" y="60960"/>
                  </a:moveTo>
                  <a:lnTo>
                    <a:pt x="0" y="60960"/>
                  </a:lnTo>
                  <a:lnTo>
                    <a:pt x="0" y="76200"/>
                  </a:lnTo>
                  <a:lnTo>
                    <a:pt x="10143744" y="76200"/>
                  </a:lnTo>
                  <a:lnTo>
                    <a:pt x="10143744" y="60960"/>
                  </a:lnTo>
                  <a:close/>
                </a:path>
                <a:path w="10144125" h="76200">
                  <a:moveTo>
                    <a:pt x="10143744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0143744" y="45720"/>
                  </a:lnTo>
                  <a:lnTo>
                    <a:pt x="1014374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1311" y="6659880"/>
              <a:ext cx="10144125" cy="76200"/>
            </a:xfrm>
            <a:custGeom>
              <a:avLst/>
              <a:gdLst/>
              <a:ahLst/>
              <a:cxnLst/>
              <a:rect l="l" t="t" r="r" b="b"/>
              <a:pathLst>
                <a:path w="10144125" h="76200">
                  <a:moveTo>
                    <a:pt x="0" y="76200"/>
                  </a:moveTo>
                  <a:lnTo>
                    <a:pt x="10143744" y="76200"/>
                  </a:lnTo>
                  <a:lnTo>
                    <a:pt x="10143744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F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45286" y="3179826"/>
              <a:ext cx="6619240" cy="2962910"/>
            </a:xfrm>
            <a:custGeom>
              <a:avLst/>
              <a:gdLst/>
              <a:ahLst/>
              <a:cxnLst/>
              <a:rect l="l" t="t" r="r" b="b"/>
              <a:pathLst>
                <a:path w="6619240" h="2962910">
                  <a:moveTo>
                    <a:pt x="2170176" y="1463040"/>
                  </a:moveTo>
                  <a:lnTo>
                    <a:pt x="4762754" y="1463040"/>
                  </a:lnTo>
                </a:path>
                <a:path w="6619240" h="2962910">
                  <a:moveTo>
                    <a:pt x="3654552" y="2962656"/>
                  </a:moveTo>
                  <a:lnTo>
                    <a:pt x="6247130" y="2962656"/>
                  </a:lnTo>
                </a:path>
                <a:path w="6619240" h="2962910">
                  <a:moveTo>
                    <a:pt x="4026408" y="0"/>
                  </a:moveTo>
                  <a:lnTo>
                    <a:pt x="6618986" y="0"/>
                  </a:lnTo>
                </a:path>
                <a:path w="6619240" h="2962910">
                  <a:moveTo>
                    <a:pt x="0" y="249936"/>
                  </a:moveTo>
                  <a:lnTo>
                    <a:pt x="2592578" y="249936"/>
                  </a:lnTo>
                </a:path>
              </a:pathLst>
            </a:custGeom>
            <a:ln w="34925">
              <a:solidFill>
                <a:srgbClr val="1FB9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4877" y="602742"/>
            <a:ext cx="24841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>
                <a:solidFill>
                  <a:srgbClr val="001F5F"/>
                </a:solidFill>
              </a:rPr>
              <a:t>The</a:t>
            </a:r>
            <a:r>
              <a:rPr dirty="0" spc="-135">
                <a:solidFill>
                  <a:srgbClr val="001F5F"/>
                </a:solidFill>
              </a:rPr>
              <a:t> </a:t>
            </a:r>
            <a:r>
              <a:rPr dirty="0" spc="-35">
                <a:solidFill>
                  <a:srgbClr val="001F5F"/>
                </a:solidFill>
              </a:rPr>
              <a:t>Analysis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334"/>
              <a:ext cx="12192000" cy="683666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751" y="458165"/>
            <a:ext cx="2419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>
                <a:solidFill>
                  <a:srgbClr val="001F5F"/>
                </a:solidFill>
              </a:rPr>
              <a:t>Key</a:t>
            </a:r>
            <a:r>
              <a:rPr dirty="0" spc="-145">
                <a:solidFill>
                  <a:srgbClr val="001F5F"/>
                </a:solidFill>
              </a:rPr>
              <a:t> </a:t>
            </a:r>
            <a:r>
              <a:rPr dirty="0" spc="-30">
                <a:solidFill>
                  <a:srgbClr val="001F5F"/>
                </a:solidFill>
              </a:rPr>
              <a:t>findings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463295"/>
            <a:ext cx="11811000" cy="6395085"/>
            <a:chOff x="0" y="463295"/>
            <a:chExt cx="11811000" cy="6395085"/>
          </a:xfrm>
        </p:grpSpPr>
        <p:sp>
          <p:nvSpPr>
            <p:cNvPr id="7" name="object 7"/>
            <p:cNvSpPr/>
            <p:nvPr/>
          </p:nvSpPr>
          <p:spPr>
            <a:xfrm>
              <a:off x="0" y="463295"/>
              <a:ext cx="242570" cy="588010"/>
            </a:xfrm>
            <a:custGeom>
              <a:avLst/>
              <a:gdLst/>
              <a:ahLst/>
              <a:cxnLst/>
              <a:rect l="l" t="t" r="r" b="b"/>
              <a:pathLst>
                <a:path w="242570" h="588010">
                  <a:moveTo>
                    <a:pt x="242061" y="0"/>
                  </a:moveTo>
                  <a:lnTo>
                    <a:pt x="0" y="0"/>
                  </a:lnTo>
                  <a:lnTo>
                    <a:pt x="0" y="587883"/>
                  </a:lnTo>
                  <a:lnTo>
                    <a:pt x="242061" y="587883"/>
                  </a:lnTo>
                  <a:lnTo>
                    <a:pt x="242061" y="0"/>
                  </a:lnTo>
                  <a:close/>
                </a:path>
              </a:pathLst>
            </a:custGeom>
            <a:solidFill>
              <a:srgbClr val="1FB9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8491" y="1578863"/>
              <a:ext cx="10922508" cy="5279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347" y="2695956"/>
              <a:ext cx="10230612" cy="4002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1604771"/>
              <a:ext cx="10820400" cy="525322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11605" y="5911392"/>
            <a:ext cx="98221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*The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10-year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will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serve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basis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measures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encourage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investments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(higher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salaries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Budget).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The</a:t>
            </a:r>
            <a:r>
              <a:rPr dirty="0" spc="5"/>
              <a:t> </a:t>
            </a:r>
            <a:r>
              <a:rPr dirty="0" spc="-10"/>
              <a:t>10-year</a:t>
            </a:r>
            <a:r>
              <a:rPr dirty="0" spc="-5"/>
              <a:t> </a:t>
            </a:r>
            <a:r>
              <a:rPr dirty="0" spc="-10"/>
              <a:t>analysis</a:t>
            </a:r>
            <a:r>
              <a:rPr dirty="0" spc="-15"/>
              <a:t> </a:t>
            </a:r>
            <a:r>
              <a:rPr dirty="0" spc="-5"/>
              <a:t>of</a:t>
            </a:r>
            <a:r>
              <a:rPr dirty="0" spc="-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operations</a:t>
            </a:r>
            <a:r>
              <a:rPr dirty="0" spc="-20"/>
              <a:t> </a:t>
            </a:r>
            <a:r>
              <a:rPr dirty="0" spc="-5"/>
              <a:t>of</a:t>
            </a:r>
            <a:r>
              <a:rPr dirty="0"/>
              <a:t> </a:t>
            </a:r>
            <a:r>
              <a:rPr dirty="0" spc="-10"/>
              <a:t>companies</a:t>
            </a:r>
            <a:r>
              <a:rPr dirty="0" spc="5"/>
              <a:t> </a:t>
            </a:r>
            <a:r>
              <a:rPr dirty="0" spc="-5"/>
              <a:t>in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 spc="-10"/>
              <a:t>TIDZ</a:t>
            </a:r>
            <a:r>
              <a:rPr dirty="0" spc="15"/>
              <a:t> </a:t>
            </a:r>
            <a:r>
              <a:rPr dirty="0" spc="-5"/>
              <a:t>(2010</a:t>
            </a:r>
            <a:r>
              <a:rPr dirty="0" spc="-20"/>
              <a:t> </a:t>
            </a:r>
            <a:r>
              <a:rPr dirty="0"/>
              <a:t>-</a:t>
            </a:r>
            <a:r>
              <a:rPr dirty="0" spc="-5"/>
              <a:t> 2020)</a:t>
            </a:r>
            <a:r>
              <a:rPr dirty="0"/>
              <a:t> </a:t>
            </a:r>
            <a:r>
              <a:rPr dirty="0" spc="-10"/>
              <a:t>shows</a:t>
            </a:r>
          </a:p>
          <a:p>
            <a:pPr marL="382905">
              <a:lnSpc>
                <a:spcPct val="100000"/>
              </a:lnSpc>
            </a:pPr>
          </a:p>
          <a:p>
            <a:pPr marL="3117850" indent="-287020">
              <a:lnSpc>
                <a:spcPct val="100000"/>
              </a:lnSpc>
              <a:spcBef>
                <a:spcPts val="1480"/>
              </a:spcBef>
              <a:buSzPct val="96428"/>
              <a:buFont typeface="Wingdings"/>
              <a:buChar char=""/>
              <a:tabLst>
                <a:tab pos="3118485" algn="l"/>
              </a:tabLst>
            </a:pPr>
            <a:r>
              <a:rPr dirty="0" sz="2800" spc="-5"/>
              <a:t>16%</a:t>
            </a:r>
            <a:r>
              <a:rPr dirty="0" sz="2800" spc="10"/>
              <a:t> </a:t>
            </a:r>
            <a:r>
              <a:rPr dirty="0" sz="2800" spc="-30"/>
              <a:t>average</a:t>
            </a:r>
            <a:r>
              <a:rPr dirty="0" sz="2800" spc="20"/>
              <a:t> </a:t>
            </a:r>
            <a:r>
              <a:rPr dirty="0" sz="2800" spc="-5"/>
              <a:t>annual</a:t>
            </a:r>
            <a:r>
              <a:rPr dirty="0" sz="2800" spc="-20"/>
              <a:t> revenue</a:t>
            </a:r>
            <a:r>
              <a:rPr dirty="0" sz="2800" spc="5"/>
              <a:t> </a:t>
            </a:r>
            <a:r>
              <a:rPr dirty="0" sz="2800" spc="-20"/>
              <a:t>growth</a:t>
            </a:r>
            <a:endParaRPr sz="2800"/>
          </a:p>
          <a:p>
            <a:pPr marL="2709545" indent="-287020">
              <a:lnSpc>
                <a:spcPct val="100000"/>
              </a:lnSpc>
              <a:buSzPct val="96428"/>
              <a:buFont typeface="Wingdings"/>
              <a:buChar char=""/>
              <a:tabLst>
                <a:tab pos="2710180" algn="l"/>
              </a:tabLst>
            </a:pPr>
            <a:r>
              <a:rPr dirty="0" sz="2800" spc="-5"/>
              <a:t>32% </a:t>
            </a:r>
            <a:r>
              <a:rPr dirty="0" sz="2800" spc="-25"/>
              <a:t>average</a:t>
            </a:r>
            <a:r>
              <a:rPr dirty="0" sz="2800" spc="15"/>
              <a:t> </a:t>
            </a:r>
            <a:r>
              <a:rPr dirty="0" sz="2800" spc="-5"/>
              <a:t>annual</a:t>
            </a:r>
            <a:r>
              <a:rPr dirty="0" sz="2800" spc="-40"/>
              <a:t> </a:t>
            </a:r>
            <a:r>
              <a:rPr dirty="0" sz="2800" spc="-15"/>
              <a:t>growth</a:t>
            </a:r>
            <a:r>
              <a:rPr dirty="0" sz="2800" spc="-5"/>
              <a:t> of </a:t>
            </a:r>
            <a:r>
              <a:rPr dirty="0" sz="2800" spc="-10"/>
              <a:t>net</a:t>
            </a:r>
            <a:r>
              <a:rPr dirty="0" sz="2800" spc="10"/>
              <a:t> </a:t>
            </a:r>
            <a:r>
              <a:rPr dirty="0" sz="2800" spc="-10"/>
              <a:t>income</a:t>
            </a:r>
            <a:endParaRPr sz="2800"/>
          </a:p>
          <a:p>
            <a:pPr lvl="1" marL="2886075" indent="-3676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886710" algn="l"/>
              </a:tabLst>
            </a:pP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55%</a:t>
            </a:r>
            <a:r>
              <a:rPr dirty="0" sz="2800" spc="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30" b="0">
                <a:solidFill>
                  <a:srgbClr val="FFFFFF"/>
                </a:solidFill>
                <a:latin typeface="Calibri Light"/>
                <a:cs typeface="Calibri Light"/>
              </a:rPr>
              <a:t>average</a:t>
            </a:r>
            <a:r>
              <a:rPr dirty="0" sz="2800" spc="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annual</a:t>
            </a:r>
            <a:r>
              <a:rPr dirty="0" sz="2800" spc="-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Calibri Light"/>
                <a:cs typeface="Calibri Light"/>
              </a:rPr>
              <a:t>productivity</a:t>
            </a:r>
            <a:r>
              <a:rPr dirty="0" sz="2800" spc="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Calibri Light"/>
                <a:cs typeface="Calibri Light"/>
              </a:rPr>
              <a:t>growth</a:t>
            </a:r>
            <a:endParaRPr sz="2800">
              <a:latin typeface="Calibri Light"/>
              <a:cs typeface="Calibri Light"/>
            </a:endParaRPr>
          </a:p>
          <a:p>
            <a:pPr lvl="2" marL="3129915" indent="-287020">
              <a:lnSpc>
                <a:spcPct val="100000"/>
              </a:lnSpc>
              <a:buSzPct val="96428"/>
              <a:buFont typeface="Wingdings"/>
              <a:buChar char=""/>
              <a:tabLst>
                <a:tab pos="3130550" algn="l"/>
              </a:tabLst>
            </a:pP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10%</a:t>
            </a:r>
            <a:r>
              <a:rPr dirty="0" sz="2800" spc="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30" b="0">
                <a:solidFill>
                  <a:srgbClr val="FFFFFF"/>
                </a:solidFill>
                <a:latin typeface="Calibri Light"/>
                <a:cs typeface="Calibri Light"/>
              </a:rPr>
              <a:t>average</a:t>
            </a:r>
            <a:r>
              <a:rPr dirty="0" sz="2800" spc="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annual</a:t>
            </a:r>
            <a:r>
              <a:rPr dirty="0" sz="2800" spc="-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sallaries</a:t>
            </a:r>
            <a:r>
              <a:rPr dirty="0" sz="2800" spc="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20" b="0">
                <a:solidFill>
                  <a:srgbClr val="FFFFFF"/>
                </a:solidFill>
                <a:latin typeface="Calibri Light"/>
                <a:cs typeface="Calibri Light"/>
              </a:rPr>
              <a:t>growth</a:t>
            </a:r>
            <a:endParaRPr sz="2800">
              <a:latin typeface="Calibri Light"/>
              <a:cs typeface="Calibri Light"/>
            </a:endParaRPr>
          </a:p>
          <a:p>
            <a:pPr lvl="3" marL="3587115" indent="-287020">
              <a:lnSpc>
                <a:spcPct val="100000"/>
              </a:lnSpc>
              <a:buSzPct val="96428"/>
              <a:buFont typeface="Wingdings"/>
              <a:buChar char=""/>
              <a:tabLst>
                <a:tab pos="3587750" algn="l"/>
              </a:tabLst>
            </a:pP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16%</a:t>
            </a:r>
            <a:r>
              <a:rPr dirty="0" sz="280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25" b="0">
                <a:solidFill>
                  <a:srgbClr val="FFFFFF"/>
                </a:solidFill>
                <a:latin typeface="Calibri Light"/>
                <a:cs typeface="Calibri Light"/>
              </a:rPr>
              <a:t>average</a:t>
            </a:r>
            <a:r>
              <a:rPr dirty="0" sz="2800" spc="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15" b="0">
                <a:solidFill>
                  <a:srgbClr val="FFFFFF"/>
                </a:solidFill>
                <a:latin typeface="Calibri Light"/>
                <a:cs typeface="Calibri Light"/>
              </a:rPr>
              <a:t>return</a:t>
            </a:r>
            <a:r>
              <a:rPr dirty="0" sz="2800" spc="-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on </a:t>
            </a:r>
            <a:r>
              <a:rPr dirty="0" sz="2800" spc="-15" b="0">
                <a:solidFill>
                  <a:srgbClr val="FFFFFF"/>
                </a:solidFill>
                <a:latin typeface="Calibri Light"/>
                <a:cs typeface="Calibri Light"/>
              </a:rPr>
              <a:t>capital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6095998"/>
            <a:ext cx="11277599" cy="4063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6800" y="2318004"/>
            <a:ext cx="10008235" cy="0"/>
          </a:xfrm>
          <a:custGeom>
            <a:avLst/>
            <a:gdLst/>
            <a:ahLst/>
            <a:cxnLst/>
            <a:rect l="l" t="t" r="r" b="b"/>
            <a:pathLst>
              <a:path w="10008235" h="0">
                <a:moveTo>
                  <a:pt x="0" y="0"/>
                </a:moveTo>
                <a:lnTo>
                  <a:pt x="10008108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" y="2680716"/>
            <a:ext cx="10008235" cy="0"/>
          </a:xfrm>
          <a:custGeom>
            <a:avLst/>
            <a:gdLst/>
            <a:ahLst/>
            <a:cxnLst/>
            <a:rect l="l" t="t" r="r" b="b"/>
            <a:pathLst>
              <a:path w="10008235" h="0">
                <a:moveTo>
                  <a:pt x="0" y="0"/>
                </a:moveTo>
                <a:lnTo>
                  <a:pt x="10008108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3044951"/>
            <a:ext cx="10008235" cy="0"/>
          </a:xfrm>
          <a:custGeom>
            <a:avLst/>
            <a:gdLst/>
            <a:ahLst/>
            <a:cxnLst/>
            <a:rect l="l" t="t" r="r" b="b"/>
            <a:pathLst>
              <a:path w="10008235" h="0">
                <a:moveTo>
                  <a:pt x="0" y="0"/>
                </a:moveTo>
                <a:lnTo>
                  <a:pt x="10008108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6800" y="3409188"/>
            <a:ext cx="10008235" cy="0"/>
          </a:xfrm>
          <a:custGeom>
            <a:avLst/>
            <a:gdLst/>
            <a:ahLst/>
            <a:cxnLst/>
            <a:rect l="l" t="t" r="r" b="b"/>
            <a:pathLst>
              <a:path w="10008235" h="0">
                <a:moveTo>
                  <a:pt x="0" y="0"/>
                </a:moveTo>
                <a:lnTo>
                  <a:pt x="10008108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6800" y="3773423"/>
            <a:ext cx="10008235" cy="0"/>
          </a:xfrm>
          <a:custGeom>
            <a:avLst/>
            <a:gdLst/>
            <a:ahLst/>
            <a:cxnLst/>
            <a:rect l="l" t="t" r="r" b="b"/>
            <a:pathLst>
              <a:path w="10008235" h="0">
                <a:moveTo>
                  <a:pt x="0" y="0"/>
                </a:moveTo>
                <a:lnTo>
                  <a:pt x="10008108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6800" y="4136135"/>
            <a:ext cx="10008235" cy="0"/>
          </a:xfrm>
          <a:custGeom>
            <a:avLst/>
            <a:gdLst/>
            <a:ahLst/>
            <a:cxnLst/>
            <a:rect l="l" t="t" r="r" b="b"/>
            <a:pathLst>
              <a:path w="10008235" h="0">
                <a:moveTo>
                  <a:pt x="0" y="0"/>
                </a:moveTo>
                <a:lnTo>
                  <a:pt x="10008108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15364" y="2212238"/>
            <a:ext cx="6038850" cy="220916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600" spc="-25" b="1">
                <a:latin typeface="Calibri"/>
                <a:cs typeface="Calibri"/>
              </a:rPr>
              <a:t>DIRECTORATE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FOR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TECHNOLOGICAL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INDUSTRIAL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DEVELOPMENT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15" b="1">
                <a:latin typeface="Calibri"/>
                <a:cs typeface="Calibri"/>
              </a:rPr>
              <a:t>ZONES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1600" spc="-10">
                <a:latin typeface="Calibri"/>
                <a:cs typeface="Calibri"/>
              </a:rPr>
              <a:t>Partizanski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Odredi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Box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311</a:t>
            </a:r>
            <a:endParaRPr sz="1600">
              <a:latin typeface="Calibri"/>
              <a:cs typeface="Calibri"/>
            </a:endParaRPr>
          </a:p>
          <a:p>
            <a:pPr marL="12700" marR="2502535">
              <a:lnSpc>
                <a:spcPct val="149200"/>
              </a:lnSpc>
              <a:spcBef>
                <a:spcPts val="5"/>
              </a:spcBef>
            </a:pPr>
            <a:r>
              <a:rPr dirty="0" sz="1600" spc="-10">
                <a:latin typeface="Calibri"/>
                <a:cs typeface="Calibri"/>
              </a:rPr>
              <a:t>1000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Skopje,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Republic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of</a:t>
            </a:r>
            <a:r>
              <a:rPr dirty="0" sz="1600" spc="-5">
                <a:latin typeface="Calibri"/>
                <a:cs typeface="Calibri"/>
              </a:rPr>
              <a:t> North Macedonia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Tel.: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+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389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3111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166</a:t>
            </a:r>
            <a:endParaRPr sz="1600">
              <a:latin typeface="Calibri"/>
              <a:cs typeface="Calibri"/>
            </a:endParaRPr>
          </a:p>
          <a:p>
            <a:pPr marL="12700" marR="3902710">
              <a:lnSpc>
                <a:spcPct val="149200"/>
              </a:lnSpc>
            </a:pPr>
            <a:r>
              <a:rPr dirty="0" sz="1600" spc="-5">
                <a:latin typeface="Calibri"/>
                <a:cs typeface="Calibri"/>
              </a:rPr>
              <a:t>Email: </a:t>
            </a:r>
            <a:r>
              <a:rPr dirty="0" sz="1600" spc="-20">
                <a:latin typeface="Calibri"/>
                <a:cs typeface="Calibri"/>
                <a:hlinkClick r:id="rId3"/>
              </a:rPr>
              <a:t>info@fez.gov.mk </a:t>
            </a:r>
            <a:r>
              <a:rPr dirty="0" sz="1600" spc="-15">
                <a:latin typeface="Calibri"/>
                <a:cs typeface="Calibri"/>
              </a:rPr>
              <a:t> Website: </a:t>
            </a:r>
            <a:r>
              <a:rPr dirty="0" sz="1600" spc="-30">
                <a:latin typeface="Calibri"/>
                <a:cs typeface="Calibri"/>
                <a:hlinkClick r:id="rId4"/>
              </a:rPr>
              <a:t>www.fez.gov.mk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171700"/>
            <a:chOff x="0" y="0"/>
            <a:chExt cx="12192000" cy="2171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217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288" y="640080"/>
              <a:ext cx="4981194" cy="111633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2532" y="757554"/>
            <a:ext cx="4354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CURRENT</a:t>
            </a:r>
            <a:r>
              <a:rPr dirty="0" spc="-170">
                <a:solidFill>
                  <a:srgbClr val="FFFFFF"/>
                </a:solidFill>
              </a:rPr>
              <a:t> </a:t>
            </a:r>
            <a:r>
              <a:rPr dirty="0" spc="-40">
                <a:solidFill>
                  <a:srgbClr val="FFFFFF"/>
                </a:solidFill>
              </a:rPr>
              <a:t>PORTFOLIO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651" y="3436620"/>
            <a:ext cx="3413760" cy="2048510"/>
          </a:xfrm>
          <a:prstGeom prst="rect">
            <a:avLst/>
          </a:prstGeom>
          <a:solidFill>
            <a:srgbClr val="A9D18E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algn="ctr" marL="159385" marR="153035" indent="3810">
              <a:lnSpc>
                <a:spcPct val="91500"/>
              </a:lnSpc>
              <a:spcBef>
                <a:spcPts val="5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34 capacities,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owned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investors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USA, </a:t>
            </a:r>
            <a:r>
              <a:rPr dirty="0" sz="2200" spc="-4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Canada,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S.Korea, 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Germany,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Italy,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FFFFFF"/>
                </a:solidFill>
                <a:latin typeface="Calibri"/>
                <a:cs typeface="Calibri"/>
              </a:rPr>
              <a:t>Turkey..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9788" y="3436620"/>
            <a:ext cx="3415665" cy="2048510"/>
          </a:xfrm>
          <a:prstGeom prst="rect">
            <a:avLst/>
          </a:prstGeom>
          <a:solidFill>
            <a:srgbClr val="2E5496"/>
          </a:solidFill>
        </p:spPr>
        <p:txBody>
          <a:bodyPr wrap="square" lIns="0" tIns="237490" rIns="0" bIns="0" rtlCol="0" vert="horz">
            <a:spAutoFit/>
          </a:bodyPr>
          <a:lstStyle/>
          <a:p>
            <a:pPr algn="ctr" marL="122555" marR="113664">
              <a:lnSpc>
                <a:spcPct val="91600"/>
              </a:lnSpc>
              <a:spcBef>
                <a:spcPts val="1870"/>
              </a:spcBef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generated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approx.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EUR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3 bn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exports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(record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high)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which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equals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47% of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North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Macedonia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exports.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6447" y="3436620"/>
            <a:ext cx="3415665" cy="2048510"/>
          </a:xfrm>
          <a:prstGeom prst="rect">
            <a:avLst/>
          </a:prstGeom>
          <a:solidFill>
            <a:srgbClr val="00AF50"/>
          </a:solidFill>
        </p:spPr>
        <p:txBody>
          <a:bodyPr wrap="square" lIns="0" tIns="84455" rIns="0" bIns="0" rtlCol="0" vert="horz">
            <a:spAutoFit/>
          </a:bodyPr>
          <a:lstStyle/>
          <a:p>
            <a:pPr algn="ctr" marL="135255" marR="127000" indent="635">
              <a:lnSpc>
                <a:spcPct val="91600"/>
              </a:lnSpc>
              <a:spcBef>
                <a:spcPts val="665"/>
              </a:spcBef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The good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investment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conditions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and support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packages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contributed</a:t>
            </a:r>
            <a:r>
              <a:rPr dirty="0" sz="2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activities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zones,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2020.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171700"/>
            <a:chOff x="0" y="0"/>
            <a:chExt cx="12192000" cy="2171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21717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23" y="699516"/>
              <a:ext cx="1962150" cy="11163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744" y="699516"/>
              <a:ext cx="813054" cy="11163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20" y="699516"/>
              <a:ext cx="8576310" cy="111632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9663" y="815162"/>
            <a:ext cx="95205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>
                <a:solidFill>
                  <a:srgbClr val="FFFFFF"/>
                </a:solidFill>
              </a:rPr>
              <a:t>DTIDZ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-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35">
                <a:solidFill>
                  <a:srgbClr val="FFFFFF"/>
                </a:solidFill>
              </a:rPr>
              <a:t>Highest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50">
                <a:solidFill>
                  <a:srgbClr val="FFFFFF"/>
                </a:solidFill>
              </a:rPr>
              <a:t>economy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5">
                <a:solidFill>
                  <a:srgbClr val="FFFFFF"/>
                </a:solidFill>
              </a:rPr>
              <a:t>activities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in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45">
                <a:solidFill>
                  <a:srgbClr val="FFFFFF"/>
                </a:solidFill>
              </a:rPr>
              <a:t>four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 spc="-50">
                <a:solidFill>
                  <a:srgbClr val="FFFFFF"/>
                </a:solidFill>
              </a:rPr>
              <a:t>years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18854" y="3217926"/>
            <a:ext cx="2543810" cy="210502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4572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Highest </a:t>
            </a:r>
            <a:r>
              <a:rPr dirty="0" sz="1800" spc="-10">
                <a:latin typeface="Calibri"/>
                <a:cs typeface="Calibri"/>
              </a:rPr>
              <a:t>economy </a:t>
            </a:r>
            <a:r>
              <a:rPr dirty="0" sz="1800" spc="-5">
                <a:latin typeface="Calibri"/>
                <a:cs typeface="Calibri"/>
              </a:rPr>
              <a:t> activity in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zones </a:t>
            </a:r>
            <a:r>
              <a:rPr dirty="0" sz="1800" spc="-5">
                <a:latin typeface="Calibri"/>
                <a:cs typeface="Calibri"/>
              </a:rPr>
              <a:t>in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2021.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export grew by </a:t>
            </a:r>
            <a:r>
              <a:rPr dirty="0" sz="1800">
                <a:latin typeface="Calibri"/>
                <a:cs typeface="Calibri"/>
              </a:rPr>
              <a:t>15%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comparison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2019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22%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compared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2018,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making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record-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high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last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years.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8055" y="3685222"/>
            <a:ext cx="7576184" cy="1323340"/>
            <a:chOff x="448055" y="3685222"/>
            <a:chExt cx="7576184" cy="1323340"/>
          </a:xfrm>
        </p:grpSpPr>
        <p:sp>
          <p:nvSpPr>
            <p:cNvPr id="10" name="object 10"/>
            <p:cNvSpPr/>
            <p:nvPr/>
          </p:nvSpPr>
          <p:spPr>
            <a:xfrm>
              <a:off x="3593592" y="3825239"/>
              <a:ext cx="3091180" cy="1178560"/>
            </a:xfrm>
            <a:custGeom>
              <a:avLst/>
              <a:gdLst/>
              <a:ahLst/>
              <a:cxnLst/>
              <a:rect l="l" t="t" r="r" b="b"/>
              <a:pathLst>
                <a:path w="3091179" h="1178560">
                  <a:moveTo>
                    <a:pt x="566928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566928" y="1178052"/>
                  </a:lnTo>
                  <a:lnTo>
                    <a:pt x="566928" y="0"/>
                  </a:lnTo>
                  <a:close/>
                </a:path>
                <a:path w="3091179" h="1178560">
                  <a:moveTo>
                    <a:pt x="3090672" y="88392"/>
                  </a:moveTo>
                  <a:lnTo>
                    <a:pt x="2525268" y="88392"/>
                  </a:lnTo>
                  <a:lnTo>
                    <a:pt x="2525268" y="1178052"/>
                  </a:lnTo>
                  <a:lnTo>
                    <a:pt x="3090672" y="1178052"/>
                  </a:lnTo>
                  <a:lnTo>
                    <a:pt x="3090672" y="88392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87652" y="3755135"/>
              <a:ext cx="5615940" cy="1248410"/>
            </a:xfrm>
            <a:custGeom>
              <a:avLst/>
              <a:gdLst/>
              <a:ahLst/>
              <a:cxnLst/>
              <a:rect l="l" t="t" r="r" b="b"/>
              <a:pathLst>
                <a:path w="5615940" h="1248410">
                  <a:moveTo>
                    <a:pt x="566928" y="0"/>
                  </a:moveTo>
                  <a:lnTo>
                    <a:pt x="0" y="0"/>
                  </a:lnTo>
                  <a:lnTo>
                    <a:pt x="0" y="1248156"/>
                  </a:lnTo>
                  <a:lnTo>
                    <a:pt x="566928" y="1248156"/>
                  </a:lnTo>
                  <a:lnTo>
                    <a:pt x="566928" y="0"/>
                  </a:lnTo>
                  <a:close/>
                </a:path>
                <a:path w="5615940" h="1248410">
                  <a:moveTo>
                    <a:pt x="3090672" y="0"/>
                  </a:moveTo>
                  <a:lnTo>
                    <a:pt x="2525268" y="0"/>
                  </a:lnTo>
                  <a:lnTo>
                    <a:pt x="2525268" y="1248156"/>
                  </a:lnTo>
                  <a:lnTo>
                    <a:pt x="3090672" y="1248156"/>
                  </a:lnTo>
                  <a:lnTo>
                    <a:pt x="3090672" y="0"/>
                  </a:lnTo>
                  <a:close/>
                </a:path>
                <a:path w="5615940" h="1248410">
                  <a:moveTo>
                    <a:pt x="5615940" y="0"/>
                  </a:moveTo>
                  <a:lnTo>
                    <a:pt x="5050536" y="0"/>
                  </a:lnTo>
                  <a:lnTo>
                    <a:pt x="5050536" y="1248156"/>
                  </a:lnTo>
                  <a:lnTo>
                    <a:pt x="5615940" y="1248156"/>
                  </a:lnTo>
                  <a:lnTo>
                    <a:pt x="561594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8055" y="5003291"/>
              <a:ext cx="7576184" cy="0"/>
            </a:xfrm>
            <a:custGeom>
              <a:avLst/>
              <a:gdLst/>
              <a:ahLst/>
              <a:cxnLst/>
              <a:rect l="l" t="t" r="r" b="b"/>
              <a:pathLst>
                <a:path w="7576184" h="0">
                  <a:moveTo>
                    <a:pt x="0" y="0"/>
                  </a:moveTo>
                  <a:lnTo>
                    <a:pt x="75758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10689" y="3699509"/>
              <a:ext cx="5050790" cy="951230"/>
            </a:xfrm>
            <a:custGeom>
              <a:avLst/>
              <a:gdLst/>
              <a:ahLst/>
              <a:cxnLst/>
              <a:rect l="l" t="t" r="r" b="b"/>
              <a:pathLst>
                <a:path w="5050790" h="951229">
                  <a:moveTo>
                    <a:pt x="0" y="0"/>
                  </a:moveTo>
                  <a:lnTo>
                    <a:pt x="2525268" y="950976"/>
                  </a:lnTo>
                  <a:lnTo>
                    <a:pt x="5050536" y="449579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68324" y="3980688"/>
            <a:ext cx="567055" cy="1017905"/>
          </a:xfrm>
          <a:prstGeom prst="rect">
            <a:avLst/>
          </a:prstGeom>
          <a:solidFill>
            <a:srgbClr val="B4C6E7"/>
          </a:solidFill>
        </p:spPr>
        <p:txBody>
          <a:bodyPr wrap="square" lIns="0" tIns="52704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414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2,427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7261" y="3865245"/>
            <a:ext cx="27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2,796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7651" y="3794505"/>
            <a:ext cx="567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2,964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66590" y="3794505"/>
            <a:ext cx="27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2,964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1857" y="3794505"/>
            <a:ext cx="27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2,964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9983" y="3477259"/>
            <a:ext cx="3714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AF50"/>
                </a:solidFill>
                <a:latin typeface="Calibri"/>
                <a:cs typeface="Calibri"/>
              </a:rPr>
              <a:t>22.12%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3209" y="4403547"/>
            <a:ext cx="30035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AF50"/>
                </a:solidFill>
                <a:latin typeface="Calibri"/>
                <a:cs typeface="Calibri"/>
              </a:rPr>
              <a:t>5.99%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3459" y="3952494"/>
            <a:ext cx="6375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2,589</a:t>
            </a:r>
            <a:r>
              <a:rPr dirty="0" sz="900" spc="1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24691" sz="1350" spc="-7" b="1">
                <a:solidFill>
                  <a:srgbClr val="00AF50"/>
                </a:solidFill>
                <a:latin typeface="Calibri"/>
                <a:cs typeface="Calibri"/>
              </a:rPr>
              <a:t>14</a:t>
            </a:r>
            <a:endParaRPr baseline="24691" sz="1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2645" y="3903091"/>
            <a:ext cx="2552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00AF50"/>
                </a:solidFill>
                <a:latin typeface="Calibri"/>
                <a:cs typeface="Calibri"/>
              </a:rPr>
              <a:t>.49%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18475" y="4909184"/>
            <a:ext cx="309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18475" y="4614417"/>
            <a:ext cx="3098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5.00%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18475" y="4319778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18475" y="4025010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15.00%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8475" y="3730244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20.00%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18475" y="3435477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25.00%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900" y="4415653"/>
            <a:ext cx="285750" cy="656590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7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1,000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7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900" y="3361944"/>
            <a:ext cx="285750" cy="10782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3,500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3,000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2,500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2,000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1,500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5133" y="5057902"/>
            <a:ext cx="533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2018/2021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70401" y="5057902"/>
            <a:ext cx="533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2019/2021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96050" y="5057902"/>
            <a:ext cx="533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2020/2021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40889" y="3132836"/>
            <a:ext cx="347535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Comparison: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TIDZ expor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vs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previous</a:t>
            </a:r>
            <a:r>
              <a:rPr dirty="0" sz="14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years: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39184" y="5373623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8" y="0"/>
                </a:moveTo>
                <a:lnTo>
                  <a:pt x="0" y="0"/>
                </a:lnTo>
                <a:lnTo>
                  <a:pt x="0" y="62484"/>
                </a:lnTo>
                <a:lnTo>
                  <a:pt x="64008" y="62484"/>
                </a:lnTo>
                <a:lnTo>
                  <a:pt x="64008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217034" y="5311266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040124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628" y="659891"/>
            <a:ext cx="6492120" cy="55382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659" y="790955"/>
            <a:ext cx="2251710" cy="8968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419" y="881252"/>
            <a:ext cx="166623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85">
                <a:solidFill>
                  <a:srgbClr val="FFFFFF"/>
                </a:solidFill>
              </a:rPr>
              <a:t>L</a:t>
            </a:r>
            <a:r>
              <a:rPr dirty="0" sz="3200" spc="-35">
                <a:solidFill>
                  <a:srgbClr val="FFFFFF"/>
                </a:solidFill>
              </a:rPr>
              <a:t>O</a:t>
            </a:r>
            <a:r>
              <a:rPr dirty="0" sz="3200" spc="-40">
                <a:solidFill>
                  <a:srgbClr val="FFFFFF"/>
                </a:solidFill>
              </a:rPr>
              <a:t>C</a:t>
            </a:r>
            <a:r>
              <a:rPr dirty="0" sz="3200" spc="-285">
                <a:solidFill>
                  <a:srgbClr val="FFFFFF"/>
                </a:solidFill>
              </a:rPr>
              <a:t>A</a:t>
            </a:r>
            <a:r>
              <a:rPr dirty="0" sz="3200" spc="-25">
                <a:solidFill>
                  <a:srgbClr val="FFFFFF"/>
                </a:solidFill>
              </a:rPr>
              <a:t>T</a:t>
            </a:r>
            <a:r>
              <a:rPr dirty="0" sz="3200" spc="-15">
                <a:solidFill>
                  <a:srgbClr val="FFFFFF"/>
                </a:solidFill>
              </a:rPr>
              <a:t>I</a:t>
            </a:r>
            <a:r>
              <a:rPr dirty="0" sz="3200" spc="-50">
                <a:solidFill>
                  <a:srgbClr val="FFFFFF"/>
                </a:solidFill>
              </a:rPr>
              <a:t>O</a:t>
            </a:r>
            <a:r>
              <a:rPr dirty="0" sz="3200">
                <a:solidFill>
                  <a:srgbClr val="FFFFFF"/>
                </a:solidFill>
              </a:rPr>
              <a:t>N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304799"/>
            <a:ext cx="11277599" cy="50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3907" y="6115700"/>
            <a:ext cx="294603" cy="3612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5994" y="5868856"/>
            <a:ext cx="296028" cy="608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0101" y="5356823"/>
            <a:ext cx="3816125" cy="112017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614415" y="6396228"/>
            <a:ext cx="198120" cy="71755"/>
          </a:xfrm>
          <a:custGeom>
            <a:avLst/>
            <a:gdLst/>
            <a:ahLst/>
            <a:cxnLst/>
            <a:rect l="l" t="t" r="r" b="b"/>
            <a:pathLst>
              <a:path w="198120" h="71754">
                <a:moveTo>
                  <a:pt x="0" y="71628"/>
                </a:moveTo>
                <a:lnTo>
                  <a:pt x="198120" y="71628"/>
                </a:lnTo>
                <a:lnTo>
                  <a:pt x="198120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14415" y="6146291"/>
            <a:ext cx="198120" cy="71755"/>
          </a:xfrm>
          <a:custGeom>
            <a:avLst/>
            <a:gdLst/>
            <a:ahLst/>
            <a:cxnLst/>
            <a:rect l="l" t="t" r="r" b="b"/>
            <a:pathLst>
              <a:path w="198120" h="71754">
                <a:moveTo>
                  <a:pt x="0" y="71628"/>
                </a:moveTo>
                <a:lnTo>
                  <a:pt x="198120" y="71628"/>
                </a:lnTo>
                <a:lnTo>
                  <a:pt x="198120" y="0"/>
                </a:lnTo>
                <a:lnTo>
                  <a:pt x="0" y="0"/>
                </a:lnTo>
                <a:lnTo>
                  <a:pt x="0" y="71628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66459" y="6272784"/>
            <a:ext cx="200025" cy="195580"/>
          </a:xfrm>
          <a:custGeom>
            <a:avLst/>
            <a:gdLst/>
            <a:ahLst/>
            <a:cxnLst/>
            <a:rect l="l" t="t" r="r" b="b"/>
            <a:pathLst>
              <a:path w="200025" h="195579">
                <a:moveTo>
                  <a:pt x="0" y="195071"/>
                </a:moveTo>
                <a:lnTo>
                  <a:pt x="199644" y="195071"/>
                </a:lnTo>
                <a:lnTo>
                  <a:pt x="19964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66459" y="5899403"/>
            <a:ext cx="200025" cy="195580"/>
          </a:xfrm>
          <a:custGeom>
            <a:avLst/>
            <a:gdLst/>
            <a:ahLst/>
            <a:cxnLst/>
            <a:rect l="l" t="t" r="r" b="b"/>
            <a:pathLst>
              <a:path w="200025" h="195579">
                <a:moveTo>
                  <a:pt x="0" y="195072"/>
                </a:moveTo>
                <a:lnTo>
                  <a:pt x="199644" y="195072"/>
                </a:lnTo>
                <a:lnTo>
                  <a:pt x="199644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0407" y="6358128"/>
            <a:ext cx="198120" cy="109855"/>
          </a:xfrm>
          <a:custGeom>
            <a:avLst/>
            <a:gdLst/>
            <a:ahLst/>
            <a:cxnLst/>
            <a:rect l="l" t="t" r="r" b="b"/>
            <a:pathLst>
              <a:path w="198119" h="109854">
                <a:moveTo>
                  <a:pt x="0" y="109728"/>
                </a:moveTo>
                <a:lnTo>
                  <a:pt x="198119" y="109728"/>
                </a:lnTo>
                <a:lnTo>
                  <a:pt x="198119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40407" y="6070091"/>
            <a:ext cx="198120" cy="109855"/>
          </a:xfrm>
          <a:custGeom>
            <a:avLst/>
            <a:gdLst/>
            <a:ahLst/>
            <a:cxnLst/>
            <a:rect l="l" t="t" r="r" b="b"/>
            <a:pathLst>
              <a:path w="198119" h="109854">
                <a:moveTo>
                  <a:pt x="0" y="109728"/>
                </a:moveTo>
                <a:lnTo>
                  <a:pt x="198119" y="109728"/>
                </a:lnTo>
                <a:lnTo>
                  <a:pt x="198119" y="0"/>
                </a:lnTo>
                <a:lnTo>
                  <a:pt x="0" y="0"/>
                </a:lnTo>
                <a:lnTo>
                  <a:pt x="0" y="109728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2451" y="6338315"/>
            <a:ext cx="200025" cy="129539"/>
          </a:xfrm>
          <a:custGeom>
            <a:avLst/>
            <a:gdLst/>
            <a:ahLst/>
            <a:cxnLst/>
            <a:rect l="l" t="t" r="r" b="b"/>
            <a:pathLst>
              <a:path w="200025" h="129539">
                <a:moveTo>
                  <a:pt x="0" y="129540"/>
                </a:moveTo>
                <a:lnTo>
                  <a:pt x="199644" y="129540"/>
                </a:lnTo>
                <a:lnTo>
                  <a:pt x="199644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92451" y="6031991"/>
            <a:ext cx="200025" cy="129539"/>
          </a:xfrm>
          <a:custGeom>
            <a:avLst/>
            <a:gdLst/>
            <a:ahLst/>
            <a:cxnLst/>
            <a:rect l="l" t="t" r="r" b="b"/>
            <a:pathLst>
              <a:path w="200025" h="129539">
                <a:moveTo>
                  <a:pt x="0" y="129540"/>
                </a:moveTo>
                <a:lnTo>
                  <a:pt x="199644" y="129540"/>
                </a:lnTo>
                <a:lnTo>
                  <a:pt x="199644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44495" y="6120384"/>
            <a:ext cx="200025" cy="347980"/>
          </a:xfrm>
          <a:custGeom>
            <a:avLst/>
            <a:gdLst/>
            <a:ahLst/>
            <a:cxnLst/>
            <a:rect l="l" t="t" r="r" b="b"/>
            <a:pathLst>
              <a:path w="200025" h="347979">
                <a:moveTo>
                  <a:pt x="0" y="347471"/>
                </a:moveTo>
                <a:lnTo>
                  <a:pt x="199644" y="347471"/>
                </a:lnTo>
                <a:lnTo>
                  <a:pt x="199644" y="0"/>
                </a:lnTo>
                <a:lnTo>
                  <a:pt x="0" y="0"/>
                </a:lnTo>
                <a:lnTo>
                  <a:pt x="0" y="347471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44495" y="5596128"/>
            <a:ext cx="200025" cy="347980"/>
          </a:xfrm>
          <a:custGeom>
            <a:avLst/>
            <a:gdLst/>
            <a:ahLst/>
            <a:cxnLst/>
            <a:rect l="l" t="t" r="r" b="b"/>
            <a:pathLst>
              <a:path w="200025" h="347979">
                <a:moveTo>
                  <a:pt x="0" y="347472"/>
                </a:moveTo>
                <a:lnTo>
                  <a:pt x="199644" y="347472"/>
                </a:lnTo>
                <a:lnTo>
                  <a:pt x="199644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96539" y="6414515"/>
            <a:ext cx="200025" cy="53340"/>
          </a:xfrm>
          <a:custGeom>
            <a:avLst/>
            <a:gdLst/>
            <a:ahLst/>
            <a:cxnLst/>
            <a:rect l="l" t="t" r="r" b="b"/>
            <a:pathLst>
              <a:path w="200025" h="53339">
                <a:moveTo>
                  <a:pt x="0" y="53340"/>
                </a:moveTo>
                <a:lnTo>
                  <a:pt x="199644" y="53340"/>
                </a:lnTo>
                <a:lnTo>
                  <a:pt x="199644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96539" y="6184391"/>
            <a:ext cx="200025" cy="53340"/>
          </a:xfrm>
          <a:custGeom>
            <a:avLst/>
            <a:gdLst/>
            <a:ahLst/>
            <a:cxnLst/>
            <a:rect l="l" t="t" r="r" b="b"/>
            <a:pathLst>
              <a:path w="200025" h="53339">
                <a:moveTo>
                  <a:pt x="0" y="53340"/>
                </a:moveTo>
                <a:lnTo>
                  <a:pt x="199644" y="53340"/>
                </a:lnTo>
                <a:lnTo>
                  <a:pt x="199644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48583" y="6263640"/>
            <a:ext cx="200025" cy="204470"/>
          </a:xfrm>
          <a:custGeom>
            <a:avLst/>
            <a:gdLst/>
            <a:ahLst/>
            <a:cxnLst/>
            <a:rect l="l" t="t" r="r" b="b"/>
            <a:pathLst>
              <a:path w="200025" h="204470">
                <a:moveTo>
                  <a:pt x="0" y="204216"/>
                </a:moveTo>
                <a:lnTo>
                  <a:pt x="199644" y="204216"/>
                </a:lnTo>
                <a:lnTo>
                  <a:pt x="199644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48583" y="5881115"/>
            <a:ext cx="200025" cy="204470"/>
          </a:xfrm>
          <a:custGeom>
            <a:avLst/>
            <a:gdLst/>
            <a:ahLst/>
            <a:cxnLst/>
            <a:rect l="l" t="t" r="r" b="b"/>
            <a:pathLst>
              <a:path w="200025" h="204470">
                <a:moveTo>
                  <a:pt x="0" y="204216"/>
                </a:moveTo>
                <a:lnTo>
                  <a:pt x="199644" y="204216"/>
                </a:lnTo>
                <a:lnTo>
                  <a:pt x="199644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00628" y="6329171"/>
            <a:ext cx="200025" cy="139065"/>
          </a:xfrm>
          <a:custGeom>
            <a:avLst/>
            <a:gdLst/>
            <a:ahLst/>
            <a:cxnLst/>
            <a:rect l="l" t="t" r="r" b="b"/>
            <a:pathLst>
              <a:path w="200025" h="139064">
                <a:moveTo>
                  <a:pt x="0" y="138683"/>
                </a:moveTo>
                <a:lnTo>
                  <a:pt x="199644" y="138683"/>
                </a:lnTo>
                <a:lnTo>
                  <a:pt x="199644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00628" y="6013703"/>
            <a:ext cx="200025" cy="139065"/>
          </a:xfrm>
          <a:custGeom>
            <a:avLst/>
            <a:gdLst/>
            <a:ahLst/>
            <a:cxnLst/>
            <a:rect l="l" t="t" r="r" b="b"/>
            <a:pathLst>
              <a:path w="200025" h="139064">
                <a:moveTo>
                  <a:pt x="0" y="138684"/>
                </a:moveTo>
                <a:lnTo>
                  <a:pt x="199644" y="138684"/>
                </a:lnTo>
                <a:lnTo>
                  <a:pt x="199644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52671" y="6329171"/>
            <a:ext cx="200025" cy="139065"/>
          </a:xfrm>
          <a:custGeom>
            <a:avLst/>
            <a:gdLst/>
            <a:ahLst/>
            <a:cxnLst/>
            <a:rect l="l" t="t" r="r" b="b"/>
            <a:pathLst>
              <a:path w="200025" h="139064">
                <a:moveTo>
                  <a:pt x="0" y="138683"/>
                </a:moveTo>
                <a:lnTo>
                  <a:pt x="199643" y="138683"/>
                </a:lnTo>
                <a:lnTo>
                  <a:pt x="199643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52671" y="6013703"/>
            <a:ext cx="200025" cy="139065"/>
          </a:xfrm>
          <a:custGeom>
            <a:avLst/>
            <a:gdLst/>
            <a:ahLst/>
            <a:cxnLst/>
            <a:rect l="l" t="t" r="r" b="b"/>
            <a:pathLst>
              <a:path w="200025" h="139064">
                <a:moveTo>
                  <a:pt x="0" y="138684"/>
                </a:moveTo>
                <a:lnTo>
                  <a:pt x="199643" y="138684"/>
                </a:lnTo>
                <a:lnTo>
                  <a:pt x="199643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06240" y="6225540"/>
            <a:ext cx="198120" cy="242570"/>
          </a:xfrm>
          <a:custGeom>
            <a:avLst/>
            <a:gdLst/>
            <a:ahLst/>
            <a:cxnLst/>
            <a:rect l="l" t="t" r="r" b="b"/>
            <a:pathLst>
              <a:path w="198120" h="242570">
                <a:moveTo>
                  <a:pt x="0" y="242316"/>
                </a:moveTo>
                <a:lnTo>
                  <a:pt x="198120" y="242316"/>
                </a:lnTo>
                <a:lnTo>
                  <a:pt x="198120" y="0"/>
                </a:lnTo>
                <a:lnTo>
                  <a:pt x="0" y="0"/>
                </a:lnTo>
                <a:lnTo>
                  <a:pt x="0" y="242316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06240" y="5804915"/>
            <a:ext cx="198120" cy="242570"/>
          </a:xfrm>
          <a:custGeom>
            <a:avLst/>
            <a:gdLst/>
            <a:ahLst/>
            <a:cxnLst/>
            <a:rect l="l" t="t" r="r" b="b"/>
            <a:pathLst>
              <a:path w="198120" h="242570">
                <a:moveTo>
                  <a:pt x="0" y="242316"/>
                </a:moveTo>
                <a:lnTo>
                  <a:pt x="198120" y="242316"/>
                </a:lnTo>
                <a:lnTo>
                  <a:pt x="198120" y="0"/>
                </a:lnTo>
                <a:lnTo>
                  <a:pt x="0" y="0"/>
                </a:lnTo>
                <a:lnTo>
                  <a:pt x="0" y="242316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58284" y="6387084"/>
            <a:ext cx="198120" cy="81280"/>
          </a:xfrm>
          <a:custGeom>
            <a:avLst/>
            <a:gdLst/>
            <a:ahLst/>
            <a:cxnLst/>
            <a:rect l="l" t="t" r="r" b="b"/>
            <a:pathLst>
              <a:path w="198120" h="81279">
                <a:moveTo>
                  <a:pt x="0" y="80771"/>
                </a:moveTo>
                <a:lnTo>
                  <a:pt x="198119" y="80771"/>
                </a:lnTo>
                <a:lnTo>
                  <a:pt x="198119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58284" y="6126479"/>
            <a:ext cx="198120" cy="82550"/>
          </a:xfrm>
          <a:custGeom>
            <a:avLst/>
            <a:gdLst/>
            <a:ahLst/>
            <a:cxnLst/>
            <a:rect l="l" t="t" r="r" b="b"/>
            <a:pathLst>
              <a:path w="198120" h="82550">
                <a:moveTo>
                  <a:pt x="0" y="82296"/>
                </a:moveTo>
                <a:lnTo>
                  <a:pt x="198119" y="82296"/>
                </a:lnTo>
                <a:lnTo>
                  <a:pt x="198119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10328" y="6016752"/>
            <a:ext cx="198120" cy="451484"/>
          </a:xfrm>
          <a:custGeom>
            <a:avLst/>
            <a:gdLst/>
            <a:ahLst/>
            <a:cxnLst/>
            <a:rect l="l" t="t" r="r" b="b"/>
            <a:pathLst>
              <a:path w="198120" h="451485">
                <a:moveTo>
                  <a:pt x="0" y="451104"/>
                </a:moveTo>
                <a:lnTo>
                  <a:pt x="198120" y="451104"/>
                </a:lnTo>
                <a:lnTo>
                  <a:pt x="19812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10328" y="5387340"/>
            <a:ext cx="198120" cy="451484"/>
          </a:xfrm>
          <a:custGeom>
            <a:avLst/>
            <a:gdLst/>
            <a:ahLst/>
            <a:cxnLst/>
            <a:rect l="l" t="t" r="r" b="b"/>
            <a:pathLst>
              <a:path w="198120" h="451485">
                <a:moveTo>
                  <a:pt x="0" y="451104"/>
                </a:moveTo>
                <a:lnTo>
                  <a:pt x="198120" y="451104"/>
                </a:lnTo>
                <a:lnTo>
                  <a:pt x="19812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262371" y="6216396"/>
            <a:ext cx="198120" cy="251460"/>
          </a:xfrm>
          <a:custGeom>
            <a:avLst/>
            <a:gdLst/>
            <a:ahLst/>
            <a:cxnLst/>
            <a:rect l="l" t="t" r="r" b="b"/>
            <a:pathLst>
              <a:path w="198120" h="251460">
                <a:moveTo>
                  <a:pt x="0" y="251459"/>
                </a:moveTo>
                <a:lnTo>
                  <a:pt x="198119" y="251459"/>
                </a:lnTo>
                <a:lnTo>
                  <a:pt x="198119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62371" y="5785103"/>
            <a:ext cx="198120" cy="253365"/>
          </a:xfrm>
          <a:custGeom>
            <a:avLst/>
            <a:gdLst/>
            <a:ahLst/>
            <a:cxnLst/>
            <a:rect l="l" t="t" r="r" b="b"/>
            <a:pathLst>
              <a:path w="198120" h="253364">
                <a:moveTo>
                  <a:pt x="0" y="252984"/>
                </a:moveTo>
                <a:lnTo>
                  <a:pt x="198119" y="252984"/>
                </a:lnTo>
                <a:lnTo>
                  <a:pt x="198119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64207" y="6467855"/>
            <a:ext cx="4578350" cy="36830"/>
          </a:xfrm>
          <a:custGeom>
            <a:avLst/>
            <a:gdLst/>
            <a:ahLst/>
            <a:cxnLst/>
            <a:rect l="l" t="t" r="r" b="b"/>
            <a:pathLst>
              <a:path w="4578350" h="36829">
                <a:moveTo>
                  <a:pt x="0" y="0"/>
                </a:moveTo>
                <a:lnTo>
                  <a:pt x="4578096" y="0"/>
                </a:lnTo>
              </a:path>
              <a:path w="4578350" h="36829">
                <a:moveTo>
                  <a:pt x="0" y="0"/>
                </a:moveTo>
                <a:lnTo>
                  <a:pt x="0" y="36576"/>
                </a:lnTo>
              </a:path>
              <a:path w="4578350" h="36829">
                <a:moveTo>
                  <a:pt x="352044" y="0"/>
                </a:moveTo>
                <a:lnTo>
                  <a:pt x="352044" y="36576"/>
                </a:lnTo>
              </a:path>
              <a:path w="4578350" h="36829">
                <a:moveTo>
                  <a:pt x="704088" y="0"/>
                </a:moveTo>
                <a:lnTo>
                  <a:pt x="704088" y="36576"/>
                </a:lnTo>
              </a:path>
              <a:path w="4578350" h="36829">
                <a:moveTo>
                  <a:pt x="1056132" y="0"/>
                </a:moveTo>
                <a:lnTo>
                  <a:pt x="1056132" y="36576"/>
                </a:lnTo>
              </a:path>
              <a:path w="4578350" h="36829">
                <a:moveTo>
                  <a:pt x="1408176" y="0"/>
                </a:moveTo>
                <a:lnTo>
                  <a:pt x="1408176" y="36576"/>
                </a:lnTo>
              </a:path>
              <a:path w="4578350" h="36829">
                <a:moveTo>
                  <a:pt x="1760220" y="0"/>
                </a:moveTo>
                <a:lnTo>
                  <a:pt x="1760220" y="36576"/>
                </a:lnTo>
              </a:path>
              <a:path w="4578350" h="36829">
                <a:moveTo>
                  <a:pt x="2112264" y="0"/>
                </a:moveTo>
                <a:lnTo>
                  <a:pt x="2112264" y="36576"/>
                </a:lnTo>
              </a:path>
              <a:path w="4578350" h="36829">
                <a:moveTo>
                  <a:pt x="2464308" y="0"/>
                </a:moveTo>
                <a:lnTo>
                  <a:pt x="2464308" y="36576"/>
                </a:lnTo>
              </a:path>
              <a:path w="4578350" h="36829">
                <a:moveTo>
                  <a:pt x="2816352" y="0"/>
                </a:moveTo>
                <a:lnTo>
                  <a:pt x="2816352" y="36576"/>
                </a:lnTo>
              </a:path>
              <a:path w="4578350" h="36829">
                <a:moveTo>
                  <a:pt x="3168396" y="0"/>
                </a:moveTo>
                <a:lnTo>
                  <a:pt x="3168396" y="36576"/>
                </a:lnTo>
              </a:path>
              <a:path w="4578350" h="36829">
                <a:moveTo>
                  <a:pt x="3521964" y="0"/>
                </a:moveTo>
                <a:lnTo>
                  <a:pt x="3521964" y="36576"/>
                </a:lnTo>
              </a:path>
              <a:path w="4578350" h="36829">
                <a:moveTo>
                  <a:pt x="3874007" y="0"/>
                </a:moveTo>
                <a:lnTo>
                  <a:pt x="3874007" y="36576"/>
                </a:lnTo>
              </a:path>
              <a:path w="4578350" h="36829">
                <a:moveTo>
                  <a:pt x="4226052" y="0"/>
                </a:moveTo>
                <a:lnTo>
                  <a:pt x="4226052" y="36576"/>
                </a:lnTo>
              </a:path>
              <a:path w="4578350" h="36829">
                <a:moveTo>
                  <a:pt x="4578096" y="0"/>
                </a:moveTo>
                <a:lnTo>
                  <a:pt x="4578096" y="3657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28216" y="6179820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4" y="0"/>
                </a:moveTo>
                <a:lnTo>
                  <a:pt x="0" y="0"/>
                </a:lnTo>
                <a:lnTo>
                  <a:pt x="0" y="178307"/>
                </a:lnTo>
                <a:lnTo>
                  <a:pt x="222504" y="178307"/>
                </a:lnTo>
                <a:lnTo>
                  <a:pt x="22250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754504" y="6182055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80260" y="6161532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4" y="0"/>
                </a:moveTo>
                <a:lnTo>
                  <a:pt x="0" y="0"/>
                </a:lnTo>
                <a:lnTo>
                  <a:pt x="0" y="176784"/>
                </a:lnTo>
                <a:lnTo>
                  <a:pt x="222504" y="176784"/>
                </a:lnTo>
                <a:lnTo>
                  <a:pt x="22250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106929" y="6163157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32304" y="5943600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4" y="0"/>
                </a:moveTo>
                <a:lnTo>
                  <a:pt x="0" y="0"/>
                </a:lnTo>
                <a:lnTo>
                  <a:pt x="0" y="176784"/>
                </a:lnTo>
                <a:lnTo>
                  <a:pt x="222504" y="176784"/>
                </a:lnTo>
                <a:lnTo>
                  <a:pt x="22250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458973" y="5945225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4.6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84348" y="6237732"/>
            <a:ext cx="224154" cy="177165"/>
          </a:xfrm>
          <a:custGeom>
            <a:avLst/>
            <a:gdLst/>
            <a:ahLst/>
            <a:cxnLst/>
            <a:rect l="l" t="t" r="r" b="b"/>
            <a:pathLst>
              <a:path w="224155" h="177164">
                <a:moveTo>
                  <a:pt x="224027" y="0"/>
                </a:moveTo>
                <a:lnTo>
                  <a:pt x="0" y="0"/>
                </a:lnTo>
                <a:lnTo>
                  <a:pt x="0" y="176784"/>
                </a:lnTo>
                <a:lnTo>
                  <a:pt x="224027" y="176784"/>
                </a:lnTo>
                <a:lnTo>
                  <a:pt x="224027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811272" y="6239052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1.5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37916" y="6085332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4" y="0"/>
                </a:moveTo>
                <a:lnTo>
                  <a:pt x="0" y="0"/>
                </a:lnTo>
                <a:lnTo>
                  <a:pt x="0" y="178307"/>
                </a:lnTo>
                <a:lnTo>
                  <a:pt x="222504" y="178307"/>
                </a:lnTo>
                <a:lnTo>
                  <a:pt x="222504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163570" y="6087262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89959" y="6152388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3" y="0"/>
                </a:moveTo>
                <a:lnTo>
                  <a:pt x="0" y="0"/>
                </a:lnTo>
                <a:lnTo>
                  <a:pt x="0" y="176784"/>
                </a:lnTo>
                <a:lnTo>
                  <a:pt x="222503" y="176784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515614" y="6153708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842003" y="6152388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3" y="0"/>
                </a:moveTo>
                <a:lnTo>
                  <a:pt x="0" y="0"/>
                </a:lnTo>
                <a:lnTo>
                  <a:pt x="0" y="176784"/>
                </a:lnTo>
                <a:lnTo>
                  <a:pt x="222503" y="176784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868039" y="6153708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94047" y="6047232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7"/>
                </a:lnTo>
                <a:lnTo>
                  <a:pt x="222503" y="178307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220083" y="6049467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46091" y="6208776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8"/>
                </a:lnTo>
                <a:lnTo>
                  <a:pt x="222503" y="178308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572380" y="6210706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1.8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98135" y="5838444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7"/>
                </a:lnTo>
                <a:lnTo>
                  <a:pt x="222503" y="178307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924805" y="5840983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5.7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50179" y="6038088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8"/>
                </a:lnTo>
                <a:lnTo>
                  <a:pt x="222503" y="178308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276850" y="6040018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602223" y="6217920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7"/>
                </a:lnTo>
                <a:lnTo>
                  <a:pt x="222503" y="178307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602223" y="6220155"/>
            <a:ext cx="222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1.7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54267" y="6094476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8"/>
                </a:lnTo>
                <a:lnTo>
                  <a:pt x="222503" y="178308"/>
                </a:lnTo>
                <a:lnTo>
                  <a:pt x="222503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981191" y="6096711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3.0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359652" y="937247"/>
            <a:ext cx="4116070" cy="1196975"/>
            <a:chOff x="6359652" y="937247"/>
            <a:chExt cx="4116070" cy="1196975"/>
          </a:xfrm>
        </p:grpSpPr>
        <p:sp>
          <p:nvSpPr>
            <p:cNvPr id="60" name="object 60"/>
            <p:cNvSpPr/>
            <p:nvPr/>
          </p:nvSpPr>
          <p:spPr>
            <a:xfrm>
              <a:off x="6498336" y="1040892"/>
              <a:ext cx="3870960" cy="1088390"/>
            </a:xfrm>
            <a:custGeom>
              <a:avLst/>
              <a:gdLst/>
              <a:ahLst/>
              <a:cxnLst/>
              <a:rect l="l" t="t" r="r" b="b"/>
              <a:pathLst>
                <a:path w="3870959" h="1088389">
                  <a:moveTo>
                    <a:pt x="0" y="1088136"/>
                  </a:moveTo>
                  <a:lnTo>
                    <a:pt x="3870960" y="1088136"/>
                  </a:lnTo>
                  <a:lnTo>
                    <a:pt x="3870960" y="0"/>
                  </a:lnTo>
                  <a:lnTo>
                    <a:pt x="0" y="0"/>
                  </a:lnTo>
                  <a:lnTo>
                    <a:pt x="0" y="1088136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9652" y="937247"/>
              <a:ext cx="4115561" cy="59361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0" y="955560"/>
              <a:ext cx="1335786" cy="511289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532880" y="1005332"/>
            <a:ext cx="1056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INFLATION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71309" y="1457960"/>
            <a:ext cx="34918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Low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inflation: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avg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&lt; </a:t>
            </a:r>
            <a:r>
              <a:rPr dirty="0" sz="1600" spc="-10" b="1">
                <a:latin typeface="Calibri"/>
                <a:cs typeface="Calibri"/>
              </a:rPr>
              <a:t>2%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annually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over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algn="ctr" marL="342265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last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18 years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361176" y="2234171"/>
            <a:ext cx="4135754" cy="1055370"/>
            <a:chOff x="6361176" y="2234171"/>
            <a:chExt cx="4135754" cy="1055370"/>
          </a:xfrm>
        </p:grpSpPr>
        <p:sp>
          <p:nvSpPr>
            <p:cNvPr id="66" name="object 66"/>
            <p:cNvSpPr/>
            <p:nvPr/>
          </p:nvSpPr>
          <p:spPr>
            <a:xfrm>
              <a:off x="6486144" y="2377440"/>
              <a:ext cx="3903345" cy="906780"/>
            </a:xfrm>
            <a:custGeom>
              <a:avLst/>
              <a:gdLst/>
              <a:ahLst/>
              <a:cxnLst/>
              <a:rect l="l" t="t" r="r" b="b"/>
              <a:pathLst>
                <a:path w="3903345" h="906779">
                  <a:moveTo>
                    <a:pt x="0" y="906779"/>
                  </a:moveTo>
                  <a:lnTo>
                    <a:pt x="3902963" y="906779"/>
                  </a:lnTo>
                  <a:lnTo>
                    <a:pt x="3902963" y="0"/>
                  </a:lnTo>
                  <a:lnTo>
                    <a:pt x="0" y="0"/>
                  </a:lnTo>
                  <a:lnTo>
                    <a:pt x="0" y="906779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1176" y="2234171"/>
              <a:ext cx="4135374" cy="59361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2324" y="2252484"/>
              <a:ext cx="1332737" cy="511289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6533768" y="2301621"/>
            <a:ext cx="3627754" cy="8966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CURRENCY</a:t>
            </a:r>
            <a:endParaRPr sz="1800">
              <a:latin typeface="Calibri"/>
              <a:cs typeface="Calibri"/>
            </a:endParaRPr>
          </a:p>
          <a:p>
            <a:pPr algn="ctr" marL="189230">
              <a:lnSpc>
                <a:spcPct val="100000"/>
              </a:lnSpc>
              <a:spcBef>
                <a:spcPts val="1190"/>
              </a:spcBef>
            </a:pPr>
            <a:r>
              <a:rPr dirty="0" sz="1400" b="1">
                <a:latin typeface="Calibri"/>
                <a:cs typeface="Calibri"/>
              </a:rPr>
              <a:t>North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Macedonian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Denar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pegged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DM/€</a:t>
            </a:r>
            <a:endParaRPr sz="1400">
              <a:latin typeface="Calibri"/>
              <a:cs typeface="Calibri"/>
            </a:endParaRPr>
          </a:p>
          <a:p>
            <a:pPr algn="ctr" marL="189230">
              <a:lnSpc>
                <a:spcPct val="100000"/>
              </a:lnSpc>
              <a:spcBef>
                <a:spcPts val="630"/>
              </a:spcBef>
            </a:pPr>
            <a:r>
              <a:rPr dirty="0" sz="1000" spc="-5" b="1">
                <a:latin typeface="Calibri"/>
                <a:cs typeface="Calibri"/>
              </a:rPr>
              <a:t>for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the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last</a:t>
            </a:r>
            <a:r>
              <a:rPr dirty="0" sz="1000" spc="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26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years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(€1=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MKD</a:t>
            </a:r>
            <a:r>
              <a:rPr dirty="0" sz="100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61.5)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359652" y="3374123"/>
            <a:ext cx="4129404" cy="1062990"/>
            <a:chOff x="6359652" y="3374123"/>
            <a:chExt cx="4129404" cy="1062990"/>
          </a:xfrm>
        </p:grpSpPr>
        <p:sp>
          <p:nvSpPr>
            <p:cNvPr id="71" name="object 71"/>
            <p:cNvSpPr/>
            <p:nvPr/>
          </p:nvSpPr>
          <p:spPr>
            <a:xfrm>
              <a:off x="6478524" y="3531107"/>
              <a:ext cx="3904615" cy="901065"/>
            </a:xfrm>
            <a:custGeom>
              <a:avLst/>
              <a:gdLst/>
              <a:ahLst/>
              <a:cxnLst/>
              <a:rect l="l" t="t" r="r" b="b"/>
              <a:pathLst>
                <a:path w="3904615" h="901064">
                  <a:moveTo>
                    <a:pt x="0" y="900683"/>
                  </a:moveTo>
                  <a:lnTo>
                    <a:pt x="3904487" y="900683"/>
                  </a:lnTo>
                  <a:lnTo>
                    <a:pt x="3904487" y="0"/>
                  </a:lnTo>
                  <a:lnTo>
                    <a:pt x="0" y="0"/>
                  </a:lnTo>
                  <a:lnTo>
                    <a:pt x="0" y="900683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9652" y="3374123"/>
              <a:ext cx="4129278" cy="59361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0800" y="3392436"/>
              <a:ext cx="3467861" cy="511289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6532880" y="3442842"/>
            <a:ext cx="3188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NETTO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SALARY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50556" y="3878072"/>
            <a:ext cx="1376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€480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per month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362700" y="4515586"/>
            <a:ext cx="4169410" cy="1079500"/>
            <a:chOff x="6362700" y="4515586"/>
            <a:chExt cx="4169410" cy="1079500"/>
          </a:xfrm>
        </p:grpSpPr>
        <p:sp>
          <p:nvSpPr>
            <p:cNvPr id="77" name="object 77"/>
            <p:cNvSpPr/>
            <p:nvPr/>
          </p:nvSpPr>
          <p:spPr>
            <a:xfrm>
              <a:off x="6519671" y="4567428"/>
              <a:ext cx="3906520" cy="1022985"/>
            </a:xfrm>
            <a:custGeom>
              <a:avLst/>
              <a:gdLst/>
              <a:ahLst/>
              <a:cxnLst/>
              <a:rect l="l" t="t" r="r" b="b"/>
              <a:pathLst>
                <a:path w="3906520" h="1022985">
                  <a:moveTo>
                    <a:pt x="0" y="1022604"/>
                  </a:moveTo>
                  <a:lnTo>
                    <a:pt x="3906012" y="1022604"/>
                  </a:lnTo>
                  <a:lnTo>
                    <a:pt x="3906012" y="0"/>
                  </a:lnTo>
                  <a:lnTo>
                    <a:pt x="0" y="0"/>
                  </a:lnTo>
                  <a:lnTo>
                    <a:pt x="0" y="1022604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2700" y="4515586"/>
              <a:ext cx="4168902" cy="59514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3848" y="4533912"/>
              <a:ext cx="1881377" cy="51128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31479" y="4533912"/>
              <a:ext cx="1329690" cy="511289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6535673" y="4584572"/>
            <a:ext cx="2677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RATINGS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2019/2020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04152" y="5029911"/>
            <a:ext cx="33083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Standard</a:t>
            </a:r>
            <a:r>
              <a:rPr dirty="0" sz="1600" spc="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&amp; Poor’s: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BB-,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Stable Outlook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latin typeface="Calibri"/>
                <a:cs typeface="Calibri"/>
              </a:rPr>
              <a:t>Fitch: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BB+,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Stable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Outlook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521195" y="5759196"/>
            <a:ext cx="3914140" cy="1022985"/>
          </a:xfrm>
          <a:custGeom>
            <a:avLst/>
            <a:gdLst/>
            <a:ahLst/>
            <a:cxnLst/>
            <a:rect l="l" t="t" r="r" b="b"/>
            <a:pathLst>
              <a:path w="3914140" h="1022984">
                <a:moveTo>
                  <a:pt x="0" y="1022603"/>
                </a:moveTo>
                <a:lnTo>
                  <a:pt x="3913632" y="1022603"/>
                </a:lnTo>
                <a:lnTo>
                  <a:pt x="3913632" y="0"/>
                </a:lnTo>
                <a:lnTo>
                  <a:pt x="0" y="0"/>
                </a:lnTo>
                <a:lnTo>
                  <a:pt x="0" y="1022603"/>
                </a:lnTo>
                <a:close/>
              </a:path>
            </a:pathLst>
          </a:custGeom>
          <a:ln w="9524">
            <a:solidFill>
              <a:srgbClr val="B1B1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7279893" y="6234785"/>
            <a:ext cx="23641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Budget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Deficit: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8.1%</a:t>
            </a:r>
            <a:r>
              <a:rPr dirty="0" sz="1600" spc="-5" b="1">
                <a:latin typeface="Calibri"/>
                <a:cs typeface="Calibri"/>
              </a:rPr>
              <a:t> of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GDP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362700" y="5626608"/>
            <a:ext cx="4170679" cy="593725"/>
            <a:chOff x="6362700" y="5626608"/>
            <a:chExt cx="4170679" cy="593725"/>
          </a:xfrm>
        </p:grpSpPr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62700" y="5626608"/>
              <a:ext cx="4170426" cy="59361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03848" y="5644896"/>
              <a:ext cx="1866138" cy="51128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14716" y="5644896"/>
              <a:ext cx="800862" cy="51128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10016" y="5644896"/>
              <a:ext cx="537209" cy="511289"/>
            </a:xfrm>
            <a:prstGeom prst="rect">
              <a:avLst/>
            </a:prstGeom>
          </p:spPr>
        </p:pic>
      </p:grpSp>
      <p:sp>
        <p:nvSpPr>
          <p:cNvPr id="90" name="object 90"/>
          <p:cNvSpPr txBox="1"/>
          <p:nvPr/>
        </p:nvSpPr>
        <p:spPr>
          <a:xfrm>
            <a:off x="6535673" y="5694679"/>
            <a:ext cx="2363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DEFICIT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0" y="27432"/>
            <a:ext cx="12192000" cy="1016000"/>
            <a:chOff x="0" y="27432"/>
            <a:chExt cx="12192000" cy="1016000"/>
          </a:xfrm>
        </p:grpSpPr>
        <p:sp>
          <p:nvSpPr>
            <p:cNvPr id="92" name="object 92"/>
            <p:cNvSpPr/>
            <p:nvPr/>
          </p:nvSpPr>
          <p:spPr>
            <a:xfrm>
              <a:off x="0" y="27432"/>
              <a:ext cx="12192000" cy="858519"/>
            </a:xfrm>
            <a:custGeom>
              <a:avLst/>
              <a:gdLst/>
              <a:ahLst/>
              <a:cxnLst/>
              <a:rect l="l" t="t" r="r" b="b"/>
              <a:pathLst>
                <a:path w="12192000" h="858519">
                  <a:moveTo>
                    <a:pt x="12192000" y="0"/>
                  </a:moveTo>
                  <a:lnTo>
                    <a:pt x="0" y="0"/>
                  </a:lnTo>
                  <a:lnTo>
                    <a:pt x="0" y="858011"/>
                  </a:lnTo>
                  <a:lnTo>
                    <a:pt x="12192000" y="85801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36576"/>
              <a:ext cx="6393942" cy="1006601"/>
            </a:xfrm>
            <a:prstGeom prst="rect">
              <a:avLst/>
            </a:prstGeom>
          </p:spPr>
        </p:pic>
      </p:grp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78739" y="140970"/>
            <a:ext cx="6019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FFFF"/>
                </a:solidFill>
              </a:rPr>
              <a:t>Stable</a:t>
            </a:r>
            <a:r>
              <a:rPr dirty="0" sz="3600" spc="-75">
                <a:solidFill>
                  <a:srgbClr val="FFFFFF"/>
                </a:solidFill>
              </a:rPr>
              <a:t> </a:t>
            </a:r>
            <a:r>
              <a:rPr dirty="0" sz="3600" spc="-45">
                <a:solidFill>
                  <a:srgbClr val="FFFFFF"/>
                </a:solidFill>
              </a:rPr>
              <a:t>Macroeconomic</a:t>
            </a:r>
            <a:r>
              <a:rPr dirty="0" sz="3600" spc="-85">
                <a:solidFill>
                  <a:srgbClr val="FFFFFF"/>
                </a:solidFill>
              </a:rPr>
              <a:t> </a:t>
            </a:r>
            <a:r>
              <a:rPr dirty="0" sz="3600" spc="-45">
                <a:solidFill>
                  <a:srgbClr val="FFFFFF"/>
                </a:solidFill>
              </a:rPr>
              <a:t>Indicators</a:t>
            </a:r>
            <a:endParaRPr sz="3600"/>
          </a:p>
        </p:txBody>
      </p:sp>
      <p:sp>
        <p:nvSpPr>
          <p:cNvPr id="95" name="object 95"/>
          <p:cNvSpPr/>
          <p:nvPr/>
        </p:nvSpPr>
        <p:spPr>
          <a:xfrm>
            <a:off x="1662683" y="2808732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 h="0">
                <a:moveTo>
                  <a:pt x="0" y="0"/>
                </a:moveTo>
                <a:lnTo>
                  <a:pt x="4536948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6" name="object 96"/>
          <p:cNvGrpSpPr/>
          <p:nvPr/>
        </p:nvGrpSpPr>
        <p:grpSpPr>
          <a:xfrm>
            <a:off x="1577339" y="938783"/>
            <a:ext cx="4750435" cy="5745480"/>
            <a:chOff x="1577339" y="938783"/>
            <a:chExt cx="4750435" cy="5745480"/>
          </a:xfrm>
        </p:grpSpPr>
        <p:sp>
          <p:nvSpPr>
            <p:cNvPr id="97" name="object 97"/>
            <p:cNvSpPr/>
            <p:nvPr/>
          </p:nvSpPr>
          <p:spPr>
            <a:xfrm>
              <a:off x="6313169" y="1053845"/>
              <a:ext cx="0" cy="5615940"/>
            </a:xfrm>
            <a:custGeom>
              <a:avLst/>
              <a:gdLst/>
              <a:ahLst/>
              <a:cxnLst/>
              <a:rect l="l" t="t" r="r" b="b"/>
              <a:pathLst>
                <a:path w="0" h="5615940">
                  <a:moveTo>
                    <a:pt x="0" y="0"/>
                  </a:moveTo>
                  <a:lnTo>
                    <a:pt x="0" y="561594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662683" y="5053583"/>
              <a:ext cx="4537075" cy="0"/>
            </a:xfrm>
            <a:custGeom>
              <a:avLst/>
              <a:gdLst/>
              <a:ahLst/>
              <a:cxnLst/>
              <a:rect l="l" t="t" r="r" b="b"/>
              <a:pathLst>
                <a:path w="4537075" h="0">
                  <a:moveTo>
                    <a:pt x="0" y="0"/>
                  </a:moveTo>
                  <a:lnTo>
                    <a:pt x="4536948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77339" y="938783"/>
              <a:ext cx="2053589" cy="345186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1662429" y="967485"/>
            <a:ext cx="1870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REAL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GDP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GROWTH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RATE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(%)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94563" y="2920936"/>
            <a:ext cx="1721606" cy="149883"/>
          </a:xfrm>
          <a:prstGeom prst="rect">
            <a:avLst/>
          </a:prstGeom>
        </p:spPr>
      </p:pic>
      <p:sp>
        <p:nvSpPr>
          <p:cNvPr id="102" name="object 102"/>
          <p:cNvSpPr txBox="1"/>
          <p:nvPr/>
        </p:nvSpPr>
        <p:spPr>
          <a:xfrm>
            <a:off x="1674114" y="2863722"/>
            <a:ext cx="17487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EXPORT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GROWTH</a:t>
            </a:r>
            <a:r>
              <a:rPr dirty="0" sz="1200" spc="-25" b="1">
                <a:latin typeface="Calibri"/>
                <a:cs typeface="Calibri"/>
              </a:rPr>
              <a:t> RATE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(%)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3" name="object 10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03247" y="5067300"/>
            <a:ext cx="1166622" cy="345186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1687829" y="5096636"/>
            <a:ext cx="9842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FDI</a:t>
            </a:r>
            <a:r>
              <a:rPr dirty="0" sz="1200" spc="2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(%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GDP)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602994" y="6507665"/>
            <a:ext cx="4620895" cy="2971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225"/>
              </a:spcBef>
            </a:pPr>
            <a:r>
              <a:rPr dirty="0" sz="900" spc="-5" b="1">
                <a:latin typeface="Calibri"/>
                <a:cs typeface="Calibri"/>
              </a:rPr>
              <a:t>2009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2010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2011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2012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2013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2014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2015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2016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2017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2018</a:t>
            </a:r>
            <a:r>
              <a:rPr dirty="0" sz="900" spc="270" b="1">
                <a:latin typeface="Calibri"/>
                <a:cs typeface="Calibri"/>
              </a:rPr>
              <a:t> </a:t>
            </a:r>
            <a:r>
              <a:rPr dirty="0" sz="900" spc="27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2019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2020*</a:t>
            </a:r>
            <a:r>
              <a:rPr dirty="0" sz="900" spc="26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2021*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5">
                <a:latin typeface="Calibri"/>
                <a:cs typeface="Calibri"/>
              </a:rPr>
              <a:t>Source:</a:t>
            </a:r>
            <a:r>
              <a:rPr dirty="0" sz="700" spc="25">
                <a:latin typeface="Calibri"/>
                <a:cs typeface="Calibri"/>
              </a:rPr>
              <a:t> </a:t>
            </a:r>
            <a:r>
              <a:rPr dirty="0" sz="700" spc="-5">
                <a:latin typeface="Calibri"/>
                <a:cs typeface="Calibri"/>
              </a:rPr>
              <a:t>SSO </a:t>
            </a:r>
            <a:r>
              <a:rPr dirty="0" sz="700" spc="-10">
                <a:latin typeface="Calibri"/>
                <a:cs typeface="Calibri"/>
              </a:rPr>
              <a:t>and</a:t>
            </a:r>
            <a:r>
              <a:rPr dirty="0" sz="700">
                <a:latin typeface="Calibri"/>
                <a:cs typeface="Calibri"/>
              </a:rPr>
              <a:t> </a:t>
            </a:r>
            <a:r>
              <a:rPr dirty="0" sz="700" spc="-5">
                <a:latin typeface="Calibri"/>
                <a:cs typeface="Calibri"/>
              </a:rPr>
              <a:t>MoF;</a:t>
            </a:r>
            <a:r>
              <a:rPr dirty="0" sz="700" spc="325">
                <a:latin typeface="Calibri"/>
                <a:cs typeface="Calibri"/>
              </a:rPr>
              <a:t> </a:t>
            </a:r>
            <a:r>
              <a:rPr dirty="0" sz="700" spc="-5">
                <a:latin typeface="Calibri"/>
                <a:cs typeface="Calibri"/>
              </a:rPr>
              <a:t>*</a:t>
            </a:r>
            <a:r>
              <a:rPr dirty="0" sz="700" spc="-10">
                <a:latin typeface="Calibri"/>
                <a:cs typeface="Calibri"/>
              </a:rPr>
              <a:t> </a:t>
            </a:r>
            <a:r>
              <a:rPr dirty="0" sz="700" spc="-5">
                <a:latin typeface="Calibri"/>
                <a:cs typeface="Calibri"/>
              </a:rPr>
              <a:t>Projection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680845" y="3151603"/>
            <a:ext cx="4616450" cy="1440815"/>
            <a:chOff x="1680845" y="3151603"/>
            <a:chExt cx="4616450" cy="1440815"/>
          </a:xfrm>
        </p:grpSpPr>
        <p:pic>
          <p:nvPicPr>
            <p:cNvPr id="107" name="object 10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11194" y="3849469"/>
              <a:ext cx="296028" cy="52288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966286" y="3508199"/>
              <a:ext cx="296028" cy="44505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09913" y="3151603"/>
              <a:ext cx="3843556" cy="1440208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661660" y="3538727"/>
              <a:ext cx="554990" cy="760730"/>
            </a:xfrm>
            <a:custGeom>
              <a:avLst/>
              <a:gdLst/>
              <a:ahLst/>
              <a:cxnLst/>
              <a:rect l="l" t="t" r="r" b="b"/>
              <a:pathLst>
                <a:path w="554989" h="760729">
                  <a:moveTo>
                    <a:pt x="199644" y="627888"/>
                  </a:moveTo>
                  <a:lnTo>
                    <a:pt x="0" y="627888"/>
                  </a:lnTo>
                  <a:lnTo>
                    <a:pt x="0" y="760476"/>
                  </a:lnTo>
                  <a:lnTo>
                    <a:pt x="199644" y="760476"/>
                  </a:lnTo>
                  <a:lnTo>
                    <a:pt x="199644" y="627888"/>
                  </a:lnTo>
                  <a:close/>
                </a:path>
                <a:path w="554989" h="760729">
                  <a:moveTo>
                    <a:pt x="199644" y="341376"/>
                  </a:moveTo>
                  <a:lnTo>
                    <a:pt x="0" y="341376"/>
                  </a:lnTo>
                  <a:lnTo>
                    <a:pt x="0" y="451116"/>
                  </a:lnTo>
                  <a:lnTo>
                    <a:pt x="199644" y="451116"/>
                  </a:lnTo>
                  <a:lnTo>
                    <a:pt x="199644" y="341376"/>
                  </a:lnTo>
                  <a:close/>
                </a:path>
                <a:path w="554989" h="760729">
                  <a:moveTo>
                    <a:pt x="554736" y="260604"/>
                  </a:moveTo>
                  <a:lnTo>
                    <a:pt x="355092" y="260604"/>
                  </a:lnTo>
                  <a:lnTo>
                    <a:pt x="355092" y="341376"/>
                  </a:lnTo>
                  <a:lnTo>
                    <a:pt x="554736" y="341376"/>
                  </a:lnTo>
                  <a:lnTo>
                    <a:pt x="554736" y="260604"/>
                  </a:lnTo>
                  <a:close/>
                </a:path>
                <a:path w="554989" h="760729">
                  <a:moveTo>
                    <a:pt x="554736" y="0"/>
                  </a:moveTo>
                  <a:lnTo>
                    <a:pt x="355092" y="0"/>
                  </a:lnTo>
                  <a:lnTo>
                    <a:pt x="355092" y="82296"/>
                  </a:lnTo>
                  <a:lnTo>
                    <a:pt x="554736" y="82296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760220" y="3182111"/>
              <a:ext cx="3747770" cy="1336675"/>
            </a:xfrm>
            <a:custGeom>
              <a:avLst/>
              <a:gdLst/>
              <a:ahLst/>
              <a:cxnLst/>
              <a:rect l="l" t="t" r="r" b="b"/>
              <a:pathLst>
                <a:path w="3747770" h="1336675">
                  <a:moveTo>
                    <a:pt x="201168" y="1106424"/>
                  </a:moveTo>
                  <a:lnTo>
                    <a:pt x="0" y="1106424"/>
                  </a:lnTo>
                  <a:lnTo>
                    <a:pt x="0" y="1336548"/>
                  </a:lnTo>
                  <a:lnTo>
                    <a:pt x="201168" y="1336548"/>
                  </a:lnTo>
                  <a:lnTo>
                    <a:pt x="201168" y="1106424"/>
                  </a:lnTo>
                  <a:close/>
                </a:path>
                <a:path w="3747770" h="1336675">
                  <a:moveTo>
                    <a:pt x="201168" y="697992"/>
                  </a:moveTo>
                  <a:lnTo>
                    <a:pt x="0" y="697992"/>
                  </a:lnTo>
                  <a:lnTo>
                    <a:pt x="0" y="928128"/>
                  </a:lnTo>
                  <a:lnTo>
                    <a:pt x="201168" y="928128"/>
                  </a:lnTo>
                  <a:lnTo>
                    <a:pt x="201168" y="697992"/>
                  </a:lnTo>
                  <a:close/>
                </a:path>
                <a:path w="3747770" h="1336675">
                  <a:moveTo>
                    <a:pt x="554736" y="437388"/>
                  </a:moveTo>
                  <a:lnTo>
                    <a:pt x="355092" y="437388"/>
                  </a:lnTo>
                  <a:lnTo>
                    <a:pt x="355092" y="697992"/>
                  </a:lnTo>
                  <a:lnTo>
                    <a:pt x="554736" y="697992"/>
                  </a:lnTo>
                  <a:lnTo>
                    <a:pt x="554736" y="437388"/>
                  </a:lnTo>
                  <a:close/>
                </a:path>
                <a:path w="3747770" h="1336675">
                  <a:moveTo>
                    <a:pt x="554736" y="0"/>
                  </a:moveTo>
                  <a:lnTo>
                    <a:pt x="355092" y="0"/>
                  </a:lnTo>
                  <a:lnTo>
                    <a:pt x="355092" y="260604"/>
                  </a:lnTo>
                  <a:lnTo>
                    <a:pt x="554736" y="260604"/>
                  </a:lnTo>
                  <a:lnTo>
                    <a:pt x="554736" y="0"/>
                  </a:lnTo>
                  <a:close/>
                </a:path>
                <a:path w="3747770" h="1336675">
                  <a:moveTo>
                    <a:pt x="909828" y="484632"/>
                  </a:moveTo>
                  <a:lnTo>
                    <a:pt x="710184" y="484632"/>
                  </a:lnTo>
                  <a:lnTo>
                    <a:pt x="710184" y="697992"/>
                  </a:lnTo>
                  <a:lnTo>
                    <a:pt x="909828" y="697992"/>
                  </a:lnTo>
                  <a:lnTo>
                    <a:pt x="909828" y="484632"/>
                  </a:lnTo>
                  <a:close/>
                </a:path>
                <a:path w="3747770" h="1336675">
                  <a:moveTo>
                    <a:pt x="909828" y="92964"/>
                  </a:moveTo>
                  <a:lnTo>
                    <a:pt x="710184" y="92964"/>
                  </a:lnTo>
                  <a:lnTo>
                    <a:pt x="710184" y="306324"/>
                  </a:lnTo>
                  <a:lnTo>
                    <a:pt x="909828" y="306324"/>
                  </a:lnTo>
                  <a:lnTo>
                    <a:pt x="909828" y="92964"/>
                  </a:lnTo>
                  <a:close/>
                </a:path>
                <a:path w="3747770" h="1336675">
                  <a:moveTo>
                    <a:pt x="1264920" y="704088"/>
                  </a:moveTo>
                  <a:lnTo>
                    <a:pt x="1063752" y="704088"/>
                  </a:lnTo>
                  <a:lnTo>
                    <a:pt x="1063752" y="762000"/>
                  </a:lnTo>
                  <a:lnTo>
                    <a:pt x="1264920" y="762000"/>
                  </a:lnTo>
                  <a:lnTo>
                    <a:pt x="1264920" y="704088"/>
                  </a:lnTo>
                  <a:close/>
                </a:path>
                <a:path w="3747770" h="1336675">
                  <a:moveTo>
                    <a:pt x="1620012" y="617220"/>
                  </a:moveTo>
                  <a:lnTo>
                    <a:pt x="1418844" y="617220"/>
                  </a:lnTo>
                  <a:lnTo>
                    <a:pt x="1418844" y="630936"/>
                  </a:lnTo>
                  <a:lnTo>
                    <a:pt x="1418844" y="697992"/>
                  </a:lnTo>
                  <a:lnTo>
                    <a:pt x="1620012" y="697992"/>
                  </a:lnTo>
                  <a:lnTo>
                    <a:pt x="1620012" y="630936"/>
                  </a:lnTo>
                  <a:lnTo>
                    <a:pt x="1620012" y="617220"/>
                  </a:lnTo>
                  <a:close/>
                </a:path>
                <a:path w="3747770" h="1336675">
                  <a:moveTo>
                    <a:pt x="1973580" y="585216"/>
                  </a:moveTo>
                  <a:lnTo>
                    <a:pt x="1773936" y="585216"/>
                  </a:lnTo>
                  <a:lnTo>
                    <a:pt x="1773936" y="697992"/>
                  </a:lnTo>
                  <a:lnTo>
                    <a:pt x="1973580" y="697992"/>
                  </a:lnTo>
                  <a:lnTo>
                    <a:pt x="1973580" y="585216"/>
                  </a:lnTo>
                  <a:close/>
                </a:path>
                <a:path w="3747770" h="1336675">
                  <a:moveTo>
                    <a:pt x="1973580" y="341376"/>
                  </a:moveTo>
                  <a:lnTo>
                    <a:pt x="1773936" y="341376"/>
                  </a:lnTo>
                  <a:lnTo>
                    <a:pt x="1773936" y="408432"/>
                  </a:lnTo>
                  <a:lnTo>
                    <a:pt x="1973580" y="408432"/>
                  </a:lnTo>
                  <a:lnTo>
                    <a:pt x="1973580" y="341376"/>
                  </a:lnTo>
                  <a:close/>
                </a:path>
                <a:path w="3747770" h="1336675">
                  <a:moveTo>
                    <a:pt x="3037332" y="626364"/>
                  </a:moveTo>
                  <a:lnTo>
                    <a:pt x="2837688" y="626364"/>
                  </a:lnTo>
                  <a:lnTo>
                    <a:pt x="2837688" y="697992"/>
                  </a:lnTo>
                  <a:lnTo>
                    <a:pt x="3037332" y="697992"/>
                  </a:lnTo>
                  <a:lnTo>
                    <a:pt x="3037332" y="626364"/>
                  </a:lnTo>
                  <a:close/>
                </a:path>
                <a:path w="3747770" h="1336675">
                  <a:moveTo>
                    <a:pt x="3037332" y="374904"/>
                  </a:moveTo>
                  <a:lnTo>
                    <a:pt x="2837688" y="374904"/>
                  </a:lnTo>
                  <a:lnTo>
                    <a:pt x="2837688" y="448056"/>
                  </a:lnTo>
                  <a:lnTo>
                    <a:pt x="3037332" y="448056"/>
                  </a:lnTo>
                  <a:lnTo>
                    <a:pt x="3037332" y="374904"/>
                  </a:lnTo>
                  <a:close/>
                </a:path>
                <a:path w="3747770" h="1336675">
                  <a:moveTo>
                    <a:pt x="3392424" y="595884"/>
                  </a:moveTo>
                  <a:lnTo>
                    <a:pt x="3192780" y="595884"/>
                  </a:lnTo>
                  <a:lnTo>
                    <a:pt x="3192780" y="697992"/>
                  </a:lnTo>
                  <a:lnTo>
                    <a:pt x="3392424" y="697992"/>
                  </a:lnTo>
                  <a:lnTo>
                    <a:pt x="3392424" y="595884"/>
                  </a:lnTo>
                  <a:close/>
                </a:path>
                <a:path w="3747770" h="1336675">
                  <a:moveTo>
                    <a:pt x="3392424" y="313944"/>
                  </a:moveTo>
                  <a:lnTo>
                    <a:pt x="3192780" y="313944"/>
                  </a:lnTo>
                  <a:lnTo>
                    <a:pt x="3192780" y="417576"/>
                  </a:lnTo>
                  <a:lnTo>
                    <a:pt x="3392424" y="417576"/>
                  </a:lnTo>
                  <a:lnTo>
                    <a:pt x="3392424" y="313944"/>
                  </a:lnTo>
                  <a:close/>
                </a:path>
                <a:path w="3747770" h="1336675">
                  <a:moveTo>
                    <a:pt x="3747516" y="681228"/>
                  </a:moveTo>
                  <a:lnTo>
                    <a:pt x="3546348" y="681228"/>
                  </a:lnTo>
                  <a:lnTo>
                    <a:pt x="3546348" y="697992"/>
                  </a:lnTo>
                  <a:lnTo>
                    <a:pt x="3747516" y="697992"/>
                  </a:lnTo>
                  <a:lnTo>
                    <a:pt x="3747516" y="681228"/>
                  </a:lnTo>
                  <a:close/>
                </a:path>
                <a:path w="3747770" h="1336675">
                  <a:moveTo>
                    <a:pt x="3747516" y="486156"/>
                  </a:moveTo>
                  <a:lnTo>
                    <a:pt x="3546348" y="486156"/>
                  </a:lnTo>
                  <a:lnTo>
                    <a:pt x="3546348" y="502920"/>
                  </a:lnTo>
                  <a:lnTo>
                    <a:pt x="3747516" y="502920"/>
                  </a:lnTo>
                  <a:lnTo>
                    <a:pt x="3747516" y="48615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684020" y="3880103"/>
              <a:ext cx="4610100" cy="36830"/>
            </a:xfrm>
            <a:custGeom>
              <a:avLst/>
              <a:gdLst/>
              <a:ahLst/>
              <a:cxnLst/>
              <a:rect l="l" t="t" r="r" b="b"/>
              <a:pathLst>
                <a:path w="4610100" h="36829">
                  <a:moveTo>
                    <a:pt x="0" y="0"/>
                  </a:moveTo>
                  <a:lnTo>
                    <a:pt x="1097280" y="0"/>
                  </a:lnTo>
                </a:path>
                <a:path w="4610100" h="36829">
                  <a:moveTo>
                    <a:pt x="1354836" y="0"/>
                  </a:moveTo>
                  <a:lnTo>
                    <a:pt x="2548128" y="0"/>
                  </a:lnTo>
                </a:path>
                <a:path w="4610100" h="36829">
                  <a:moveTo>
                    <a:pt x="2770632" y="0"/>
                  </a:moveTo>
                  <a:lnTo>
                    <a:pt x="4610100" y="0"/>
                  </a:lnTo>
                </a:path>
                <a:path w="4610100" h="36829">
                  <a:moveTo>
                    <a:pt x="0" y="0"/>
                  </a:moveTo>
                  <a:lnTo>
                    <a:pt x="0" y="36576"/>
                  </a:lnTo>
                </a:path>
                <a:path w="4610100" h="36829">
                  <a:moveTo>
                    <a:pt x="353568" y="0"/>
                  </a:moveTo>
                  <a:lnTo>
                    <a:pt x="353568" y="36576"/>
                  </a:lnTo>
                </a:path>
                <a:path w="4610100" h="36829">
                  <a:moveTo>
                    <a:pt x="708660" y="0"/>
                  </a:moveTo>
                  <a:lnTo>
                    <a:pt x="708660" y="36576"/>
                  </a:lnTo>
                </a:path>
                <a:path w="4610100" h="36829">
                  <a:moveTo>
                    <a:pt x="1063752" y="0"/>
                  </a:moveTo>
                  <a:lnTo>
                    <a:pt x="1063752" y="36576"/>
                  </a:lnTo>
                </a:path>
                <a:path w="4610100" h="36829">
                  <a:moveTo>
                    <a:pt x="1417320" y="0"/>
                  </a:moveTo>
                  <a:lnTo>
                    <a:pt x="1417320" y="36576"/>
                  </a:lnTo>
                </a:path>
                <a:path w="4610100" h="36829">
                  <a:moveTo>
                    <a:pt x="1772412" y="0"/>
                  </a:moveTo>
                  <a:lnTo>
                    <a:pt x="1772412" y="36576"/>
                  </a:lnTo>
                </a:path>
                <a:path w="4610100" h="36829">
                  <a:moveTo>
                    <a:pt x="2127504" y="0"/>
                  </a:moveTo>
                  <a:lnTo>
                    <a:pt x="2127504" y="36576"/>
                  </a:lnTo>
                </a:path>
                <a:path w="4610100" h="36829">
                  <a:moveTo>
                    <a:pt x="2482596" y="0"/>
                  </a:moveTo>
                  <a:lnTo>
                    <a:pt x="2482596" y="36576"/>
                  </a:lnTo>
                </a:path>
                <a:path w="4610100" h="36829">
                  <a:moveTo>
                    <a:pt x="2836164" y="0"/>
                  </a:moveTo>
                  <a:lnTo>
                    <a:pt x="2836164" y="36576"/>
                  </a:lnTo>
                </a:path>
                <a:path w="4610100" h="36829">
                  <a:moveTo>
                    <a:pt x="3191256" y="0"/>
                  </a:moveTo>
                  <a:lnTo>
                    <a:pt x="3191256" y="36576"/>
                  </a:lnTo>
                </a:path>
                <a:path w="4610100" h="36829">
                  <a:moveTo>
                    <a:pt x="3546348" y="0"/>
                  </a:moveTo>
                  <a:lnTo>
                    <a:pt x="3546348" y="36576"/>
                  </a:lnTo>
                </a:path>
                <a:path w="4610100" h="36829">
                  <a:moveTo>
                    <a:pt x="3899916" y="0"/>
                  </a:moveTo>
                  <a:lnTo>
                    <a:pt x="3899916" y="36576"/>
                  </a:lnTo>
                </a:path>
                <a:path w="4610100" h="36829">
                  <a:moveTo>
                    <a:pt x="4255008" y="0"/>
                  </a:moveTo>
                  <a:lnTo>
                    <a:pt x="4255008" y="36576"/>
                  </a:lnTo>
                </a:path>
                <a:path w="4610100" h="36829">
                  <a:moveTo>
                    <a:pt x="4610100" y="0"/>
                  </a:moveTo>
                  <a:lnTo>
                    <a:pt x="4610100" y="3657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703832" y="4110227"/>
              <a:ext cx="315595" cy="178435"/>
            </a:xfrm>
            <a:custGeom>
              <a:avLst/>
              <a:gdLst/>
              <a:ahLst/>
              <a:cxnLst/>
              <a:rect l="l" t="t" r="r" b="b"/>
              <a:pathLst>
                <a:path w="315594" h="178435">
                  <a:moveTo>
                    <a:pt x="315468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315468" y="17830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/>
          <p:cNvSpPr txBox="1"/>
          <p:nvPr/>
        </p:nvSpPr>
        <p:spPr>
          <a:xfrm>
            <a:off x="1728977" y="4111879"/>
            <a:ext cx="2647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28.2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075688" y="3442715"/>
            <a:ext cx="280670" cy="177165"/>
          </a:xfrm>
          <a:custGeom>
            <a:avLst/>
            <a:gdLst/>
            <a:ahLst/>
            <a:cxnLst/>
            <a:rect l="l" t="t" r="r" b="b"/>
            <a:pathLst>
              <a:path w="280669" h="177164">
                <a:moveTo>
                  <a:pt x="280415" y="0"/>
                </a:moveTo>
                <a:lnTo>
                  <a:pt x="0" y="0"/>
                </a:lnTo>
                <a:lnTo>
                  <a:pt x="0" y="176784"/>
                </a:lnTo>
                <a:lnTo>
                  <a:pt x="280415" y="176784"/>
                </a:lnTo>
                <a:lnTo>
                  <a:pt x="28041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2100452" y="3443732"/>
            <a:ext cx="229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30.9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429255" y="3488435"/>
            <a:ext cx="280670" cy="178435"/>
          </a:xfrm>
          <a:custGeom>
            <a:avLst/>
            <a:gdLst/>
            <a:ahLst/>
            <a:cxnLst/>
            <a:rect l="l" t="t" r="r" b="b"/>
            <a:pathLst>
              <a:path w="280669" h="178435">
                <a:moveTo>
                  <a:pt x="280416" y="0"/>
                </a:moveTo>
                <a:lnTo>
                  <a:pt x="0" y="0"/>
                </a:lnTo>
                <a:lnTo>
                  <a:pt x="0" y="178307"/>
                </a:lnTo>
                <a:lnTo>
                  <a:pt x="280416" y="178307"/>
                </a:lnTo>
                <a:lnTo>
                  <a:pt x="280416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2454910" y="3490086"/>
            <a:ext cx="229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26.8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781300" y="3707891"/>
            <a:ext cx="257810" cy="178435"/>
          </a:xfrm>
          <a:prstGeom prst="rect">
            <a:avLst/>
          </a:prstGeom>
          <a:solidFill>
            <a:srgbClr val="F4B083"/>
          </a:solidFill>
        </p:spPr>
        <p:txBody>
          <a:bodyPr wrap="square" lIns="0" tIns="1397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latin typeface="Calibri"/>
                <a:cs typeface="Calibri"/>
              </a:rPr>
              <a:t>-2.8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154679" y="3636264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4" y="0"/>
                </a:moveTo>
                <a:lnTo>
                  <a:pt x="0" y="0"/>
                </a:lnTo>
                <a:lnTo>
                  <a:pt x="0" y="176783"/>
                </a:lnTo>
                <a:lnTo>
                  <a:pt x="222504" y="176783"/>
                </a:lnTo>
                <a:lnTo>
                  <a:pt x="22250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3179191" y="3637279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3.6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79291" y="3590544"/>
            <a:ext cx="280670" cy="177165"/>
          </a:xfrm>
          <a:prstGeom prst="rect">
            <a:avLst/>
          </a:prstGeom>
          <a:solidFill>
            <a:srgbClr val="F4B083"/>
          </a:solidFill>
        </p:spPr>
        <p:txBody>
          <a:bodyPr wrap="square" lIns="0" tIns="133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15.8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887723" y="3688079"/>
            <a:ext cx="201295" cy="189230"/>
          </a:xfrm>
          <a:prstGeom prst="rect">
            <a:avLst/>
          </a:prstGeom>
          <a:solidFill>
            <a:srgbClr val="F4B083"/>
          </a:solidFill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9.1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232147" y="3707891"/>
            <a:ext cx="222885" cy="177165"/>
          </a:xfrm>
          <a:prstGeom prst="rect">
            <a:avLst/>
          </a:prstGeom>
          <a:solidFill>
            <a:srgbClr val="F4B083"/>
          </a:solidFill>
        </p:spPr>
        <p:txBody>
          <a:bodyPr wrap="square" lIns="0" tIns="133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7.4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558284" y="3630167"/>
            <a:ext cx="280670" cy="178435"/>
          </a:xfrm>
          <a:custGeom>
            <a:avLst/>
            <a:gdLst/>
            <a:ahLst/>
            <a:cxnLst/>
            <a:rect l="l" t="t" r="r" b="b"/>
            <a:pathLst>
              <a:path w="280670" h="178435">
                <a:moveTo>
                  <a:pt x="280415" y="0"/>
                </a:moveTo>
                <a:lnTo>
                  <a:pt x="0" y="0"/>
                </a:lnTo>
                <a:lnTo>
                  <a:pt x="0" y="178307"/>
                </a:lnTo>
                <a:lnTo>
                  <a:pt x="280415" y="178307"/>
                </a:lnTo>
                <a:lnTo>
                  <a:pt x="28041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4583048" y="3631438"/>
            <a:ext cx="229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14.3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11852" y="3599688"/>
            <a:ext cx="280670" cy="178435"/>
          </a:xfrm>
          <a:custGeom>
            <a:avLst/>
            <a:gdLst/>
            <a:ahLst/>
            <a:cxnLst/>
            <a:rect l="l" t="t" r="r" b="b"/>
            <a:pathLst>
              <a:path w="280670" h="178435">
                <a:moveTo>
                  <a:pt x="280415" y="0"/>
                </a:moveTo>
                <a:lnTo>
                  <a:pt x="0" y="0"/>
                </a:lnTo>
                <a:lnTo>
                  <a:pt x="0" y="178307"/>
                </a:lnTo>
                <a:lnTo>
                  <a:pt x="280415" y="178307"/>
                </a:lnTo>
                <a:lnTo>
                  <a:pt x="28041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4937505" y="3600957"/>
            <a:ext cx="229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17.0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295900" y="3685032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8"/>
                </a:lnTo>
                <a:lnTo>
                  <a:pt x="222503" y="178308"/>
                </a:lnTo>
                <a:lnTo>
                  <a:pt x="222503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5322823" y="3686682"/>
            <a:ext cx="170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603747" y="3989832"/>
            <a:ext cx="315595" cy="177165"/>
          </a:xfrm>
          <a:custGeom>
            <a:avLst/>
            <a:gdLst/>
            <a:ahLst/>
            <a:cxnLst/>
            <a:rect l="l" t="t" r="r" b="b"/>
            <a:pathLst>
              <a:path w="315595" h="177164">
                <a:moveTo>
                  <a:pt x="315467" y="0"/>
                </a:moveTo>
                <a:lnTo>
                  <a:pt x="0" y="0"/>
                </a:lnTo>
                <a:lnTo>
                  <a:pt x="0" y="176783"/>
                </a:lnTo>
                <a:lnTo>
                  <a:pt x="315467" y="176783"/>
                </a:lnTo>
                <a:lnTo>
                  <a:pt x="31546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 txBox="1"/>
          <p:nvPr/>
        </p:nvSpPr>
        <p:spPr>
          <a:xfrm>
            <a:off x="5630417" y="3990594"/>
            <a:ext cx="2647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5" b="1">
                <a:latin typeface="Calibri"/>
                <a:cs typeface="Calibri"/>
              </a:rPr>
              <a:t>18.5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975603" y="3621023"/>
            <a:ext cx="280670" cy="178435"/>
          </a:xfrm>
          <a:prstGeom prst="rect">
            <a:avLst/>
          </a:prstGeom>
          <a:solidFill>
            <a:srgbClr val="F4B083"/>
          </a:solidFill>
        </p:spPr>
        <p:txBody>
          <a:bodyPr wrap="square" lIns="0" tIns="1397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latin typeface="Calibri"/>
                <a:cs typeface="Calibri"/>
              </a:rPr>
              <a:t>15.1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732533" y="4839716"/>
            <a:ext cx="45421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2009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2010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2011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2012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2013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2014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2015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2016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2017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2018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2019</a:t>
            </a:r>
            <a:r>
              <a:rPr dirty="0" sz="900" spc="30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2020*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2021*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1650364" y="1343989"/>
            <a:ext cx="4618355" cy="1082675"/>
            <a:chOff x="1650364" y="1343989"/>
            <a:chExt cx="4618355" cy="1082675"/>
          </a:xfrm>
        </p:grpSpPr>
        <p:pic>
          <p:nvPicPr>
            <p:cNvPr id="136" name="object 1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82281" y="1816575"/>
              <a:ext cx="297441" cy="609632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37330" y="1343989"/>
              <a:ext cx="296028" cy="57625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80957" y="1367030"/>
              <a:ext cx="3843556" cy="61112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632704" y="1374647"/>
              <a:ext cx="554990" cy="978535"/>
            </a:xfrm>
            <a:custGeom>
              <a:avLst/>
              <a:gdLst/>
              <a:ahLst/>
              <a:cxnLst/>
              <a:rect l="l" t="t" r="r" b="b"/>
              <a:pathLst>
                <a:path w="554989" h="978535">
                  <a:moveTo>
                    <a:pt x="201155" y="813816"/>
                  </a:moveTo>
                  <a:lnTo>
                    <a:pt x="0" y="813816"/>
                  </a:lnTo>
                  <a:lnTo>
                    <a:pt x="0" y="978408"/>
                  </a:lnTo>
                  <a:lnTo>
                    <a:pt x="201155" y="978408"/>
                  </a:lnTo>
                  <a:lnTo>
                    <a:pt x="201155" y="813816"/>
                  </a:lnTo>
                  <a:close/>
                </a:path>
                <a:path w="554989" h="978535">
                  <a:moveTo>
                    <a:pt x="201155" y="472440"/>
                  </a:moveTo>
                  <a:lnTo>
                    <a:pt x="0" y="472440"/>
                  </a:lnTo>
                  <a:lnTo>
                    <a:pt x="0" y="637032"/>
                  </a:lnTo>
                  <a:lnTo>
                    <a:pt x="201155" y="637032"/>
                  </a:lnTo>
                  <a:lnTo>
                    <a:pt x="201155" y="472440"/>
                  </a:lnTo>
                  <a:close/>
                </a:path>
                <a:path w="554989" h="978535">
                  <a:moveTo>
                    <a:pt x="554736" y="324612"/>
                  </a:moveTo>
                  <a:lnTo>
                    <a:pt x="355092" y="324612"/>
                  </a:lnTo>
                  <a:lnTo>
                    <a:pt x="355092" y="472440"/>
                  </a:lnTo>
                  <a:lnTo>
                    <a:pt x="554736" y="472440"/>
                  </a:lnTo>
                  <a:lnTo>
                    <a:pt x="554736" y="324612"/>
                  </a:lnTo>
                  <a:close/>
                </a:path>
                <a:path w="554989" h="978535">
                  <a:moveTo>
                    <a:pt x="554736" y="0"/>
                  </a:moveTo>
                  <a:lnTo>
                    <a:pt x="355092" y="0"/>
                  </a:lnTo>
                  <a:lnTo>
                    <a:pt x="355092" y="147828"/>
                  </a:lnTo>
                  <a:lnTo>
                    <a:pt x="554736" y="147828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731264" y="1397507"/>
              <a:ext cx="3747770" cy="508000"/>
            </a:xfrm>
            <a:custGeom>
              <a:avLst/>
              <a:gdLst/>
              <a:ahLst/>
              <a:cxnLst/>
              <a:rect l="l" t="t" r="r" b="b"/>
              <a:pathLst>
                <a:path w="3747770" h="508000">
                  <a:moveTo>
                    <a:pt x="201168" y="458724"/>
                  </a:moveTo>
                  <a:lnTo>
                    <a:pt x="0" y="458724"/>
                  </a:lnTo>
                  <a:lnTo>
                    <a:pt x="0" y="495300"/>
                  </a:lnTo>
                  <a:lnTo>
                    <a:pt x="201168" y="495300"/>
                  </a:lnTo>
                  <a:lnTo>
                    <a:pt x="201168" y="458724"/>
                  </a:lnTo>
                  <a:close/>
                </a:path>
                <a:path w="3747770" h="508000">
                  <a:moveTo>
                    <a:pt x="554736" y="57912"/>
                  </a:moveTo>
                  <a:lnTo>
                    <a:pt x="355092" y="57912"/>
                  </a:lnTo>
                  <a:lnTo>
                    <a:pt x="355092" y="449580"/>
                  </a:lnTo>
                  <a:lnTo>
                    <a:pt x="554736" y="449580"/>
                  </a:lnTo>
                  <a:lnTo>
                    <a:pt x="554736" y="57912"/>
                  </a:lnTo>
                  <a:close/>
                </a:path>
                <a:path w="3747770" h="508000">
                  <a:moveTo>
                    <a:pt x="1264920" y="463296"/>
                  </a:moveTo>
                  <a:lnTo>
                    <a:pt x="1063752" y="463296"/>
                  </a:lnTo>
                  <a:lnTo>
                    <a:pt x="1063752" y="507492"/>
                  </a:lnTo>
                  <a:lnTo>
                    <a:pt x="1264920" y="507492"/>
                  </a:lnTo>
                  <a:lnTo>
                    <a:pt x="1264920" y="463296"/>
                  </a:lnTo>
                  <a:close/>
                </a:path>
                <a:path w="3747770" h="508000">
                  <a:moveTo>
                    <a:pt x="1618488" y="399288"/>
                  </a:moveTo>
                  <a:lnTo>
                    <a:pt x="1418844" y="399288"/>
                  </a:lnTo>
                  <a:lnTo>
                    <a:pt x="1418844" y="449580"/>
                  </a:lnTo>
                  <a:lnTo>
                    <a:pt x="1618488" y="449580"/>
                  </a:lnTo>
                  <a:lnTo>
                    <a:pt x="1618488" y="399288"/>
                  </a:lnTo>
                  <a:close/>
                </a:path>
                <a:path w="3747770" h="508000">
                  <a:moveTo>
                    <a:pt x="1618488" y="115824"/>
                  </a:moveTo>
                  <a:lnTo>
                    <a:pt x="1418844" y="115824"/>
                  </a:lnTo>
                  <a:lnTo>
                    <a:pt x="1418844" y="220980"/>
                  </a:lnTo>
                  <a:lnTo>
                    <a:pt x="1618488" y="220980"/>
                  </a:lnTo>
                  <a:lnTo>
                    <a:pt x="1618488" y="115824"/>
                  </a:lnTo>
                  <a:close/>
                </a:path>
                <a:path w="3747770" h="508000">
                  <a:moveTo>
                    <a:pt x="1973580" y="35052"/>
                  </a:moveTo>
                  <a:lnTo>
                    <a:pt x="1773936" y="35052"/>
                  </a:lnTo>
                  <a:lnTo>
                    <a:pt x="1773936" y="449580"/>
                  </a:lnTo>
                  <a:lnTo>
                    <a:pt x="1973580" y="449580"/>
                  </a:lnTo>
                  <a:lnTo>
                    <a:pt x="1973580" y="35052"/>
                  </a:lnTo>
                  <a:close/>
                </a:path>
                <a:path w="3747770" h="508000">
                  <a:moveTo>
                    <a:pt x="2328672" y="326136"/>
                  </a:moveTo>
                  <a:lnTo>
                    <a:pt x="2127504" y="326136"/>
                  </a:lnTo>
                  <a:lnTo>
                    <a:pt x="2127504" y="449580"/>
                  </a:lnTo>
                  <a:lnTo>
                    <a:pt x="2328672" y="449580"/>
                  </a:lnTo>
                  <a:lnTo>
                    <a:pt x="2328672" y="326136"/>
                  </a:lnTo>
                  <a:close/>
                </a:path>
                <a:path w="3747770" h="508000">
                  <a:moveTo>
                    <a:pt x="2328672" y="0"/>
                  </a:moveTo>
                  <a:lnTo>
                    <a:pt x="2127504" y="0"/>
                  </a:lnTo>
                  <a:lnTo>
                    <a:pt x="2127504" y="147828"/>
                  </a:lnTo>
                  <a:lnTo>
                    <a:pt x="2328672" y="147828"/>
                  </a:lnTo>
                  <a:lnTo>
                    <a:pt x="2328672" y="0"/>
                  </a:lnTo>
                  <a:close/>
                </a:path>
                <a:path w="3747770" h="508000">
                  <a:moveTo>
                    <a:pt x="2683764" y="376428"/>
                  </a:moveTo>
                  <a:lnTo>
                    <a:pt x="2482596" y="376428"/>
                  </a:lnTo>
                  <a:lnTo>
                    <a:pt x="2482596" y="449580"/>
                  </a:lnTo>
                  <a:lnTo>
                    <a:pt x="2683764" y="449580"/>
                  </a:lnTo>
                  <a:lnTo>
                    <a:pt x="2683764" y="376428"/>
                  </a:lnTo>
                  <a:close/>
                </a:path>
                <a:path w="3747770" h="508000">
                  <a:moveTo>
                    <a:pt x="2683764" y="126492"/>
                  </a:moveTo>
                  <a:lnTo>
                    <a:pt x="2482596" y="126492"/>
                  </a:lnTo>
                  <a:lnTo>
                    <a:pt x="2482596" y="199644"/>
                  </a:lnTo>
                  <a:lnTo>
                    <a:pt x="2683764" y="199644"/>
                  </a:lnTo>
                  <a:lnTo>
                    <a:pt x="2683764" y="126492"/>
                  </a:lnTo>
                  <a:close/>
                </a:path>
                <a:path w="3747770" h="508000">
                  <a:moveTo>
                    <a:pt x="3392424" y="115824"/>
                  </a:moveTo>
                  <a:lnTo>
                    <a:pt x="3192780" y="115824"/>
                  </a:lnTo>
                  <a:lnTo>
                    <a:pt x="3192780" y="449580"/>
                  </a:lnTo>
                  <a:lnTo>
                    <a:pt x="3392424" y="449580"/>
                  </a:lnTo>
                  <a:lnTo>
                    <a:pt x="3392424" y="115824"/>
                  </a:lnTo>
                  <a:close/>
                </a:path>
                <a:path w="3747770" h="508000">
                  <a:moveTo>
                    <a:pt x="3747516" y="80772"/>
                  </a:moveTo>
                  <a:lnTo>
                    <a:pt x="3546348" y="80772"/>
                  </a:lnTo>
                  <a:lnTo>
                    <a:pt x="3546348" y="164592"/>
                  </a:lnTo>
                  <a:lnTo>
                    <a:pt x="3747516" y="164592"/>
                  </a:lnTo>
                  <a:lnTo>
                    <a:pt x="3747516" y="8077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653539" y="1847087"/>
              <a:ext cx="4612005" cy="36830"/>
            </a:xfrm>
            <a:custGeom>
              <a:avLst/>
              <a:gdLst/>
              <a:ahLst/>
              <a:cxnLst/>
              <a:rect l="l" t="t" r="r" b="b"/>
              <a:pathLst>
                <a:path w="4612005" h="36830">
                  <a:moveTo>
                    <a:pt x="0" y="0"/>
                  </a:moveTo>
                  <a:lnTo>
                    <a:pt x="35052" y="0"/>
                  </a:lnTo>
                </a:path>
                <a:path w="4612005" h="36830">
                  <a:moveTo>
                    <a:pt x="292608" y="0"/>
                  </a:moveTo>
                  <a:lnTo>
                    <a:pt x="1085088" y="0"/>
                  </a:lnTo>
                </a:path>
                <a:path w="4612005" h="36830">
                  <a:moveTo>
                    <a:pt x="1342644" y="0"/>
                  </a:moveTo>
                  <a:lnTo>
                    <a:pt x="2904744" y="0"/>
                  </a:lnTo>
                </a:path>
                <a:path w="4612005" h="36830">
                  <a:moveTo>
                    <a:pt x="3127248" y="0"/>
                  </a:moveTo>
                  <a:lnTo>
                    <a:pt x="4611624" y="0"/>
                  </a:lnTo>
                </a:path>
                <a:path w="4612005" h="36830">
                  <a:moveTo>
                    <a:pt x="0" y="0"/>
                  </a:moveTo>
                  <a:lnTo>
                    <a:pt x="0" y="36575"/>
                  </a:lnTo>
                </a:path>
                <a:path w="4612005" h="36830">
                  <a:moveTo>
                    <a:pt x="355092" y="0"/>
                  </a:moveTo>
                  <a:lnTo>
                    <a:pt x="355092" y="36575"/>
                  </a:lnTo>
                </a:path>
                <a:path w="4612005" h="36830">
                  <a:moveTo>
                    <a:pt x="710184" y="0"/>
                  </a:moveTo>
                  <a:lnTo>
                    <a:pt x="710184" y="36575"/>
                  </a:lnTo>
                </a:path>
                <a:path w="4612005" h="36830">
                  <a:moveTo>
                    <a:pt x="1065276" y="0"/>
                  </a:moveTo>
                  <a:lnTo>
                    <a:pt x="1065276" y="36575"/>
                  </a:lnTo>
                </a:path>
                <a:path w="4612005" h="36830">
                  <a:moveTo>
                    <a:pt x="1418844" y="0"/>
                  </a:moveTo>
                  <a:lnTo>
                    <a:pt x="1418844" y="36575"/>
                  </a:lnTo>
                </a:path>
                <a:path w="4612005" h="36830">
                  <a:moveTo>
                    <a:pt x="1773936" y="0"/>
                  </a:moveTo>
                  <a:lnTo>
                    <a:pt x="1773936" y="36575"/>
                  </a:lnTo>
                </a:path>
                <a:path w="4612005" h="36830">
                  <a:moveTo>
                    <a:pt x="2129028" y="0"/>
                  </a:moveTo>
                  <a:lnTo>
                    <a:pt x="2129028" y="36575"/>
                  </a:lnTo>
                </a:path>
                <a:path w="4612005" h="36830">
                  <a:moveTo>
                    <a:pt x="2484120" y="0"/>
                  </a:moveTo>
                  <a:lnTo>
                    <a:pt x="2484120" y="36575"/>
                  </a:lnTo>
                </a:path>
                <a:path w="4612005" h="36830">
                  <a:moveTo>
                    <a:pt x="2837688" y="0"/>
                  </a:moveTo>
                  <a:lnTo>
                    <a:pt x="2837688" y="36575"/>
                  </a:lnTo>
                </a:path>
                <a:path w="4612005" h="36830">
                  <a:moveTo>
                    <a:pt x="3192780" y="0"/>
                  </a:moveTo>
                  <a:lnTo>
                    <a:pt x="3192780" y="36575"/>
                  </a:lnTo>
                </a:path>
                <a:path w="4612005" h="36830">
                  <a:moveTo>
                    <a:pt x="3547872" y="0"/>
                  </a:moveTo>
                  <a:lnTo>
                    <a:pt x="3547872" y="36575"/>
                  </a:lnTo>
                </a:path>
                <a:path w="4612005" h="36830">
                  <a:moveTo>
                    <a:pt x="3901440" y="0"/>
                  </a:moveTo>
                  <a:lnTo>
                    <a:pt x="3901440" y="36575"/>
                  </a:lnTo>
                </a:path>
                <a:path w="4612005" h="36830">
                  <a:moveTo>
                    <a:pt x="4256532" y="0"/>
                  </a:moveTo>
                  <a:lnTo>
                    <a:pt x="4256532" y="36575"/>
                  </a:lnTo>
                </a:path>
                <a:path w="4612005" h="36830">
                  <a:moveTo>
                    <a:pt x="4611624" y="0"/>
                  </a:moveTo>
                  <a:lnTo>
                    <a:pt x="4611624" y="3657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>
            <a:off x="1688592" y="1677923"/>
            <a:ext cx="257810" cy="178435"/>
          </a:xfrm>
          <a:prstGeom prst="rect">
            <a:avLst/>
          </a:prstGeom>
          <a:solidFill>
            <a:srgbClr val="EC7C30"/>
          </a:solidFill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latin typeface="Calibri"/>
                <a:cs typeface="Calibri"/>
              </a:rPr>
              <a:t>-0.4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046732" y="1578863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4" y="0"/>
                </a:moveTo>
                <a:lnTo>
                  <a:pt x="0" y="0"/>
                </a:lnTo>
                <a:lnTo>
                  <a:pt x="0" y="178308"/>
                </a:lnTo>
                <a:lnTo>
                  <a:pt x="222504" y="178308"/>
                </a:lnTo>
                <a:lnTo>
                  <a:pt x="2225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 txBox="1"/>
          <p:nvPr/>
        </p:nvSpPr>
        <p:spPr>
          <a:xfrm>
            <a:off x="2071877" y="1579626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441448" y="1636776"/>
            <a:ext cx="200025" cy="210820"/>
          </a:xfrm>
          <a:prstGeom prst="rect">
            <a:avLst/>
          </a:prstGeom>
          <a:solidFill>
            <a:srgbClr val="EC7C30"/>
          </a:solidFill>
        </p:spPr>
        <p:txBody>
          <a:bodyPr wrap="square" lIns="0" tIns="13970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738627" y="1682495"/>
            <a:ext cx="257810" cy="178435"/>
          </a:xfrm>
          <a:prstGeom prst="rect">
            <a:avLst/>
          </a:prstGeom>
          <a:solidFill>
            <a:srgbClr val="EC7C30"/>
          </a:solidFill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latin typeface="Calibri"/>
                <a:cs typeface="Calibri"/>
              </a:rPr>
              <a:t>-0.5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137916" y="1618488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4" y="0"/>
                </a:moveTo>
                <a:lnTo>
                  <a:pt x="0" y="0"/>
                </a:lnTo>
                <a:lnTo>
                  <a:pt x="0" y="178308"/>
                </a:lnTo>
                <a:lnTo>
                  <a:pt x="222504" y="178308"/>
                </a:lnTo>
                <a:lnTo>
                  <a:pt x="2225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 txBox="1"/>
          <p:nvPr/>
        </p:nvSpPr>
        <p:spPr>
          <a:xfrm>
            <a:off x="3150107" y="1619503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479291" y="1551432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3" y="0"/>
                </a:moveTo>
                <a:lnTo>
                  <a:pt x="0" y="0"/>
                </a:lnTo>
                <a:lnTo>
                  <a:pt x="0" y="176784"/>
                </a:lnTo>
                <a:lnTo>
                  <a:pt x="222503" y="176784"/>
                </a:lnTo>
                <a:lnTo>
                  <a:pt x="2225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 txBox="1"/>
          <p:nvPr/>
        </p:nvSpPr>
        <p:spPr>
          <a:xfrm>
            <a:off x="3505200" y="1432560"/>
            <a:ext cx="200025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848100" y="1545336"/>
            <a:ext cx="222885" cy="178435"/>
          </a:xfrm>
          <a:custGeom>
            <a:avLst/>
            <a:gdLst/>
            <a:ahLst/>
            <a:cxnLst/>
            <a:rect l="l" t="t" r="r" b="b"/>
            <a:pathLst>
              <a:path w="222885" h="178435">
                <a:moveTo>
                  <a:pt x="222503" y="0"/>
                </a:moveTo>
                <a:lnTo>
                  <a:pt x="0" y="0"/>
                </a:lnTo>
                <a:lnTo>
                  <a:pt x="0" y="178308"/>
                </a:lnTo>
                <a:lnTo>
                  <a:pt x="222503" y="178308"/>
                </a:lnTo>
                <a:lnTo>
                  <a:pt x="2225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 txBox="1"/>
          <p:nvPr/>
        </p:nvSpPr>
        <p:spPr>
          <a:xfrm>
            <a:off x="3873500" y="1546097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203191" y="1597152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3" y="0"/>
                </a:moveTo>
                <a:lnTo>
                  <a:pt x="0" y="0"/>
                </a:lnTo>
                <a:lnTo>
                  <a:pt x="0" y="176784"/>
                </a:lnTo>
                <a:lnTo>
                  <a:pt x="222503" y="176784"/>
                </a:lnTo>
                <a:lnTo>
                  <a:pt x="2225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 txBox="1"/>
          <p:nvPr/>
        </p:nvSpPr>
        <p:spPr>
          <a:xfrm>
            <a:off x="4203191" y="1597914"/>
            <a:ext cx="222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558284" y="1694688"/>
            <a:ext cx="222885" cy="178435"/>
          </a:xfrm>
          <a:prstGeom prst="rect">
            <a:avLst/>
          </a:prstGeom>
          <a:solidFill>
            <a:srgbClr val="EC7C30"/>
          </a:solidFill>
        </p:spPr>
        <p:txBody>
          <a:bodyPr wrap="square" lIns="0" tIns="1333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1.1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898135" y="1580388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3" y="0"/>
                </a:moveTo>
                <a:lnTo>
                  <a:pt x="0" y="0"/>
                </a:lnTo>
                <a:lnTo>
                  <a:pt x="0" y="176784"/>
                </a:lnTo>
                <a:lnTo>
                  <a:pt x="222503" y="176784"/>
                </a:lnTo>
                <a:lnTo>
                  <a:pt x="2225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4924044" y="1513332"/>
            <a:ext cx="200025" cy="33401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63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2.9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5277611" y="1583055"/>
            <a:ext cx="201295" cy="260985"/>
          </a:xfrm>
          <a:prstGeom prst="rect">
            <a:avLst/>
          </a:prstGeom>
          <a:solidFill>
            <a:srgbClr val="EC7C30"/>
          </a:solidFill>
        </p:spPr>
        <p:txBody>
          <a:bodyPr wrap="square" lIns="0" tIns="0" rIns="0" bIns="0" rtlCol="0" vert="horz">
            <a:spAutoFit/>
          </a:bodyPr>
          <a:lstStyle/>
          <a:p>
            <a:pPr marL="27305">
              <a:lnSpc>
                <a:spcPts val="1025"/>
              </a:lnSpc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3.2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632703" y="2011679"/>
            <a:ext cx="201295" cy="177165"/>
          </a:xfrm>
          <a:prstGeom prst="rect">
            <a:avLst/>
          </a:prstGeom>
          <a:solidFill>
            <a:srgbClr val="EC7C30"/>
          </a:solidFill>
        </p:spPr>
        <p:txBody>
          <a:bodyPr wrap="square" lIns="0" tIns="13335" rIns="0" bIns="0" rtlCol="0" vert="horz">
            <a:spAutoFit/>
          </a:bodyPr>
          <a:lstStyle/>
          <a:p>
            <a:pPr marL="10160">
              <a:lnSpc>
                <a:spcPct val="100000"/>
              </a:lnSpc>
              <a:spcBef>
                <a:spcPts val="105"/>
              </a:spcBef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5" b="1">
                <a:latin typeface="Calibri"/>
                <a:cs typeface="Calibri"/>
              </a:rPr>
              <a:t>4.4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977128" y="1522475"/>
            <a:ext cx="222885" cy="177165"/>
          </a:xfrm>
          <a:custGeom>
            <a:avLst/>
            <a:gdLst/>
            <a:ahLst/>
            <a:cxnLst/>
            <a:rect l="l" t="t" r="r" b="b"/>
            <a:pathLst>
              <a:path w="222885" h="177164">
                <a:moveTo>
                  <a:pt x="222503" y="0"/>
                </a:moveTo>
                <a:lnTo>
                  <a:pt x="0" y="0"/>
                </a:lnTo>
                <a:lnTo>
                  <a:pt x="0" y="176784"/>
                </a:lnTo>
                <a:lnTo>
                  <a:pt x="222503" y="176784"/>
                </a:lnTo>
                <a:lnTo>
                  <a:pt x="2225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6001892" y="1522857"/>
            <a:ext cx="172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4.1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703323" y="2592070"/>
            <a:ext cx="4542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2009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2010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2011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2012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2013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2014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2015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2016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2017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2018</a:t>
            </a:r>
            <a:r>
              <a:rPr dirty="0" sz="900" spc="280" b="1">
                <a:latin typeface="Calibri"/>
                <a:cs typeface="Calibri"/>
              </a:rPr>
              <a:t> 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2019</a:t>
            </a:r>
            <a:r>
              <a:rPr dirty="0" sz="900" spc="30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2020*</a:t>
            </a:r>
            <a:r>
              <a:rPr dirty="0" sz="900" spc="28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2021*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409" y="3027972"/>
            <a:ext cx="1685738" cy="11244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217677"/>
            <a:ext cx="12204700" cy="1268730"/>
            <a:chOff x="-6350" y="217677"/>
            <a:chExt cx="12204700" cy="1268730"/>
          </a:xfrm>
        </p:grpSpPr>
        <p:sp>
          <p:nvSpPr>
            <p:cNvPr id="4" name="object 4"/>
            <p:cNvSpPr/>
            <p:nvPr/>
          </p:nvSpPr>
          <p:spPr>
            <a:xfrm>
              <a:off x="0" y="224027"/>
              <a:ext cx="12192000" cy="1256030"/>
            </a:xfrm>
            <a:custGeom>
              <a:avLst/>
              <a:gdLst/>
              <a:ahLst/>
              <a:cxnLst/>
              <a:rect l="l" t="t" r="r" b="b"/>
              <a:pathLst>
                <a:path w="12192000" h="1256030">
                  <a:moveTo>
                    <a:pt x="11982704" y="0"/>
                  </a:moveTo>
                  <a:lnTo>
                    <a:pt x="209296" y="0"/>
                  </a:lnTo>
                  <a:lnTo>
                    <a:pt x="161306" y="5528"/>
                  </a:lnTo>
                  <a:lnTo>
                    <a:pt x="117252" y="21276"/>
                  </a:lnTo>
                  <a:lnTo>
                    <a:pt x="78391" y="45986"/>
                  </a:lnTo>
                  <a:lnTo>
                    <a:pt x="45979" y="78400"/>
                  </a:lnTo>
                  <a:lnTo>
                    <a:pt x="21272" y="117262"/>
                  </a:lnTo>
                  <a:lnTo>
                    <a:pt x="5527" y="161312"/>
                  </a:lnTo>
                  <a:lnTo>
                    <a:pt x="0" y="209296"/>
                  </a:lnTo>
                  <a:lnTo>
                    <a:pt x="0" y="1046480"/>
                  </a:lnTo>
                  <a:lnTo>
                    <a:pt x="5527" y="1094463"/>
                  </a:lnTo>
                  <a:lnTo>
                    <a:pt x="21272" y="1138513"/>
                  </a:lnTo>
                  <a:lnTo>
                    <a:pt x="45979" y="1177375"/>
                  </a:lnTo>
                  <a:lnTo>
                    <a:pt x="78391" y="1209789"/>
                  </a:lnTo>
                  <a:lnTo>
                    <a:pt x="117252" y="1234499"/>
                  </a:lnTo>
                  <a:lnTo>
                    <a:pt x="161306" y="1250247"/>
                  </a:lnTo>
                  <a:lnTo>
                    <a:pt x="209296" y="1255776"/>
                  </a:lnTo>
                  <a:lnTo>
                    <a:pt x="11982704" y="1255776"/>
                  </a:lnTo>
                  <a:lnTo>
                    <a:pt x="12030687" y="1250247"/>
                  </a:lnTo>
                  <a:lnTo>
                    <a:pt x="12074737" y="1234499"/>
                  </a:lnTo>
                  <a:lnTo>
                    <a:pt x="12113599" y="1209789"/>
                  </a:lnTo>
                  <a:lnTo>
                    <a:pt x="12146013" y="1177375"/>
                  </a:lnTo>
                  <a:lnTo>
                    <a:pt x="12170723" y="1138513"/>
                  </a:lnTo>
                  <a:lnTo>
                    <a:pt x="12186471" y="1094463"/>
                  </a:lnTo>
                  <a:lnTo>
                    <a:pt x="12192000" y="1046480"/>
                  </a:lnTo>
                  <a:lnTo>
                    <a:pt x="12192000" y="209296"/>
                  </a:lnTo>
                  <a:lnTo>
                    <a:pt x="12186471" y="161312"/>
                  </a:lnTo>
                  <a:lnTo>
                    <a:pt x="12170723" y="117262"/>
                  </a:lnTo>
                  <a:lnTo>
                    <a:pt x="12146013" y="78400"/>
                  </a:lnTo>
                  <a:lnTo>
                    <a:pt x="12113599" y="45986"/>
                  </a:lnTo>
                  <a:lnTo>
                    <a:pt x="12074737" y="21276"/>
                  </a:lnTo>
                  <a:lnTo>
                    <a:pt x="12030687" y="5528"/>
                  </a:lnTo>
                  <a:lnTo>
                    <a:pt x="1198270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24027"/>
              <a:ext cx="12192000" cy="1256030"/>
            </a:xfrm>
            <a:custGeom>
              <a:avLst/>
              <a:gdLst/>
              <a:ahLst/>
              <a:cxnLst/>
              <a:rect l="l" t="t" r="r" b="b"/>
              <a:pathLst>
                <a:path w="12192000" h="1256030">
                  <a:moveTo>
                    <a:pt x="0" y="209296"/>
                  </a:moveTo>
                  <a:lnTo>
                    <a:pt x="5527" y="161312"/>
                  </a:lnTo>
                  <a:lnTo>
                    <a:pt x="21272" y="117262"/>
                  </a:lnTo>
                  <a:lnTo>
                    <a:pt x="45979" y="78400"/>
                  </a:lnTo>
                  <a:lnTo>
                    <a:pt x="78391" y="45986"/>
                  </a:lnTo>
                  <a:lnTo>
                    <a:pt x="117252" y="21276"/>
                  </a:lnTo>
                  <a:lnTo>
                    <a:pt x="161306" y="5528"/>
                  </a:lnTo>
                  <a:lnTo>
                    <a:pt x="209296" y="0"/>
                  </a:lnTo>
                  <a:lnTo>
                    <a:pt x="11982704" y="0"/>
                  </a:lnTo>
                  <a:lnTo>
                    <a:pt x="12030687" y="5528"/>
                  </a:lnTo>
                  <a:lnTo>
                    <a:pt x="12074737" y="21276"/>
                  </a:lnTo>
                  <a:lnTo>
                    <a:pt x="12113599" y="45986"/>
                  </a:lnTo>
                  <a:lnTo>
                    <a:pt x="12146013" y="78400"/>
                  </a:lnTo>
                  <a:lnTo>
                    <a:pt x="12170723" y="117262"/>
                  </a:lnTo>
                  <a:lnTo>
                    <a:pt x="12186471" y="161312"/>
                  </a:lnTo>
                  <a:lnTo>
                    <a:pt x="12192000" y="209296"/>
                  </a:lnTo>
                  <a:lnTo>
                    <a:pt x="12192000" y="1046480"/>
                  </a:lnTo>
                  <a:lnTo>
                    <a:pt x="12186471" y="1094463"/>
                  </a:lnTo>
                  <a:lnTo>
                    <a:pt x="12170723" y="1138513"/>
                  </a:lnTo>
                  <a:lnTo>
                    <a:pt x="12146013" y="1177375"/>
                  </a:lnTo>
                  <a:lnTo>
                    <a:pt x="12113599" y="1209789"/>
                  </a:lnTo>
                  <a:lnTo>
                    <a:pt x="12074737" y="1234499"/>
                  </a:lnTo>
                  <a:lnTo>
                    <a:pt x="12030687" y="1250247"/>
                  </a:lnTo>
                  <a:lnTo>
                    <a:pt x="11982704" y="1255776"/>
                  </a:lnTo>
                  <a:lnTo>
                    <a:pt x="209296" y="1255776"/>
                  </a:lnTo>
                  <a:lnTo>
                    <a:pt x="161306" y="1250247"/>
                  </a:lnTo>
                  <a:lnTo>
                    <a:pt x="117252" y="1234499"/>
                  </a:lnTo>
                  <a:lnTo>
                    <a:pt x="78391" y="1209789"/>
                  </a:lnTo>
                  <a:lnTo>
                    <a:pt x="45979" y="1177375"/>
                  </a:lnTo>
                  <a:lnTo>
                    <a:pt x="21272" y="1138513"/>
                  </a:lnTo>
                  <a:lnTo>
                    <a:pt x="5527" y="1094463"/>
                  </a:lnTo>
                  <a:lnTo>
                    <a:pt x="0" y="1046480"/>
                  </a:lnTo>
                  <a:lnTo>
                    <a:pt x="0" y="2092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410922" y="2129027"/>
            <a:ext cx="982980" cy="677545"/>
            <a:chOff x="1410922" y="2129027"/>
            <a:chExt cx="982980" cy="677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0922" y="2355850"/>
              <a:ext cx="114128" cy="1141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4939" y="2129027"/>
              <a:ext cx="816102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943" y="2129027"/>
              <a:ext cx="555498" cy="67741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32292" y="3912108"/>
            <a:ext cx="1972818" cy="13586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21880" y="1956816"/>
            <a:ext cx="1953005" cy="121538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563880"/>
            <a:ext cx="12192000" cy="1007110"/>
            <a:chOff x="0" y="563880"/>
            <a:chExt cx="12192000" cy="1007110"/>
          </a:xfrm>
        </p:grpSpPr>
        <p:sp>
          <p:nvSpPr>
            <p:cNvPr id="13" name="object 13"/>
            <p:cNvSpPr/>
            <p:nvPr/>
          </p:nvSpPr>
          <p:spPr>
            <a:xfrm>
              <a:off x="0" y="662940"/>
              <a:ext cx="12192000" cy="646430"/>
            </a:xfrm>
            <a:custGeom>
              <a:avLst/>
              <a:gdLst/>
              <a:ahLst/>
              <a:cxnLst/>
              <a:rect l="l" t="t" r="r" b="b"/>
              <a:pathLst>
                <a:path w="12192000" h="646430">
                  <a:moveTo>
                    <a:pt x="12192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2192000" y="6461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63880"/>
              <a:ext cx="4703826" cy="100660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8739" y="667892"/>
            <a:ext cx="43268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36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65" b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r>
              <a:rPr dirty="0" sz="36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FFFFFF"/>
                </a:solidFill>
                <a:latin typeface="Calibri"/>
                <a:cs typeface="Calibri"/>
              </a:rPr>
              <a:t>Agreements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230" y="3169666"/>
            <a:ext cx="114128" cy="11416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948744" y="2942844"/>
            <a:ext cx="1024255" cy="677545"/>
            <a:chOff x="1948744" y="2942844"/>
            <a:chExt cx="1024255" cy="67754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8744" y="3133794"/>
              <a:ext cx="606798" cy="2182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7064" y="2942844"/>
              <a:ext cx="555498" cy="67741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59334" y="4100829"/>
            <a:ext cx="114128" cy="114161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010030" y="3874008"/>
            <a:ext cx="1194435" cy="677545"/>
            <a:chOff x="2010030" y="3874008"/>
            <a:chExt cx="1194435" cy="67754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10030" y="4060411"/>
              <a:ext cx="781334" cy="2227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8712" y="3874008"/>
              <a:ext cx="555498" cy="67741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36191" y="5030723"/>
            <a:ext cx="2820162" cy="67741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374394" y="2196210"/>
            <a:ext cx="703643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EU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European</a:t>
            </a:r>
            <a:r>
              <a:rPr dirty="0" sz="2400" spc="-5">
                <a:latin typeface="Calibri"/>
                <a:cs typeface="Calibri"/>
              </a:rPr>
              <a:t> Union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(27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countries)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850">
              <a:latin typeface="Calibri"/>
              <a:cs typeface="Calibri"/>
            </a:endParaRPr>
          </a:p>
          <a:p>
            <a:pPr lvl="1" marL="190500" marR="1181735">
              <a:lnSpc>
                <a:spcPct val="100000"/>
              </a:lnSpc>
              <a:buFont typeface="Wingdings"/>
              <a:buChar char=""/>
              <a:tabLst>
                <a:tab pos="549910" algn="l"/>
                <a:tab pos="550545" algn="l"/>
              </a:tabLst>
            </a:pPr>
            <a:r>
              <a:rPr dirty="0" sz="2400" spc="-5">
                <a:latin typeface="Calibri"/>
                <a:cs typeface="Calibri"/>
              </a:rPr>
              <a:t>EFTA</a:t>
            </a:r>
            <a:r>
              <a:rPr dirty="0" sz="2400">
                <a:latin typeface="Calibri"/>
                <a:cs typeface="Calibri"/>
              </a:rPr>
              <a:t> – </a:t>
            </a:r>
            <a:r>
              <a:rPr dirty="0" sz="2400" spc="-5">
                <a:latin typeface="Calibri"/>
                <a:cs typeface="Calibri"/>
              </a:rPr>
              <a:t>European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Free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Trade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Association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(4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countries)</a:t>
            </a:r>
            <a:endParaRPr sz="2400">
              <a:latin typeface="Calibri"/>
              <a:cs typeface="Calibri"/>
            </a:endParaRPr>
          </a:p>
          <a:p>
            <a:pPr lvl="2" marL="621030" indent="-360680">
              <a:lnSpc>
                <a:spcPct val="100000"/>
              </a:lnSpc>
              <a:spcBef>
                <a:spcPts val="1575"/>
              </a:spcBef>
              <a:buFont typeface="Wingdings"/>
              <a:buChar char=""/>
              <a:tabLst>
                <a:tab pos="621030" algn="l"/>
                <a:tab pos="621665" algn="l"/>
              </a:tabLst>
            </a:pPr>
            <a:r>
              <a:rPr dirty="0" sz="2400" spc="-5">
                <a:latin typeface="Calibri"/>
                <a:cs typeface="Calibri"/>
              </a:rPr>
              <a:t>CEFTA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5">
                <a:latin typeface="Calibri"/>
                <a:cs typeface="Calibri"/>
              </a:rPr>
              <a:t>Central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European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Free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Trade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Agreement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(7</a:t>
            </a:r>
            <a:endParaRPr sz="2400">
              <a:latin typeface="Calibri"/>
              <a:cs typeface="Calibri"/>
            </a:endParaRPr>
          </a:p>
          <a:p>
            <a:pPr marL="26098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countries)</a:t>
            </a:r>
            <a:endParaRPr sz="2400">
              <a:latin typeface="Calibri"/>
              <a:cs typeface="Calibri"/>
            </a:endParaRPr>
          </a:p>
          <a:p>
            <a:pPr lvl="3" marL="712470" indent="-360680">
              <a:lnSpc>
                <a:spcPct val="100000"/>
              </a:lnSpc>
              <a:spcBef>
                <a:spcPts val="470"/>
              </a:spcBef>
              <a:buFont typeface="Wingdings"/>
              <a:buChar char=""/>
              <a:tabLst>
                <a:tab pos="712470" algn="l"/>
                <a:tab pos="713105" algn="l"/>
              </a:tabLst>
            </a:pPr>
            <a:r>
              <a:rPr dirty="0" sz="2400">
                <a:latin typeface="Calibri"/>
                <a:cs typeface="Calibri"/>
              </a:rPr>
              <a:t>Bilateral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Free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Trade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Agreements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with: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Calibri"/>
                <a:cs typeface="Calibri"/>
              </a:rPr>
              <a:t>Turkey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Ukraine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47029" y="6379464"/>
            <a:ext cx="6810375" cy="478790"/>
            <a:chOff x="1347029" y="6379464"/>
            <a:chExt cx="6810375" cy="47879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7029" y="6511630"/>
              <a:ext cx="2954631" cy="2187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2232" y="6379464"/>
              <a:ext cx="421398" cy="4785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09872" y="6379464"/>
              <a:ext cx="928877" cy="4785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33187" y="6379464"/>
              <a:ext cx="567689" cy="47853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2560" y="6379464"/>
              <a:ext cx="2914649" cy="47853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318386" y="6430467"/>
            <a:ext cx="6687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2E5496"/>
                </a:solidFill>
                <a:latin typeface="Calibri"/>
                <a:cs typeface="Calibri"/>
              </a:rPr>
              <a:t>*provide</a:t>
            </a:r>
            <a:r>
              <a:rPr dirty="0" sz="1800" spc="-5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E5496"/>
                </a:solidFill>
                <a:latin typeface="Calibri"/>
                <a:cs typeface="Calibri"/>
              </a:rPr>
              <a:t>access</a:t>
            </a:r>
            <a:r>
              <a:rPr dirty="0" sz="1800" spc="-3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E5496"/>
                </a:solidFill>
                <a:latin typeface="Calibri"/>
                <a:cs typeface="Calibri"/>
              </a:rPr>
              <a:t>to </a:t>
            </a:r>
            <a:r>
              <a:rPr dirty="0" sz="1800" spc="-15" b="1">
                <a:solidFill>
                  <a:srgbClr val="2E5496"/>
                </a:solidFill>
                <a:latin typeface="Calibri"/>
                <a:cs typeface="Calibri"/>
              </a:rPr>
              <a:t>markets </a:t>
            </a:r>
            <a:r>
              <a:rPr dirty="0" sz="1800" b="1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dirty="0" sz="1800" spc="-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2E5496"/>
                </a:solidFill>
                <a:latin typeface="Calibri"/>
                <a:cs typeface="Calibri"/>
              </a:rPr>
              <a:t>40</a:t>
            </a:r>
            <a:r>
              <a:rPr dirty="0" sz="180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E5496"/>
                </a:solidFill>
                <a:latin typeface="Calibri"/>
                <a:cs typeface="Calibri"/>
              </a:rPr>
              <a:t>countries</a:t>
            </a:r>
            <a:r>
              <a:rPr dirty="0" sz="1800" spc="-4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E5496"/>
                </a:solidFill>
                <a:latin typeface="Calibri"/>
                <a:cs typeface="Calibri"/>
              </a:rPr>
              <a:t>with</a:t>
            </a:r>
            <a:r>
              <a:rPr dirty="0" sz="1800" spc="-2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2E5496"/>
                </a:solidFill>
                <a:latin typeface="Calibri"/>
                <a:cs typeface="Calibri"/>
              </a:rPr>
              <a:t>600</a:t>
            </a:r>
            <a:r>
              <a:rPr dirty="0" sz="1800" spc="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E5496"/>
                </a:solidFill>
                <a:latin typeface="Calibri"/>
                <a:cs typeface="Calibri"/>
              </a:rPr>
              <a:t>million</a:t>
            </a:r>
            <a:r>
              <a:rPr dirty="0" sz="1800" spc="-4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2E5496"/>
                </a:solidFill>
                <a:latin typeface="Calibri"/>
                <a:cs typeface="Calibri"/>
              </a:rPr>
              <a:t>consumers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5759"/>
            <a:ext cx="12192000" cy="1324610"/>
            <a:chOff x="0" y="365759"/>
            <a:chExt cx="12192000" cy="1324610"/>
          </a:xfrm>
        </p:grpSpPr>
        <p:sp>
          <p:nvSpPr>
            <p:cNvPr id="3" name="object 3"/>
            <p:cNvSpPr/>
            <p:nvPr/>
          </p:nvSpPr>
          <p:spPr>
            <a:xfrm>
              <a:off x="0" y="365759"/>
              <a:ext cx="12192000" cy="1324610"/>
            </a:xfrm>
            <a:custGeom>
              <a:avLst/>
              <a:gdLst/>
              <a:ahLst/>
              <a:cxnLst/>
              <a:rect l="l" t="t" r="r" b="b"/>
              <a:pathLst>
                <a:path w="12192000" h="1324610">
                  <a:moveTo>
                    <a:pt x="12192000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12192000" y="13243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0643"/>
              <a:ext cx="3393186" cy="10066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684352"/>
            <a:ext cx="29210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FFFFFF"/>
                </a:solidFill>
              </a:rPr>
              <a:t>Political</a:t>
            </a:r>
            <a:r>
              <a:rPr dirty="0" sz="3600" spc="-150">
                <a:solidFill>
                  <a:srgbClr val="FFFFFF"/>
                </a:solidFill>
              </a:rPr>
              <a:t> </a:t>
            </a:r>
            <a:r>
              <a:rPr dirty="0" sz="3600" spc="-30">
                <a:solidFill>
                  <a:srgbClr val="FFFFFF"/>
                </a:solidFill>
              </a:rPr>
              <a:t>stability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722" y="2925826"/>
            <a:ext cx="114128" cy="1141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8900" y="2876314"/>
            <a:ext cx="3242796" cy="23641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6939" y="2766186"/>
            <a:ext cx="3631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dirty="0" sz="2400" spc="-65" b="1">
                <a:latin typeface="Calibri"/>
                <a:cs typeface="Calibri"/>
              </a:rPr>
              <a:t>NATO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member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since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2020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722" y="4370578"/>
            <a:ext cx="114128" cy="11416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308142" y="4143755"/>
            <a:ext cx="762635" cy="677545"/>
            <a:chOff x="1308142" y="4143755"/>
            <a:chExt cx="762635" cy="6775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8142" y="4334706"/>
              <a:ext cx="332210" cy="2227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856" y="4143755"/>
              <a:ext cx="555498" cy="6774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16939" y="4210888"/>
            <a:ext cx="66567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72110" algn="l"/>
                <a:tab pos="372745" algn="l"/>
              </a:tabLst>
            </a:pPr>
            <a:r>
              <a:rPr dirty="0" sz="2400" b="1">
                <a:latin typeface="Calibri"/>
                <a:cs typeface="Calibri"/>
              </a:rPr>
              <a:t>EU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– </a:t>
            </a:r>
            <a:r>
              <a:rPr dirty="0" sz="2400" spc="-10" b="1">
                <a:latin typeface="Calibri"/>
                <a:cs typeface="Calibri"/>
              </a:rPr>
              <a:t>Candidate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country </a:t>
            </a:r>
            <a:r>
              <a:rPr dirty="0" sz="2400" spc="-5" b="1">
                <a:latin typeface="Calibri"/>
                <a:cs typeface="Calibri"/>
              </a:rPr>
              <a:t>(compliance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with</a:t>
            </a:r>
            <a:r>
              <a:rPr dirty="0" sz="2400" b="1">
                <a:latin typeface="Calibri"/>
                <a:cs typeface="Calibri"/>
              </a:rPr>
              <a:t> EU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reg.)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2840" y="3957828"/>
            <a:ext cx="1953005" cy="121539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18476" y="2375916"/>
            <a:ext cx="1606296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5387" y="2013204"/>
              <a:ext cx="4992623" cy="38602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36492" y="996696"/>
              <a:ext cx="2087880" cy="1351915"/>
            </a:xfrm>
            <a:custGeom>
              <a:avLst/>
              <a:gdLst/>
              <a:ahLst/>
              <a:cxnLst/>
              <a:rect l="l" t="t" r="r" b="b"/>
              <a:pathLst>
                <a:path w="2087879" h="1351914">
                  <a:moveTo>
                    <a:pt x="1862582" y="0"/>
                  </a:moveTo>
                  <a:lnTo>
                    <a:pt x="225298" y="0"/>
                  </a:lnTo>
                  <a:lnTo>
                    <a:pt x="179883" y="4575"/>
                  </a:lnTo>
                  <a:lnTo>
                    <a:pt x="137588" y="17700"/>
                  </a:lnTo>
                  <a:lnTo>
                    <a:pt x="99317" y="38469"/>
                  </a:lnTo>
                  <a:lnTo>
                    <a:pt x="65976" y="65976"/>
                  </a:lnTo>
                  <a:lnTo>
                    <a:pt x="38469" y="99317"/>
                  </a:lnTo>
                  <a:lnTo>
                    <a:pt x="17700" y="137588"/>
                  </a:lnTo>
                  <a:lnTo>
                    <a:pt x="4575" y="179883"/>
                  </a:lnTo>
                  <a:lnTo>
                    <a:pt x="0" y="225298"/>
                  </a:lnTo>
                  <a:lnTo>
                    <a:pt x="0" y="1126489"/>
                  </a:lnTo>
                  <a:lnTo>
                    <a:pt x="4575" y="1171904"/>
                  </a:lnTo>
                  <a:lnTo>
                    <a:pt x="17700" y="1214199"/>
                  </a:lnTo>
                  <a:lnTo>
                    <a:pt x="38469" y="1252470"/>
                  </a:lnTo>
                  <a:lnTo>
                    <a:pt x="65976" y="1285811"/>
                  </a:lnTo>
                  <a:lnTo>
                    <a:pt x="99317" y="1313318"/>
                  </a:lnTo>
                  <a:lnTo>
                    <a:pt x="137588" y="1334087"/>
                  </a:lnTo>
                  <a:lnTo>
                    <a:pt x="179883" y="1347212"/>
                  </a:lnTo>
                  <a:lnTo>
                    <a:pt x="225298" y="1351788"/>
                  </a:lnTo>
                  <a:lnTo>
                    <a:pt x="1862582" y="1351788"/>
                  </a:lnTo>
                  <a:lnTo>
                    <a:pt x="1907996" y="1347212"/>
                  </a:lnTo>
                  <a:lnTo>
                    <a:pt x="1950291" y="1334087"/>
                  </a:lnTo>
                  <a:lnTo>
                    <a:pt x="1988562" y="1313318"/>
                  </a:lnTo>
                  <a:lnTo>
                    <a:pt x="2021903" y="1285811"/>
                  </a:lnTo>
                  <a:lnTo>
                    <a:pt x="2049410" y="1252470"/>
                  </a:lnTo>
                  <a:lnTo>
                    <a:pt x="2070179" y="1214199"/>
                  </a:lnTo>
                  <a:lnTo>
                    <a:pt x="2083304" y="1171904"/>
                  </a:lnTo>
                  <a:lnTo>
                    <a:pt x="2087880" y="1126489"/>
                  </a:lnTo>
                  <a:lnTo>
                    <a:pt x="2087880" y="225298"/>
                  </a:lnTo>
                  <a:lnTo>
                    <a:pt x="2083304" y="179883"/>
                  </a:lnTo>
                  <a:lnTo>
                    <a:pt x="2070179" y="137588"/>
                  </a:lnTo>
                  <a:lnTo>
                    <a:pt x="2049410" y="99317"/>
                  </a:lnTo>
                  <a:lnTo>
                    <a:pt x="2021903" y="65976"/>
                  </a:lnTo>
                  <a:lnTo>
                    <a:pt x="1988562" y="38469"/>
                  </a:lnTo>
                  <a:lnTo>
                    <a:pt x="1950291" y="17700"/>
                  </a:lnTo>
                  <a:lnTo>
                    <a:pt x="1907996" y="4575"/>
                  </a:lnTo>
                  <a:lnTo>
                    <a:pt x="18625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36492" y="996696"/>
              <a:ext cx="2087880" cy="1351915"/>
            </a:xfrm>
            <a:custGeom>
              <a:avLst/>
              <a:gdLst/>
              <a:ahLst/>
              <a:cxnLst/>
              <a:rect l="l" t="t" r="r" b="b"/>
              <a:pathLst>
                <a:path w="2087879" h="1351914">
                  <a:moveTo>
                    <a:pt x="0" y="225298"/>
                  </a:moveTo>
                  <a:lnTo>
                    <a:pt x="4575" y="179883"/>
                  </a:lnTo>
                  <a:lnTo>
                    <a:pt x="17700" y="137588"/>
                  </a:lnTo>
                  <a:lnTo>
                    <a:pt x="38469" y="99317"/>
                  </a:lnTo>
                  <a:lnTo>
                    <a:pt x="65976" y="65976"/>
                  </a:lnTo>
                  <a:lnTo>
                    <a:pt x="99317" y="38469"/>
                  </a:lnTo>
                  <a:lnTo>
                    <a:pt x="137588" y="17700"/>
                  </a:lnTo>
                  <a:lnTo>
                    <a:pt x="179883" y="4575"/>
                  </a:lnTo>
                  <a:lnTo>
                    <a:pt x="225298" y="0"/>
                  </a:lnTo>
                  <a:lnTo>
                    <a:pt x="1862582" y="0"/>
                  </a:lnTo>
                  <a:lnTo>
                    <a:pt x="1907996" y="4575"/>
                  </a:lnTo>
                  <a:lnTo>
                    <a:pt x="1950291" y="17700"/>
                  </a:lnTo>
                  <a:lnTo>
                    <a:pt x="1988562" y="38469"/>
                  </a:lnTo>
                  <a:lnTo>
                    <a:pt x="2021903" y="65976"/>
                  </a:lnTo>
                  <a:lnTo>
                    <a:pt x="2049410" y="99317"/>
                  </a:lnTo>
                  <a:lnTo>
                    <a:pt x="2070179" y="137588"/>
                  </a:lnTo>
                  <a:lnTo>
                    <a:pt x="2083304" y="179883"/>
                  </a:lnTo>
                  <a:lnTo>
                    <a:pt x="2087880" y="225298"/>
                  </a:lnTo>
                  <a:lnTo>
                    <a:pt x="2087880" y="1126489"/>
                  </a:lnTo>
                  <a:lnTo>
                    <a:pt x="2083304" y="1171904"/>
                  </a:lnTo>
                  <a:lnTo>
                    <a:pt x="2070179" y="1214199"/>
                  </a:lnTo>
                  <a:lnTo>
                    <a:pt x="2049410" y="1252470"/>
                  </a:lnTo>
                  <a:lnTo>
                    <a:pt x="2021903" y="1285811"/>
                  </a:lnTo>
                  <a:lnTo>
                    <a:pt x="1988562" y="1313318"/>
                  </a:lnTo>
                  <a:lnTo>
                    <a:pt x="1950291" y="1334087"/>
                  </a:lnTo>
                  <a:lnTo>
                    <a:pt x="1907996" y="1347212"/>
                  </a:lnTo>
                  <a:lnTo>
                    <a:pt x="1862582" y="1351788"/>
                  </a:lnTo>
                  <a:lnTo>
                    <a:pt x="225298" y="1351788"/>
                  </a:lnTo>
                  <a:lnTo>
                    <a:pt x="179883" y="1347212"/>
                  </a:lnTo>
                  <a:lnTo>
                    <a:pt x="137588" y="1334087"/>
                  </a:lnTo>
                  <a:lnTo>
                    <a:pt x="99317" y="1313318"/>
                  </a:lnTo>
                  <a:lnTo>
                    <a:pt x="65976" y="1285811"/>
                  </a:lnTo>
                  <a:lnTo>
                    <a:pt x="38469" y="1252470"/>
                  </a:lnTo>
                  <a:lnTo>
                    <a:pt x="17700" y="1214199"/>
                  </a:lnTo>
                  <a:lnTo>
                    <a:pt x="4575" y="1171904"/>
                  </a:lnTo>
                  <a:lnTo>
                    <a:pt x="0" y="1126489"/>
                  </a:lnTo>
                  <a:lnTo>
                    <a:pt x="0" y="225298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167627" y="992124"/>
              <a:ext cx="2161540" cy="1054735"/>
            </a:xfrm>
            <a:custGeom>
              <a:avLst/>
              <a:gdLst/>
              <a:ahLst/>
              <a:cxnLst/>
              <a:rect l="l" t="t" r="r" b="b"/>
              <a:pathLst>
                <a:path w="2161540" h="1054735">
                  <a:moveTo>
                    <a:pt x="1985264" y="0"/>
                  </a:moveTo>
                  <a:lnTo>
                    <a:pt x="175768" y="0"/>
                  </a:lnTo>
                  <a:lnTo>
                    <a:pt x="129057" y="6281"/>
                  </a:lnTo>
                  <a:lnTo>
                    <a:pt x="87074" y="24007"/>
                  </a:lnTo>
                  <a:lnTo>
                    <a:pt x="51498" y="51498"/>
                  </a:lnTo>
                  <a:lnTo>
                    <a:pt x="24007" y="87074"/>
                  </a:lnTo>
                  <a:lnTo>
                    <a:pt x="6281" y="129057"/>
                  </a:lnTo>
                  <a:lnTo>
                    <a:pt x="0" y="175767"/>
                  </a:lnTo>
                  <a:lnTo>
                    <a:pt x="0" y="878839"/>
                  </a:lnTo>
                  <a:lnTo>
                    <a:pt x="6281" y="925550"/>
                  </a:lnTo>
                  <a:lnTo>
                    <a:pt x="24007" y="967533"/>
                  </a:lnTo>
                  <a:lnTo>
                    <a:pt x="51498" y="1003109"/>
                  </a:lnTo>
                  <a:lnTo>
                    <a:pt x="87074" y="1030600"/>
                  </a:lnTo>
                  <a:lnTo>
                    <a:pt x="129057" y="1048326"/>
                  </a:lnTo>
                  <a:lnTo>
                    <a:pt x="175768" y="1054608"/>
                  </a:lnTo>
                  <a:lnTo>
                    <a:pt x="1985264" y="1054608"/>
                  </a:lnTo>
                  <a:lnTo>
                    <a:pt x="2031974" y="1048326"/>
                  </a:lnTo>
                  <a:lnTo>
                    <a:pt x="2073957" y="1030600"/>
                  </a:lnTo>
                  <a:lnTo>
                    <a:pt x="2109533" y="1003109"/>
                  </a:lnTo>
                  <a:lnTo>
                    <a:pt x="2137024" y="967533"/>
                  </a:lnTo>
                  <a:lnTo>
                    <a:pt x="2154750" y="925550"/>
                  </a:lnTo>
                  <a:lnTo>
                    <a:pt x="2161031" y="878839"/>
                  </a:lnTo>
                  <a:lnTo>
                    <a:pt x="2161031" y="175767"/>
                  </a:lnTo>
                  <a:lnTo>
                    <a:pt x="2154750" y="129057"/>
                  </a:lnTo>
                  <a:lnTo>
                    <a:pt x="2137024" y="87074"/>
                  </a:lnTo>
                  <a:lnTo>
                    <a:pt x="2109533" y="51498"/>
                  </a:lnTo>
                  <a:lnTo>
                    <a:pt x="2073957" y="24007"/>
                  </a:lnTo>
                  <a:lnTo>
                    <a:pt x="2031974" y="6281"/>
                  </a:lnTo>
                  <a:lnTo>
                    <a:pt x="19852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67627" y="992124"/>
              <a:ext cx="2161540" cy="1054735"/>
            </a:xfrm>
            <a:custGeom>
              <a:avLst/>
              <a:gdLst/>
              <a:ahLst/>
              <a:cxnLst/>
              <a:rect l="l" t="t" r="r" b="b"/>
              <a:pathLst>
                <a:path w="2161540" h="1054735">
                  <a:moveTo>
                    <a:pt x="0" y="175767"/>
                  </a:moveTo>
                  <a:lnTo>
                    <a:pt x="6281" y="129057"/>
                  </a:lnTo>
                  <a:lnTo>
                    <a:pt x="24007" y="87074"/>
                  </a:lnTo>
                  <a:lnTo>
                    <a:pt x="51498" y="51498"/>
                  </a:lnTo>
                  <a:lnTo>
                    <a:pt x="87074" y="24007"/>
                  </a:lnTo>
                  <a:lnTo>
                    <a:pt x="129057" y="6281"/>
                  </a:lnTo>
                  <a:lnTo>
                    <a:pt x="175768" y="0"/>
                  </a:lnTo>
                  <a:lnTo>
                    <a:pt x="1985264" y="0"/>
                  </a:lnTo>
                  <a:lnTo>
                    <a:pt x="2031974" y="6281"/>
                  </a:lnTo>
                  <a:lnTo>
                    <a:pt x="2073957" y="24007"/>
                  </a:lnTo>
                  <a:lnTo>
                    <a:pt x="2109533" y="51498"/>
                  </a:lnTo>
                  <a:lnTo>
                    <a:pt x="2137024" y="87074"/>
                  </a:lnTo>
                  <a:lnTo>
                    <a:pt x="2154750" y="129057"/>
                  </a:lnTo>
                  <a:lnTo>
                    <a:pt x="2161031" y="175767"/>
                  </a:lnTo>
                  <a:lnTo>
                    <a:pt x="2161031" y="878839"/>
                  </a:lnTo>
                  <a:lnTo>
                    <a:pt x="2154750" y="925550"/>
                  </a:lnTo>
                  <a:lnTo>
                    <a:pt x="2137024" y="967533"/>
                  </a:lnTo>
                  <a:lnTo>
                    <a:pt x="2109533" y="1003109"/>
                  </a:lnTo>
                  <a:lnTo>
                    <a:pt x="2073957" y="1030600"/>
                  </a:lnTo>
                  <a:lnTo>
                    <a:pt x="2031974" y="1048326"/>
                  </a:lnTo>
                  <a:lnTo>
                    <a:pt x="1985264" y="1054608"/>
                  </a:lnTo>
                  <a:lnTo>
                    <a:pt x="175768" y="1054608"/>
                  </a:lnTo>
                  <a:lnTo>
                    <a:pt x="129057" y="1048326"/>
                  </a:lnTo>
                  <a:lnTo>
                    <a:pt x="87074" y="1030600"/>
                  </a:lnTo>
                  <a:lnTo>
                    <a:pt x="51498" y="1003109"/>
                  </a:lnTo>
                  <a:lnTo>
                    <a:pt x="24007" y="967533"/>
                  </a:lnTo>
                  <a:lnTo>
                    <a:pt x="6281" y="925550"/>
                  </a:lnTo>
                  <a:lnTo>
                    <a:pt x="0" y="878839"/>
                  </a:lnTo>
                  <a:lnTo>
                    <a:pt x="0" y="175767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2204" y="4581144"/>
              <a:ext cx="2087880" cy="1043940"/>
            </a:xfrm>
            <a:custGeom>
              <a:avLst/>
              <a:gdLst/>
              <a:ahLst/>
              <a:cxnLst/>
              <a:rect l="l" t="t" r="r" b="b"/>
              <a:pathLst>
                <a:path w="2087879" h="1043939">
                  <a:moveTo>
                    <a:pt x="1913890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89"/>
                  </a:lnTo>
                  <a:lnTo>
                    <a:pt x="0" y="869949"/>
                  </a:lnTo>
                  <a:lnTo>
                    <a:pt x="6211" y="916219"/>
                  </a:lnTo>
                  <a:lnTo>
                    <a:pt x="23744" y="957786"/>
                  </a:lnTo>
                  <a:lnTo>
                    <a:pt x="50942" y="992997"/>
                  </a:lnTo>
                  <a:lnTo>
                    <a:pt x="86153" y="1020195"/>
                  </a:lnTo>
                  <a:lnTo>
                    <a:pt x="127720" y="1037728"/>
                  </a:lnTo>
                  <a:lnTo>
                    <a:pt x="173989" y="1043939"/>
                  </a:lnTo>
                  <a:lnTo>
                    <a:pt x="1913890" y="1043939"/>
                  </a:lnTo>
                  <a:lnTo>
                    <a:pt x="1960159" y="1037728"/>
                  </a:lnTo>
                  <a:lnTo>
                    <a:pt x="2001726" y="1020195"/>
                  </a:lnTo>
                  <a:lnTo>
                    <a:pt x="2036937" y="992997"/>
                  </a:lnTo>
                  <a:lnTo>
                    <a:pt x="2064135" y="957786"/>
                  </a:lnTo>
                  <a:lnTo>
                    <a:pt x="2081668" y="916219"/>
                  </a:lnTo>
                  <a:lnTo>
                    <a:pt x="2087880" y="869949"/>
                  </a:lnTo>
                  <a:lnTo>
                    <a:pt x="2087880" y="173989"/>
                  </a:lnTo>
                  <a:lnTo>
                    <a:pt x="2081668" y="127720"/>
                  </a:lnTo>
                  <a:lnTo>
                    <a:pt x="2064135" y="86153"/>
                  </a:lnTo>
                  <a:lnTo>
                    <a:pt x="2036937" y="50942"/>
                  </a:lnTo>
                  <a:lnTo>
                    <a:pt x="2001726" y="23744"/>
                  </a:lnTo>
                  <a:lnTo>
                    <a:pt x="1960159" y="6211"/>
                  </a:lnTo>
                  <a:lnTo>
                    <a:pt x="191389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32204" y="4581144"/>
              <a:ext cx="2087880" cy="1043940"/>
            </a:xfrm>
            <a:custGeom>
              <a:avLst/>
              <a:gdLst/>
              <a:ahLst/>
              <a:cxnLst/>
              <a:rect l="l" t="t" r="r" b="b"/>
              <a:pathLst>
                <a:path w="2087879" h="1043939">
                  <a:moveTo>
                    <a:pt x="0" y="173989"/>
                  </a:move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913890" y="0"/>
                  </a:lnTo>
                  <a:lnTo>
                    <a:pt x="1960159" y="6211"/>
                  </a:lnTo>
                  <a:lnTo>
                    <a:pt x="2001726" y="23744"/>
                  </a:lnTo>
                  <a:lnTo>
                    <a:pt x="2036937" y="50942"/>
                  </a:lnTo>
                  <a:lnTo>
                    <a:pt x="2064135" y="86153"/>
                  </a:lnTo>
                  <a:lnTo>
                    <a:pt x="2081668" y="127720"/>
                  </a:lnTo>
                  <a:lnTo>
                    <a:pt x="2087880" y="173989"/>
                  </a:lnTo>
                  <a:lnTo>
                    <a:pt x="2087880" y="869949"/>
                  </a:lnTo>
                  <a:lnTo>
                    <a:pt x="2081668" y="916219"/>
                  </a:lnTo>
                  <a:lnTo>
                    <a:pt x="2064135" y="957786"/>
                  </a:lnTo>
                  <a:lnTo>
                    <a:pt x="2036937" y="992997"/>
                  </a:lnTo>
                  <a:lnTo>
                    <a:pt x="2001726" y="1020195"/>
                  </a:lnTo>
                  <a:lnTo>
                    <a:pt x="1960159" y="1037728"/>
                  </a:lnTo>
                  <a:lnTo>
                    <a:pt x="1913890" y="1043939"/>
                  </a:lnTo>
                  <a:lnTo>
                    <a:pt x="173989" y="1043939"/>
                  </a:lnTo>
                  <a:lnTo>
                    <a:pt x="127720" y="1037728"/>
                  </a:lnTo>
                  <a:lnTo>
                    <a:pt x="86153" y="1020195"/>
                  </a:lnTo>
                  <a:lnTo>
                    <a:pt x="50942" y="992997"/>
                  </a:lnTo>
                  <a:lnTo>
                    <a:pt x="23744" y="957786"/>
                  </a:lnTo>
                  <a:lnTo>
                    <a:pt x="6211" y="916219"/>
                  </a:lnTo>
                  <a:lnTo>
                    <a:pt x="0" y="869949"/>
                  </a:lnTo>
                  <a:lnTo>
                    <a:pt x="0" y="17398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50492" y="3453384"/>
              <a:ext cx="2087880" cy="1043940"/>
            </a:xfrm>
            <a:custGeom>
              <a:avLst/>
              <a:gdLst/>
              <a:ahLst/>
              <a:cxnLst/>
              <a:rect l="l" t="t" r="r" b="b"/>
              <a:pathLst>
                <a:path w="2087879" h="1043939">
                  <a:moveTo>
                    <a:pt x="1913890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89"/>
                  </a:lnTo>
                  <a:lnTo>
                    <a:pt x="0" y="869949"/>
                  </a:lnTo>
                  <a:lnTo>
                    <a:pt x="6211" y="916219"/>
                  </a:lnTo>
                  <a:lnTo>
                    <a:pt x="23744" y="957786"/>
                  </a:lnTo>
                  <a:lnTo>
                    <a:pt x="50942" y="992997"/>
                  </a:lnTo>
                  <a:lnTo>
                    <a:pt x="86153" y="1020195"/>
                  </a:lnTo>
                  <a:lnTo>
                    <a:pt x="127720" y="1037728"/>
                  </a:lnTo>
                  <a:lnTo>
                    <a:pt x="173989" y="1043939"/>
                  </a:lnTo>
                  <a:lnTo>
                    <a:pt x="1913890" y="1043939"/>
                  </a:lnTo>
                  <a:lnTo>
                    <a:pt x="1960159" y="1037728"/>
                  </a:lnTo>
                  <a:lnTo>
                    <a:pt x="2001726" y="1020195"/>
                  </a:lnTo>
                  <a:lnTo>
                    <a:pt x="2036937" y="992997"/>
                  </a:lnTo>
                  <a:lnTo>
                    <a:pt x="2064135" y="957786"/>
                  </a:lnTo>
                  <a:lnTo>
                    <a:pt x="2081668" y="916219"/>
                  </a:lnTo>
                  <a:lnTo>
                    <a:pt x="2087880" y="869949"/>
                  </a:lnTo>
                  <a:lnTo>
                    <a:pt x="2087880" y="173989"/>
                  </a:lnTo>
                  <a:lnTo>
                    <a:pt x="2081668" y="127720"/>
                  </a:lnTo>
                  <a:lnTo>
                    <a:pt x="2064135" y="86153"/>
                  </a:lnTo>
                  <a:lnTo>
                    <a:pt x="2036937" y="50942"/>
                  </a:lnTo>
                  <a:lnTo>
                    <a:pt x="2001726" y="23744"/>
                  </a:lnTo>
                  <a:lnTo>
                    <a:pt x="1960159" y="6211"/>
                  </a:lnTo>
                  <a:lnTo>
                    <a:pt x="191389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50492" y="3453384"/>
              <a:ext cx="2087880" cy="1043940"/>
            </a:xfrm>
            <a:custGeom>
              <a:avLst/>
              <a:gdLst/>
              <a:ahLst/>
              <a:cxnLst/>
              <a:rect l="l" t="t" r="r" b="b"/>
              <a:pathLst>
                <a:path w="2087879" h="1043939">
                  <a:moveTo>
                    <a:pt x="0" y="173989"/>
                  </a:move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913890" y="0"/>
                  </a:lnTo>
                  <a:lnTo>
                    <a:pt x="1960159" y="6211"/>
                  </a:lnTo>
                  <a:lnTo>
                    <a:pt x="2001726" y="23744"/>
                  </a:lnTo>
                  <a:lnTo>
                    <a:pt x="2036937" y="50942"/>
                  </a:lnTo>
                  <a:lnTo>
                    <a:pt x="2064135" y="86153"/>
                  </a:lnTo>
                  <a:lnTo>
                    <a:pt x="2081668" y="127720"/>
                  </a:lnTo>
                  <a:lnTo>
                    <a:pt x="2087880" y="173989"/>
                  </a:lnTo>
                  <a:lnTo>
                    <a:pt x="2087880" y="869949"/>
                  </a:lnTo>
                  <a:lnTo>
                    <a:pt x="2081668" y="916219"/>
                  </a:lnTo>
                  <a:lnTo>
                    <a:pt x="2064135" y="957786"/>
                  </a:lnTo>
                  <a:lnTo>
                    <a:pt x="2036937" y="992997"/>
                  </a:lnTo>
                  <a:lnTo>
                    <a:pt x="2001726" y="1020195"/>
                  </a:lnTo>
                  <a:lnTo>
                    <a:pt x="1960159" y="1037728"/>
                  </a:lnTo>
                  <a:lnTo>
                    <a:pt x="1913890" y="1043939"/>
                  </a:lnTo>
                  <a:lnTo>
                    <a:pt x="173989" y="1043939"/>
                  </a:lnTo>
                  <a:lnTo>
                    <a:pt x="127720" y="1037728"/>
                  </a:lnTo>
                  <a:lnTo>
                    <a:pt x="86153" y="1020195"/>
                  </a:lnTo>
                  <a:lnTo>
                    <a:pt x="50942" y="992997"/>
                  </a:lnTo>
                  <a:lnTo>
                    <a:pt x="23744" y="957786"/>
                  </a:lnTo>
                  <a:lnTo>
                    <a:pt x="6211" y="916219"/>
                  </a:lnTo>
                  <a:lnTo>
                    <a:pt x="0" y="869949"/>
                  </a:lnTo>
                  <a:lnTo>
                    <a:pt x="0" y="173989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50492" y="2433827"/>
              <a:ext cx="2087880" cy="935990"/>
            </a:xfrm>
            <a:custGeom>
              <a:avLst/>
              <a:gdLst/>
              <a:ahLst/>
              <a:cxnLst/>
              <a:rect l="l" t="t" r="r" b="b"/>
              <a:pathLst>
                <a:path w="2087879" h="935989">
                  <a:moveTo>
                    <a:pt x="1931923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931923" y="935736"/>
                  </a:lnTo>
                  <a:lnTo>
                    <a:pt x="1981208" y="927782"/>
                  </a:lnTo>
                  <a:lnTo>
                    <a:pt x="2024018" y="905638"/>
                  </a:lnTo>
                  <a:lnTo>
                    <a:pt x="2057782" y="871874"/>
                  </a:lnTo>
                  <a:lnTo>
                    <a:pt x="2079926" y="829064"/>
                  </a:lnTo>
                  <a:lnTo>
                    <a:pt x="2087880" y="779780"/>
                  </a:lnTo>
                  <a:lnTo>
                    <a:pt x="2087880" y="155956"/>
                  </a:lnTo>
                  <a:lnTo>
                    <a:pt x="2079926" y="106671"/>
                  </a:lnTo>
                  <a:lnTo>
                    <a:pt x="2057782" y="63861"/>
                  </a:lnTo>
                  <a:lnTo>
                    <a:pt x="2024018" y="30097"/>
                  </a:lnTo>
                  <a:lnTo>
                    <a:pt x="1981208" y="7953"/>
                  </a:lnTo>
                  <a:lnTo>
                    <a:pt x="19319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50492" y="2433827"/>
              <a:ext cx="2087880" cy="935990"/>
            </a:xfrm>
            <a:custGeom>
              <a:avLst/>
              <a:gdLst/>
              <a:ahLst/>
              <a:cxnLst/>
              <a:rect l="l" t="t" r="r" b="b"/>
              <a:pathLst>
                <a:path w="2087879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931923" y="0"/>
                  </a:lnTo>
                  <a:lnTo>
                    <a:pt x="1981208" y="7953"/>
                  </a:lnTo>
                  <a:lnTo>
                    <a:pt x="2024018" y="30097"/>
                  </a:lnTo>
                  <a:lnTo>
                    <a:pt x="2057782" y="63861"/>
                  </a:lnTo>
                  <a:lnTo>
                    <a:pt x="2079926" y="106671"/>
                  </a:lnTo>
                  <a:lnTo>
                    <a:pt x="2087880" y="155956"/>
                  </a:lnTo>
                  <a:lnTo>
                    <a:pt x="2087880" y="779780"/>
                  </a:lnTo>
                  <a:lnTo>
                    <a:pt x="2079926" y="829064"/>
                  </a:lnTo>
                  <a:lnTo>
                    <a:pt x="2057782" y="871874"/>
                  </a:lnTo>
                  <a:lnTo>
                    <a:pt x="2024018" y="905638"/>
                  </a:lnTo>
                  <a:lnTo>
                    <a:pt x="1981208" y="927782"/>
                  </a:lnTo>
                  <a:lnTo>
                    <a:pt x="1931923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32204" y="981455"/>
              <a:ext cx="2108200" cy="1367155"/>
            </a:xfrm>
            <a:custGeom>
              <a:avLst/>
              <a:gdLst/>
              <a:ahLst/>
              <a:cxnLst/>
              <a:rect l="l" t="t" r="r" b="b"/>
              <a:pathLst>
                <a:path w="2108200" h="1367155">
                  <a:moveTo>
                    <a:pt x="1879854" y="0"/>
                  </a:moveTo>
                  <a:lnTo>
                    <a:pt x="227837" y="0"/>
                  </a:lnTo>
                  <a:lnTo>
                    <a:pt x="181913" y="4627"/>
                  </a:lnTo>
                  <a:lnTo>
                    <a:pt x="139142" y="17901"/>
                  </a:lnTo>
                  <a:lnTo>
                    <a:pt x="100440" y="38904"/>
                  </a:lnTo>
                  <a:lnTo>
                    <a:pt x="66722" y="66722"/>
                  </a:lnTo>
                  <a:lnTo>
                    <a:pt x="38904" y="100440"/>
                  </a:lnTo>
                  <a:lnTo>
                    <a:pt x="17901" y="139142"/>
                  </a:lnTo>
                  <a:lnTo>
                    <a:pt x="4627" y="181913"/>
                  </a:lnTo>
                  <a:lnTo>
                    <a:pt x="0" y="227838"/>
                  </a:lnTo>
                  <a:lnTo>
                    <a:pt x="0" y="1139190"/>
                  </a:lnTo>
                  <a:lnTo>
                    <a:pt x="4627" y="1185114"/>
                  </a:lnTo>
                  <a:lnTo>
                    <a:pt x="17901" y="1227885"/>
                  </a:lnTo>
                  <a:lnTo>
                    <a:pt x="38904" y="1266587"/>
                  </a:lnTo>
                  <a:lnTo>
                    <a:pt x="66722" y="1300305"/>
                  </a:lnTo>
                  <a:lnTo>
                    <a:pt x="100440" y="1328123"/>
                  </a:lnTo>
                  <a:lnTo>
                    <a:pt x="139142" y="1349126"/>
                  </a:lnTo>
                  <a:lnTo>
                    <a:pt x="181913" y="1362400"/>
                  </a:lnTo>
                  <a:lnTo>
                    <a:pt x="227837" y="1367028"/>
                  </a:lnTo>
                  <a:lnTo>
                    <a:pt x="1879854" y="1367028"/>
                  </a:lnTo>
                  <a:lnTo>
                    <a:pt x="1925778" y="1362400"/>
                  </a:lnTo>
                  <a:lnTo>
                    <a:pt x="1968549" y="1349126"/>
                  </a:lnTo>
                  <a:lnTo>
                    <a:pt x="2007251" y="1328123"/>
                  </a:lnTo>
                  <a:lnTo>
                    <a:pt x="2040969" y="1300305"/>
                  </a:lnTo>
                  <a:lnTo>
                    <a:pt x="2068787" y="1266587"/>
                  </a:lnTo>
                  <a:lnTo>
                    <a:pt x="2089790" y="1227885"/>
                  </a:lnTo>
                  <a:lnTo>
                    <a:pt x="2103064" y="1185114"/>
                  </a:lnTo>
                  <a:lnTo>
                    <a:pt x="2107692" y="1139190"/>
                  </a:lnTo>
                  <a:lnTo>
                    <a:pt x="2107692" y="227838"/>
                  </a:lnTo>
                  <a:lnTo>
                    <a:pt x="2103064" y="181913"/>
                  </a:lnTo>
                  <a:lnTo>
                    <a:pt x="2089790" y="139142"/>
                  </a:lnTo>
                  <a:lnTo>
                    <a:pt x="2068787" y="100440"/>
                  </a:lnTo>
                  <a:lnTo>
                    <a:pt x="2040969" y="66722"/>
                  </a:lnTo>
                  <a:lnTo>
                    <a:pt x="2007251" y="38904"/>
                  </a:lnTo>
                  <a:lnTo>
                    <a:pt x="1968549" y="17901"/>
                  </a:lnTo>
                  <a:lnTo>
                    <a:pt x="1925778" y="4627"/>
                  </a:lnTo>
                  <a:lnTo>
                    <a:pt x="18798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32204" y="981455"/>
              <a:ext cx="2108200" cy="1367155"/>
            </a:xfrm>
            <a:custGeom>
              <a:avLst/>
              <a:gdLst/>
              <a:ahLst/>
              <a:cxnLst/>
              <a:rect l="l" t="t" r="r" b="b"/>
              <a:pathLst>
                <a:path w="2108200" h="1367155">
                  <a:moveTo>
                    <a:pt x="0" y="227838"/>
                  </a:moveTo>
                  <a:lnTo>
                    <a:pt x="4627" y="181913"/>
                  </a:lnTo>
                  <a:lnTo>
                    <a:pt x="17901" y="139142"/>
                  </a:lnTo>
                  <a:lnTo>
                    <a:pt x="38904" y="100440"/>
                  </a:lnTo>
                  <a:lnTo>
                    <a:pt x="66722" y="66722"/>
                  </a:lnTo>
                  <a:lnTo>
                    <a:pt x="100440" y="38904"/>
                  </a:lnTo>
                  <a:lnTo>
                    <a:pt x="139142" y="17901"/>
                  </a:lnTo>
                  <a:lnTo>
                    <a:pt x="181913" y="4627"/>
                  </a:lnTo>
                  <a:lnTo>
                    <a:pt x="227837" y="0"/>
                  </a:lnTo>
                  <a:lnTo>
                    <a:pt x="1879854" y="0"/>
                  </a:lnTo>
                  <a:lnTo>
                    <a:pt x="1925778" y="4627"/>
                  </a:lnTo>
                  <a:lnTo>
                    <a:pt x="1968549" y="17901"/>
                  </a:lnTo>
                  <a:lnTo>
                    <a:pt x="2007251" y="38904"/>
                  </a:lnTo>
                  <a:lnTo>
                    <a:pt x="2040969" y="66722"/>
                  </a:lnTo>
                  <a:lnTo>
                    <a:pt x="2068787" y="100440"/>
                  </a:lnTo>
                  <a:lnTo>
                    <a:pt x="2089790" y="139142"/>
                  </a:lnTo>
                  <a:lnTo>
                    <a:pt x="2103064" y="181913"/>
                  </a:lnTo>
                  <a:lnTo>
                    <a:pt x="2107692" y="227838"/>
                  </a:lnTo>
                  <a:lnTo>
                    <a:pt x="2107692" y="1139190"/>
                  </a:lnTo>
                  <a:lnTo>
                    <a:pt x="2103064" y="1185114"/>
                  </a:lnTo>
                  <a:lnTo>
                    <a:pt x="2089790" y="1227885"/>
                  </a:lnTo>
                  <a:lnTo>
                    <a:pt x="2068787" y="1266587"/>
                  </a:lnTo>
                  <a:lnTo>
                    <a:pt x="2040969" y="1300305"/>
                  </a:lnTo>
                  <a:lnTo>
                    <a:pt x="2007251" y="1328123"/>
                  </a:lnTo>
                  <a:lnTo>
                    <a:pt x="1968549" y="1349126"/>
                  </a:lnTo>
                  <a:lnTo>
                    <a:pt x="1925778" y="1362400"/>
                  </a:lnTo>
                  <a:lnTo>
                    <a:pt x="1879854" y="1367028"/>
                  </a:lnTo>
                  <a:lnTo>
                    <a:pt x="227837" y="1367028"/>
                  </a:lnTo>
                  <a:lnTo>
                    <a:pt x="181913" y="1362400"/>
                  </a:lnTo>
                  <a:lnTo>
                    <a:pt x="139142" y="1349126"/>
                  </a:lnTo>
                  <a:lnTo>
                    <a:pt x="100440" y="1328123"/>
                  </a:lnTo>
                  <a:lnTo>
                    <a:pt x="66722" y="1300305"/>
                  </a:lnTo>
                  <a:lnTo>
                    <a:pt x="38904" y="1266587"/>
                  </a:lnTo>
                  <a:lnTo>
                    <a:pt x="17901" y="1227885"/>
                  </a:lnTo>
                  <a:lnTo>
                    <a:pt x="4627" y="1185114"/>
                  </a:lnTo>
                  <a:lnTo>
                    <a:pt x="0" y="1139190"/>
                  </a:lnTo>
                  <a:lnTo>
                    <a:pt x="0" y="227838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471915" y="4629911"/>
              <a:ext cx="2089785" cy="995680"/>
            </a:xfrm>
            <a:custGeom>
              <a:avLst/>
              <a:gdLst/>
              <a:ahLst/>
              <a:cxnLst/>
              <a:rect l="l" t="t" r="r" b="b"/>
              <a:pathLst>
                <a:path w="2089784" h="995679">
                  <a:moveTo>
                    <a:pt x="1923541" y="0"/>
                  </a:moveTo>
                  <a:lnTo>
                    <a:pt x="165861" y="0"/>
                  </a:lnTo>
                  <a:lnTo>
                    <a:pt x="121781" y="5927"/>
                  </a:lnTo>
                  <a:lnTo>
                    <a:pt x="82164" y="22653"/>
                  </a:lnTo>
                  <a:lnTo>
                    <a:pt x="48593" y="48593"/>
                  </a:lnTo>
                  <a:lnTo>
                    <a:pt x="22653" y="82164"/>
                  </a:lnTo>
                  <a:lnTo>
                    <a:pt x="5927" y="121781"/>
                  </a:lnTo>
                  <a:lnTo>
                    <a:pt x="0" y="165862"/>
                  </a:lnTo>
                  <a:lnTo>
                    <a:pt x="0" y="829310"/>
                  </a:lnTo>
                  <a:lnTo>
                    <a:pt x="5927" y="873390"/>
                  </a:lnTo>
                  <a:lnTo>
                    <a:pt x="22653" y="913007"/>
                  </a:lnTo>
                  <a:lnTo>
                    <a:pt x="48593" y="946578"/>
                  </a:lnTo>
                  <a:lnTo>
                    <a:pt x="82164" y="972518"/>
                  </a:lnTo>
                  <a:lnTo>
                    <a:pt x="121781" y="989244"/>
                  </a:lnTo>
                  <a:lnTo>
                    <a:pt x="165861" y="995172"/>
                  </a:lnTo>
                  <a:lnTo>
                    <a:pt x="1923541" y="995172"/>
                  </a:lnTo>
                  <a:lnTo>
                    <a:pt x="1967622" y="989244"/>
                  </a:lnTo>
                  <a:lnTo>
                    <a:pt x="2007239" y="972518"/>
                  </a:lnTo>
                  <a:lnTo>
                    <a:pt x="2040810" y="946578"/>
                  </a:lnTo>
                  <a:lnTo>
                    <a:pt x="2066750" y="913007"/>
                  </a:lnTo>
                  <a:lnTo>
                    <a:pt x="2083476" y="873390"/>
                  </a:lnTo>
                  <a:lnTo>
                    <a:pt x="2089403" y="829310"/>
                  </a:lnTo>
                  <a:lnTo>
                    <a:pt x="2089403" y="165862"/>
                  </a:lnTo>
                  <a:lnTo>
                    <a:pt x="2083476" y="121781"/>
                  </a:lnTo>
                  <a:lnTo>
                    <a:pt x="2066750" y="82164"/>
                  </a:lnTo>
                  <a:lnTo>
                    <a:pt x="2040810" y="48593"/>
                  </a:lnTo>
                  <a:lnTo>
                    <a:pt x="2007239" y="22653"/>
                  </a:lnTo>
                  <a:lnTo>
                    <a:pt x="1967622" y="5927"/>
                  </a:lnTo>
                  <a:lnTo>
                    <a:pt x="19235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471915" y="4629911"/>
              <a:ext cx="2089785" cy="995680"/>
            </a:xfrm>
            <a:custGeom>
              <a:avLst/>
              <a:gdLst/>
              <a:ahLst/>
              <a:cxnLst/>
              <a:rect l="l" t="t" r="r" b="b"/>
              <a:pathLst>
                <a:path w="2089784" h="995679">
                  <a:moveTo>
                    <a:pt x="0" y="165862"/>
                  </a:moveTo>
                  <a:lnTo>
                    <a:pt x="5927" y="121781"/>
                  </a:lnTo>
                  <a:lnTo>
                    <a:pt x="22653" y="82164"/>
                  </a:lnTo>
                  <a:lnTo>
                    <a:pt x="48593" y="48593"/>
                  </a:lnTo>
                  <a:lnTo>
                    <a:pt x="82164" y="22653"/>
                  </a:lnTo>
                  <a:lnTo>
                    <a:pt x="121781" y="5927"/>
                  </a:lnTo>
                  <a:lnTo>
                    <a:pt x="165861" y="0"/>
                  </a:lnTo>
                  <a:lnTo>
                    <a:pt x="1923541" y="0"/>
                  </a:lnTo>
                  <a:lnTo>
                    <a:pt x="1967622" y="5927"/>
                  </a:lnTo>
                  <a:lnTo>
                    <a:pt x="2007239" y="22653"/>
                  </a:lnTo>
                  <a:lnTo>
                    <a:pt x="2040810" y="48593"/>
                  </a:lnTo>
                  <a:lnTo>
                    <a:pt x="2066750" y="82164"/>
                  </a:lnTo>
                  <a:lnTo>
                    <a:pt x="2083476" y="121781"/>
                  </a:lnTo>
                  <a:lnTo>
                    <a:pt x="2089403" y="165862"/>
                  </a:lnTo>
                  <a:lnTo>
                    <a:pt x="2089403" y="829310"/>
                  </a:lnTo>
                  <a:lnTo>
                    <a:pt x="2083476" y="873390"/>
                  </a:lnTo>
                  <a:lnTo>
                    <a:pt x="2066750" y="913007"/>
                  </a:lnTo>
                  <a:lnTo>
                    <a:pt x="2040810" y="946578"/>
                  </a:lnTo>
                  <a:lnTo>
                    <a:pt x="2007239" y="972518"/>
                  </a:lnTo>
                  <a:lnTo>
                    <a:pt x="1967622" y="989244"/>
                  </a:lnTo>
                  <a:lnTo>
                    <a:pt x="1923541" y="995172"/>
                  </a:lnTo>
                  <a:lnTo>
                    <a:pt x="165861" y="995172"/>
                  </a:lnTo>
                  <a:lnTo>
                    <a:pt x="121781" y="989244"/>
                  </a:lnTo>
                  <a:lnTo>
                    <a:pt x="82164" y="972518"/>
                  </a:lnTo>
                  <a:lnTo>
                    <a:pt x="48593" y="946578"/>
                  </a:lnTo>
                  <a:lnTo>
                    <a:pt x="22653" y="913007"/>
                  </a:lnTo>
                  <a:lnTo>
                    <a:pt x="5927" y="873390"/>
                  </a:lnTo>
                  <a:lnTo>
                    <a:pt x="0" y="829310"/>
                  </a:lnTo>
                  <a:lnTo>
                    <a:pt x="0" y="16586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90203" y="3465576"/>
              <a:ext cx="2089785" cy="1080770"/>
            </a:xfrm>
            <a:custGeom>
              <a:avLst/>
              <a:gdLst/>
              <a:ahLst/>
              <a:cxnLst/>
              <a:rect l="l" t="t" r="r" b="b"/>
              <a:pathLst>
                <a:path w="2089784" h="1080770">
                  <a:moveTo>
                    <a:pt x="1909318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6"/>
                  </a:lnTo>
                  <a:lnTo>
                    <a:pt x="1909318" y="1080516"/>
                  </a:lnTo>
                  <a:lnTo>
                    <a:pt x="1957185" y="1074081"/>
                  </a:lnTo>
                  <a:lnTo>
                    <a:pt x="2000202" y="1055925"/>
                  </a:lnTo>
                  <a:lnTo>
                    <a:pt x="2036651" y="1027763"/>
                  </a:lnTo>
                  <a:lnTo>
                    <a:pt x="2064813" y="991314"/>
                  </a:lnTo>
                  <a:lnTo>
                    <a:pt x="2082969" y="948297"/>
                  </a:lnTo>
                  <a:lnTo>
                    <a:pt x="2089403" y="900430"/>
                  </a:lnTo>
                  <a:lnTo>
                    <a:pt x="2089403" y="180086"/>
                  </a:lnTo>
                  <a:lnTo>
                    <a:pt x="2082969" y="132218"/>
                  </a:lnTo>
                  <a:lnTo>
                    <a:pt x="2064813" y="89201"/>
                  </a:lnTo>
                  <a:lnTo>
                    <a:pt x="2036651" y="52752"/>
                  </a:lnTo>
                  <a:lnTo>
                    <a:pt x="2000202" y="24590"/>
                  </a:lnTo>
                  <a:lnTo>
                    <a:pt x="1957185" y="6434"/>
                  </a:lnTo>
                  <a:lnTo>
                    <a:pt x="19093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90203" y="3465576"/>
              <a:ext cx="2089785" cy="1080770"/>
            </a:xfrm>
            <a:custGeom>
              <a:avLst/>
              <a:gdLst/>
              <a:ahLst/>
              <a:cxnLst/>
              <a:rect l="l" t="t" r="r" b="b"/>
              <a:pathLst>
                <a:path w="2089784" h="1080770">
                  <a:moveTo>
                    <a:pt x="0" y="180086"/>
                  </a:moveTo>
                  <a:lnTo>
                    <a:pt x="6434" y="132218"/>
                  </a:lnTo>
                  <a:lnTo>
                    <a:pt x="24590" y="89201"/>
                  </a:lnTo>
                  <a:lnTo>
                    <a:pt x="52752" y="52752"/>
                  </a:lnTo>
                  <a:lnTo>
                    <a:pt x="89201" y="24590"/>
                  </a:lnTo>
                  <a:lnTo>
                    <a:pt x="132218" y="6434"/>
                  </a:lnTo>
                  <a:lnTo>
                    <a:pt x="180086" y="0"/>
                  </a:lnTo>
                  <a:lnTo>
                    <a:pt x="1909318" y="0"/>
                  </a:lnTo>
                  <a:lnTo>
                    <a:pt x="1957185" y="6434"/>
                  </a:lnTo>
                  <a:lnTo>
                    <a:pt x="2000202" y="24590"/>
                  </a:lnTo>
                  <a:lnTo>
                    <a:pt x="2036651" y="52752"/>
                  </a:lnTo>
                  <a:lnTo>
                    <a:pt x="2064813" y="89201"/>
                  </a:lnTo>
                  <a:lnTo>
                    <a:pt x="2082969" y="132218"/>
                  </a:lnTo>
                  <a:lnTo>
                    <a:pt x="2089403" y="180086"/>
                  </a:lnTo>
                  <a:lnTo>
                    <a:pt x="2089403" y="900430"/>
                  </a:lnTo>
                  <a:lnTo>
                    <a:pt x="2082969" y="948297"/>
                  </a:lnTo>
                  <a:lnTo>
                    <a:pt x="2064813" y="991314"/>
                  </a:lnTo>
                  <a:lnTo>
                    <a:pt x="2036651" y="1027763"/>
                  </a:lnTo>
                  <a:lnTo>
                    <a:pt x="2000202" y="1055925"/>
                  </a:lnTo>
                  <a:lnTo>
                    <a:pt x="1957185" y="1074081"/>
                  </a:lnTo>
                  <a:lnTo>
                    <a:pt x="1909318" y="1080516"/>
                  </a:lnTo>
                  <a:lnTo>
                    <a:pt x="180086" y="1080516"/>
                  </a:lnTo>
                  <a:lnTo>
                    <a:pt x="132218" y="1074081"/>
                  </a:lnTo>
                  <a:lnTo>
                    <a:pt x="89201" y="1055925"/>
                  </a:lnTo>
                  <a:lnTo>
                    <a:pt x="52752" y="1027763"/>
                  </a:lnTo>
                  <a:lnTo>
                    <a:pt x="24590" y="991314"/>
                  </a:lnTo>
                  <a:lnTo>
                    <a:pt x="6434" y="948297"/>
                  </a:lnTo>
                  <a:lnTo>
                    <a:pt x="0" y="900430"/>
                  </a:lnTo>
                  <a:lnTo>
                    <a:pt x="0" y="18008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90203" y="2433827"/>
              <a:ext cx="2089785" cy="935990"/>
            </a:xfrm>
            <a:custGeom>
              <a:avLst/>
              <a:gdLst/>
              <a:ahLst/>
              <a:cxnLst/>
              <a:rect l="l" t="t" r="r" b="b"/>
              <a:pathLst>
                <a:path w="2089784" h="935989">
                  <a:moveTo>
                    <a:pt x="1933448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6"/>
                  </a:lnTo>
                  <a:lnTo>
                    <a:pt x="1933448" y="935736"/>
                  </a:lnTo>
                  <a:lnTo>
                    <a:pt x="1982732" y="927782"/>
                  </a:lnTo>
                  <a:lnTo>
                    <a:pt x="2025542" y="905638"/>
                  </a:lnTo>
                  <a:lnTo>
                    <a:pt x="2059306" y="871874"/>
                  </a:lnTo>
                  <a:lnTo>
                    <a:pt x="2081450" y="829064"/>
                  </a:lnTo>
                  <a:lnTo>
                    <a:pt x="2089403" y="779780"/>
                  </a:lnTo>
                  <a:lnTo>
                    <a:pt x="2089403" y="155956"/>
                  </a:lnTo>
                  <a:lnTo>
                    <a:pt x="2081450" y="106671"/>
                  </a:lnTo>
                  <a:lnTo>
                    <a:pt x="2059306" y="63861"/>
                  </a:lnTo>
                  <a:lnTo>
                    <a:pt x="2025542" y="30097"/>
                  </a:lnTo>
                  <a:lnTo>
                    <a:pt x="1982732" y="7953"/>
                  </a:lnTo>
                  <a:lnTo>
                    <a:pt x="19334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90203" y="2433827"/>
              <a:ext cx="2089785" cy="935990"/>
            </a:xfrm>
            <a:custGeom>
              <a:avLst/>
              <a:gdLst/>
              <a:ahLst/>
              <a:cxnLst/>
              <a:rect l="l" t="t" r="r" b="b"/>
              <a:pathLst>
                <a:path w="2089784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5" y="0"/>
                  </a:lnTo>
                  <a:lnTo>
                    <a:pt x="1933448" y="0"/>
                  </a:lnTo>
                  <a:lnTo>
                    <a:pt x="1982732" y="7953"/>
                  </a:lnTo>
                  <a:lnTo>
                    <a:pt x="2025542" y="30097"/>
                  </a:lnTo>
                  <a:lnTo>
                    <a:pt x="2059306" y="63861"/>
                  </a:lnTo>
                  <a:lnTo>
                    <a:pt x="2081450" y="106671"/>
                  </a:lnTo>
                  <a:lnTo>
                    <a:pt x="2089403" y="155956"/>
                  </a:lnTo>
                  <a:lnTo>
                    <a:pt x="2089403" y="779780"/>
                  </a:lnTo>
                  <a:lnTo>
                    <a:pt x="2081450" y="829064"/>
                  </a:lnTo>
                  <a:lnTo>
                    <a:pt x="2059306" y="871874"/>
                  </a:lnTo>
                  <a:lnTo>
                    <a:pt x="2025542" y="905638"/>
                  </a:lnTo>
                  <a:lnTo>
                    <a:pt x="1982732" y="927782"/>
                  </a:lnTo>
                  <a:lnTo>
                    <a:pt x="1933448" y="935736"/>
                  </a:lnTo>
                  <a:lnTo>
                    <a:pt x="155955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80"/>
                  </a:lnTo>
                  <a:lnTo>
                    <a:pt x="0" y="15595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32204" y="5718047"/>
              <a:ext cx="2087880" cy="1054735"/>
            </a:xfrm>
            <a:custGeom>
              <a:avLst/>
              <a:gdLst/>
              <a:ahLst/>
              <a:cxnLst/>
              <a:rect l="l" t="t" r="r" b="b"/>
              <a:pathLst>
                <a:path w="2087879" h="1054734">
                  <a:moveTo>
                    <a:pt x="1912111" y="0"/>
                  </a:moveTo>
                  <a:lnTo>
                    <a:pt x="175768" y="0"/>
                  </a:lnTo>
                  <a:lnTo>
                    <a:pt x="129057" y="6278"/>
                  </a:lnTo>
                  <a:lnTo>
                    <a:pt x="87074" y="23996"/>
                  </a:lnTo>
                  <a:lnTo>
                    <a:pt x="51498" y="51479"/>
                  </a:lnTo>
                  <a:lnTo>
                    <a:pt x="24007" y="87052"/>
                  </a:lnTo>
                  <a:lnTo>
                    <a:pt x="6281" y="129040"/>
                  </a:lnTo>
                  <a:lnTo>
                    <a:pt x="0" y="175767"/>
                  </a:lnTo>
                  <a:lnTo>
                    <a:pt x="0" y="878839"/>
                  </a:lnTo>
                  <a:lnTo>
                    <a:pt x="6281" y="925563"/>
                  </a:lnTo>
                  <a:lnTo>
                    <a:pt x="24007" y="967549"/>
                  </a:lnTo>
                  <a:lnTo>
                    <a:pt x="51498" y="1003123"/>
                  </a:lnTo>
                  <a:lnTo>
                    <a:pt x="87074" y="1030608"/>
                  </a:lnTo>
                  <a:lnTo>
                    <a:pt x="129057" y="1048328"/>
                  </a:lnTo>
                  <a:lnTo>
                    <a:pt x="175768" y="1054608"/>
                  </a:lnTo>
                  <a:lnTo>
                    <a:pt x="1912111" y="1054608"/>
                  </a:lnTo>
                  <a:lnTo>
                    <a:pt x="1958822" y="1048328"/>
                  </a:lnTo>
                  <a:lnTo>
                    <a:pt x="2000805" y="1030608"/>
                  </a:lnTo>
                  <a:lnTo>
                    <a:pt x="2036381" y="1003123"/>
                  </a:lnTo>
                  <a:lnTo>
                    <a:pt x="2063872" y="967549"/>
                  </a:lnTo>
                  <a:lnTo>
                    <a:pt x="2081598" y="925563"/>
                  </a:lnTo>
                  <a:lnTo>
                    <a:pt x="2087880" y="878839"/>
                  </a:lnTo>
                  <a:lnTo>
                    <a:pt x="2087880" y="175767"/>
                  </a:lnTo>
                  <a:lnTo>
                    <a:pt x="2081598" y="129040"/>
                  </a:lnTo>
                  <a:lnTo>
                    <a:pt x="2063872" y="87052"/>
                  </a:lnTo>
                  <a:lnTo>
                    <a:pt x="2036381" y="51479"/>
                  </a:lnTo>
                  <a:lnTo>
                    <a:pt x="2000805" y="23996"/>
                  </a:lnTo>
                  <a:lnTo>
                    <a:pt x="1958822" y="6278"/>
                  </a:lnTo>
                  <a:lnTo>
                    <a:pt x="19121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32204" y="5718047"/>
              <a:ext cx="2087880" cy="1054735"/>
            </a:xfrm>
            <a:custGeom>
              <a:avLst/>
              <a:gdLst/>
              <a:ahLst/>
              <a:cxnLst/>
              <a:rect l="l" t="t" r="r" b="b"/>
              <a:pathLst>
                <a:path w="2087879" h="1054734">
                  <a:moveTo>
                    <a:pt x="0" y="175767"/>
                  </a:moveTo>
                  <a:lnTo>
                    <a:pt x="6281" y="129040"/>
                  </a:lnTo>
                  <a:lnTo>
                    <a:pt x="24007" y="87052"/>
                  </a:lnTo>
                  <a:lnTo>
                    <a:pt x="51498" y="51479"/>
                  </a:lnTo>
                  <a:lnTo>
                    <a:pt x="87074" y="23996"/>
                  </a:lnTo>
                  <a:lnTo>
                    <a:pt x="129057" y="6278"/>
                  </a:lnTo>
                  <a:lnTo>
                    <a:pt x="175768" y="0"/>
                  </a:lnTo>
                  <a:lnTo>
                    <a:pt x="1912111" y="0"/>
                  </a:lnTo>
                  <a:lnTo>
                    <a:pt x="1958822" y="6278"/>
                  </a:lnTo>
                  <a:lnTo>
                    <a:pt x="2000805" y="23996"/>
                  </a:lnTo>
                  <a:lnTo>
                    <a:pt x="2036381" y="51479"/>
                  </a:lnTo>
                  <a:lnTo>
                    <a:pt x="2063872" y="87052"/>
                  </a:lnTo>
                  <a:lnTo>
                    <a:pt x="2081598" y="129040"/>
                  </a:lnTo>
                  <a:lnTo>
                    <a:pt x="2087880" y="175767"/>
                  </a:lnTo>
                  <a:lnTo>
                    <a:pt x="2087880" y="878839"/>
                  </a:lnTo>
                  <a:lnTo>
                    <a:pt x="2081598" y="925563"/>
                  </a:lnTo>
                  <a:lnTo>
                    <a:pt x="2063872" y="967549"/>
                  </a:lnTo>
                  <a:lnTo>
                    <a:pt x="2036381" y="1003123"/>
                  </a:lnTo>
                  <a:lnTo>
                    <a:pt x="2000805" y="1030608"/>
                  </a:lnTo>
                  <a:lnTo>
                    <a:pt x="1958822" y="1048328"/>
                  </a:lnTo>
                  <a:lnTo>
                    <a:pt x="1912111" y="1054608"/>
                  </a:lnTo>
                  <a:lnTo>
                    <a:pt x="175768" y="1054608"/>
                  </a:lnTo>
                  <a:lnTo>
                    <a:pt x="129057" y="1048328"/>
                  </a:lnTo>
                  <a:lnTo>
                    <a:pt x="87074" y="1030608"/>
                  </a:lnTo>
                  <a:lnTo>
                    <a:pt x="51498" y="1003123"/>
                  </a:lnTo>
                  <a:lnTo>
                    <a:pt x="24007" y="967549"/>
                  </a:lnTo>
                  <a:lnTo>
                    <a:pt x="6281" y="925563"/>
                  </a:lnTo>
                  <a:lnTo>
                    <a:pt x="0" y="878839"/>
                  </a:lnTo>
                  <a:lnTo>
                    <a:pt x="0" y="175767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67627" y="5731764"/>
              <a:ext cx="2161540" cy="1054735"/>
            </a:xfrm>
            <a:custGeom>
              <a:avLst/>
              <a:gdLst/>
              <a:ahLst/>
              <a:cxnLst/>
              <a:rect l="l" t="t" r="r" b="b"/>
              <a:pathLst>
                <a:path w="2161540" h="1054734">
                  <a:moveTo>
                    <a:pt x="1985264" y="0"/>
                  </a:moveTo>
                  <a:lnTo>
                    <a:pt x="175768" y="0"/>
                  </a:lnTo>
                  <a:lnTo>
                    <a:pt x="129057" y="6278"/>
                  </a:lnTo>
                  <a:lnTo>
                    <a:pt x="87074" y="23996"/>
                  </a:lnTo>
                  <a:lnTo>
                    <a:pt x="51498" y="51479"/>
                  </a:lnTo>
                  <a:lnTo>
                    <a:pt x="24007" y="87052"/>
                  </a:lnTo>
                  <a:lnTo>
                    <a:pt x="6281" y="129040"/>
                  </a:lnTo>
                  <a:lnTo>
                    <a:pt x="0" y="175768"/>
                  </a:lnTo>
                  <a:lnTo>
                    <a:pt x="0" y="878840"/>
                  </a:lnTo>
                  <a:lnTo>
                    <a:pt x="6281" y="925567"/>
                  </a:lnTo>
                  <a:lnTo>
                    <a:pt x="24007" y="967555"/>
                  </a:lnTo>
                  <a:lnTo>
                    <a:pt x="51498" y="1003128"/>
                  </a:lnTo>
                  <a:lnTo>
                    <a:pt x="87074" y="1030611"/>
                  </a:lnTo>
                  <a:lnTo>
                    <a:pt x="129057" y="1048329"/>
                  </a:lnTo>
                  <a:lnTo>
                    <a:pt x="175768" y="1054608"/>
                  </a:lnTo>
                  <a:lnTo>
                    <a:pt x="1985264" y="1054608"/>
                  </a:lnTo>
                  <a:lnTo>
                    <a:pt x="2031974" y="1048329"/>
                  </a:lnTo>
                  <a:lnTo>
                    <a:pt x="2073957" y="1030611"/>
                  </a:lnTo>
                  <a:lnTo>
                    <a:pt x="2109533" y="1003128"/>
                  </a:lnTo>
                  <a:lnTo>
                    <a:pt x="2137024" y="967555"/>
                  </a:lnTo>
                  <a:lnTo>
                    <a:pt x="2154750" y="925567"/>
                  </a:lnTo>
                  <a:lnTo>
                    <a:pt x="2161031" y="878840"/>
                  </a:lnTo>
                  <a:lnTo>
                    <a:pt x="2161031" y="175768"/>
                  </a:lnTo>
                  <a:lnTo>
                    <a:pt x="2154750" y="129040"/>
                  </a:lnTo>
                  <a:lnTo>
                    <a:pt x="2137024" y="87052"/>
                  </a:lnTo>
                  <a:lnTo>
                    <a:pt x="2109533" y="51479"/>
                  </a:lnTo>
                  <a:lnTo>
                    <a:pt x="2073957" y="23996"/>
                  </a:lnTo>
                  <a:lnTo>
                    <a:pt x="2031974" y="6278"/>
                  </a:lnTo>
                  <a:lnTo>
                    <a:pt x="19852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167627" y="5731764"/>
              <a:ext cx="2161540" cy="1054735"/>
            </a:xfrm>
            <a:custGeom>
              <a:avLst/>
              <a:gdLst/>
              <a:ahLst/>
              <a:cxnLst/>
              <a:rect l="l" t="t" r="r" b="b"/>
              <a:pathLst>
                <a:path w="2161540" h="1054734">
                  <a:moveTo>
                    <a:pt x="0" y="175768"/>
                  </a:moveTo>
                  <a:lnTo>
                    <a:pt x="6281" y="129040"/>
                  </a:lnTo>
                  <a:lnTo>
                    <a:pt x="24007" y="87052"/>
                  </a:lnTo>
                  <a:lnTo>
                    <a:pt x="51498" y="51479"/>
                  </a:lnTo>
                  <a:lnTo>
                    <a:pt x="87074" y="23996"/>
                  </a:lnTo>
                  <a:lnTo>
                    <a:pt x="129057" y="6278"/>
                  </a:lnTo>
                  <a:lnTo>
                    <a:pt x="175768" y="0"/>
                  </a:lnTo>
                  <a:lnTo>
                    <a:pt x="1985264" y="0"/>
                  </a:lnTo>
                  <a:lnTo>
                    <a:pt x="2031974" y="6278"/>
                  </a:lnTo>
                  <a:lnTo>
                    <a:pt x="2073957" y="23996"/>
                  </a:lnTo>
                  <a:lnTo>
                    <a:pt x="2109533" y="51479"/>
                  </a:lnTo>
                  <a:lnTo>
                    <a:pt x="2137024" y="87052"/>
                  </a:lnTo>
                  <a:lnTo>
                    <a:pt x="2154750" y="129040"/>
                  </a:lnTo>
                  <a:lnTo>
                    <a:pt x="2161031" y="175768"/>
                  </a:lnTo>
                  <a:lnTo>
                    <a:pt x="2161031" y="878840"/>
                  </a:lnTo>
                  <a:lnTo>
                    <a:pt x="2154750" y="925567"/>
                  </a:lnTo>
                  <a:lnTo>
                    <a:pt x="2137024" y="967555"/>
                  </a:lnTo>
                  <a:lnTo>
                    <a:pt x="2109533" y="1003128"/>
                  </a:lnTo>
                  <a:lnTo>
                    <a:pt x="2073957" y="1030611"/>
                  </a:lnTo>
                  <a:lnTo>
                    <a:pt x="2031974" y="1048329"/>
                  </a:lnTo>
                  <a:lnTo>
                    <a:pt x="1985264" y="1054608"/>
                  </a:lnTo>
                  <a:lnTo>
                    <a:pt x="175768" y="1054608"/>
                  </a:lnTo>
                  <a:lnTo>
                    <a:pt x="129057" y="1048329"/>
                  </a:lnTo>
                  <a:lnTo>
                    <a:pt x="87074" y="1030611"/>
                  </a:lnTo>
                  <a:lnTo>
                    <a:pt x="51498" y="1003128"/>
                  </a:lnTo>
                  <a:lnTo>
                    <a:pt x="24007" y="967555"/>
                  </a:lnTo>
                  <a:lnTo>
                    <a:pt x="6281" y="925567"/>
                  </a:lnTo>
                  <a:lnTo>
                    <a:pt x="0" y="878840"/>
                  </a:lnTo>
                  <a:lnTo>
                    <a:pt x="0" y="175768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71915" y="5715000"/>
              <a:ext cx="2087880" cy="1071880"/>
            </a:xfrm>
            <a:custGeom>
              <a:avLst/>
              <a:gdLst/>
              <a:ahLst/>
              <a:cxnLst/>
              <a:rect l="l" t="t" r="r" b="b"/>
              <a:pathLst>
                <a:path w="2087879" h="1071879">
                  <a:moveTo>
                    <a:pt x="1909317" y="0"/>
                  </a:moveTo>
                  <a:lnTo>
                    <a:pt x="178561" y="0"/>
                  </a:lnTo>
                  <a:lnTo>
                    <a:pt x="131071" y="6378"/>
                  </a:lnTo>
                  <a:lnTo>
                    <a:pt x="88410" y="24379"/>
                  </a:lnTo>
                  <a:lnTo>
                    <a:pt x="52276" y="52300"/>
                  </a:lnTo>
                  <a:lnTo>
                    <a:pt x="24365" y="88439"/>
                  </a:lnTo>
                  <a:lnTo>
                    <a:pt x="6374" y="131093"/>
                  </a:lnTo>
                  <a:lnTo>
                    <a:pt x="0" y="178562"/>
                  </a:lnTo>
                  <a:lnTo>
                    <a:pt x="0" y="892810"/>
                  </a:lnTo>
                  <a:lnTo>
                    <a:pt x="6374" y="940278"/>
                  </a:lnTo>
                  <a:lnTo>
                    <a:pt x="24365" y="982932"/>
                  </a:lnTo>
                  <a:lnTo>
                    <a:pt x="52276" y="1019071"/>
                  </a:lnTo>
                  <a:lnTo>
                    <a:pt x="88410" y="1046992"/>
                  </a:lnTo>
                  <a:lnTo>
                    <a:pt x="131071" y="1064993"/>
                  </a:lnTo>
                  <a:lnTo>
                    <a:pt x="178561" y="1071372"/>
                  </a:lnTo>
                  <a:lnTo>
                    <a:pt x="1909317" y="1071372"/>
                  </a:lnTo>
                  <a:lnTo>
                    <a:pt x="1956764" y="1064993"/>
                  </a:lnTo>
                  <a:lnTo>
                    <a:pt x="1999412" y="1046992"/>
                  </a:lnTo>
                  <a:lnTo>
                    <a:pt x="2035555" y="1019071"/>
                  </a:lnTo>
                  <a:lnTo>
                    <a:pt x="2063486" y="982932"/>
                  </a:lnTo>
                  <a:lnTo>
                    <a:pt x="2081497" y="940278"/>
                  </a:lnTo>
                  <a:lnTo>
                    <a:pt x="2087879" y="892810"/>
                  </a:lnTo>
                  <a:lnTo>
                    <a:pt x="2087879" y="178562"/>
                  </a:lnTo>
                  <a:lnTo>
                    <a:pt x="2081497" y="131093"/>
                  </a:lnTo>
                  <a:lnTo>
                    <a:pt x="2063486" y="88439"/>
                  </a:lnTo>
                  <a:lnTo>
                    <a:pt x="2035555" y="52300"/>
                  </a:lnTo>
                  <a:lnTo>
                    <a:pt x="1999412" y="24379"/>
                  </a:lnTo>
                  <a:lnTo>
                    <a:pt x="1956764" y="6378"/>
                  </a:lnTo>
                  <a:lnTo>
                    <a:pt x="19093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471915" y="5715000"/>
              <a:ext cx="2087880" cy="1071880"/>
            </a:xfrm>
            <a:custGeom>
              <a:avLst/>
              <a:gdLst/>
              <a:ahLst/>
              <a:cxnLst/>
              <a:rect l="l" t="t" r="r" b="b"/>
              <a:pathLst>
                <a:path w="2087879" h="1071879">
                  <a:moveTo>
                    <a:pt x="0" y="178562"/>
                  </a:moveTo>
                  <a:lnTo>
                    <a:pt x="6374" y="131093"/>
                  </a:lnTo>
                  <a:lnTo>
                    <a:pt x="24365" y="88439"/>
                  </a:lnTo>
                  <a:lnTo>
                    <a:pt x="52276" y="52300"/>
                  </a:lnTo>
                  <a:lnTo>
                    <a:pt x="88410" y="24379"/>
                  </a:lnTo>
                  <a:lnTo>
                    <a:pt x="131071" y="6378"/>
                  </a:lnTo>
                  <a:lnTo>
                    <a:pt x="178561" y="0"/>
                  </a:lnTo>
                  <a:lnTo>
                    <a:pt x="1909317" y="0"/>
                  </a:lnTo>
                  <a:lnTo>
                    <a:pt x="1956764" y="6378"/>
                  </a:lnTo>
                  <a:lnTo>
                    <a:pt x="1999412" y="24379"/>
                  </a:lnTo>
                  <a:lnTo>
                    <a:pt x="2035555" y="52300"/>
                  </a:lnTo>
                  <a:lnTo>
                    <a:pt x="2063486" y="88439"/>
                  </a:lnTo>
                  <a:lnTo>
                    <a:pt x="2081497" y="131093"/>
                  </a:lnTo>
                  <a:lnTo>
                    <a:pt x="2087879" y="178562"/>
                  </a:lnTo>
                  <a:lnTo>
                    <a:pt x="2087879" y="892810"/>
                  </a:lnTo>
                  <a:lnTo>
                    <a:pt x="2081497" y="940278"/>
                  </a:lnTo>
                  <a:lnTo>
                    <a:pt x="2063486" y="982932"/>
                  </a:lnTo>
                  <a:lnTo>
                    <a:pt x="2035555" y="1019071"/>
                  </a:lnTo>
                  <a:lnTo>
                    <a:pt x="1999412" y="1046992"/>
                  </a:lnTo>
                  <a:lnTo>
                    <a:pt x="1956764" y="1064993"/>
                  </a:lnTo>
                  <a:lnTo>
                    <a:pt x="1909317" y="1071372"/>
                  </a:lnTo>
                  <a:lnTo>
                    <a:pt x="178561" y="1071372"/>
                  </a:lnTo>
                  <a:lnTo>
                    <a:pt x="131071" y="1064993"/>
                  </a:lnTo>
                  <a:lnTo>
                    <a:pt x="88410" y="1046992"/>
                  </a:lnTo>
                  <a:lnTo>
                    <a:pt x="52276" y="1019071"/>
                  </a:lnTo>
                  <a:lnTo>
                    <a:pt x="24365" y="982932"/>
                  </a:lnTo>
                  <a:lnTo>
                    <a:pt x="6374" y="940278"/>
                  </a:lnTo>
                  <a:lnTo>
                    <a:pt x="0" y="892810"/>
                  </a:lnTo>
                  <a:lnTo>
                    <a:pt x="0" y="17856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471915" y="981455"/>
              <a:ext cx="2109470" cy="1367155"/>
            </a:xfrm>
            <a:custGeom>
              <a:avLst/>
              <a:gdLst/>
              <a:ahLst/>
              <a:cxnLst/>
              <a:rect l="l" t="t" r="r" b="b"/>
              <a:pathLst>
                <a:path w="2109470" h="1367155">
                  <a:moveTo>
                    <a:pt x="1881377" y="0"/>
                  </a:moveTo>
                  <a:lnTo>
                    <a:pt x="227837" y="0"/>
                  </a:lnTo>
                  <a:lnTo>
                    <a:pt x="181913" y="4627"/>
                  </a:lnTo>
                  <a:lnTo>
                    <a:pt x="139142" y="17901"/>
                  </a:lnTo>
                  <a:lnTo>
                    <a:pt x="100440" y="38904"/>
                  </a:lnTo>
                  <a:lnTo>
                    <a:pt x="66722" y="66722"/>
                  </a:lnTo>
                  <a:lnTo>
                    <a:pt x="38904" y="100440"/>
                  </a:lnTo>
                  <a:lnTo>
                    <a:pt x="17901" y="139142"/>
                  </a:lnTo>
                  <a:lnTo>
                    <a:pt x="4627" y="181913"/>
                  </a:lnTo>
                  <a:lnTo>
                    <a:pt x="0" y="227838"/>
                  </a:lnTo>
                  <a:lnTo>
                    <a:pt x="0" y="1139190"/>
                  </a:lnTo>
                  <a:lnTo>
                    <a:pt x="4627" y="1185114"/>
                  </a:lnTo>
                  <a:lnTo>
                    <a:pt x="17901" y="1227885"/>
                  </a:lnTo>
                  <a:lnTo>
                    <a:pt x="38904" y="1266587"/>
                  </a:lnTo>
                  <a:lnTo>
                    <a:pt x="66722" y="1300305"/>
                  </a:lnTo>
                  <a:lnTo>
                    <a:pt x="100440" y="1328123"/>
                  </a:lnTo>
                  <a:lnTo>
                    <a:pt x="139142" y="1349126"/>
                  </a:lnTo>
                  <a:lnTo>
                    <a:pt x="181913" y="1362400"/>
                  </a:lnTo>
                  <a:lnTo>
                    <a:pt x="227837" y="1367028"/>
                  </a:lnTo>
                  <a:lnTo>
                    <a:pt x="1881377" y="1367028"/>
                  </a:lnTo>
                  <a:lnTo>
                    <a:pt x="1927302" y="1362400"/>
                  </a:lnTo>
                  <a:lnTo>
                    <a:pt x="1970073" y="1349126"/>
                  </a:lnTo>
                  <a:lnTo>
                    <a:pt x="2008775" y="1328123"/>
                  </a:lnTo>
                  <a:lnTo>
                    <a:pt x="2042493" y="1300305"/>
                  </a:lnTo>
                  <a:lnTo>
                    <a:pt x="2070311" y="1266587"/>
                  </a:lnTo>
                  <a:lnTo>
                    <a:pt x="2091314" y="1227885"/>
                  </a:lnTo>
                  <a:lnTo>
                    <a:pt x="2104588" y="1185114"/>
                  </a:lnTo>
                  <a:lnTo>
                    <a:pt x="2109215" y="1139190"/>
                  </a:lnTo>
                  <a:lnTo>
                    <a:pt x="2109215" y="227838"/>
                  </a:lnTo>
                  <a:lnTo>
                    <a:pt x="2104588" y="181913"/>
                  </a:lnTo>
                  <a:lnTo>
                    <a:pt x="2091314" y="139142"/>
                  </a:lnTo>
                  <a:lnTo>
                    <a:pt x="2070311" y="100440"/>
                  </a:lnTo>
                  <a:lnTo>
                    <a:pt x="2042493" y="66722"/>
                  </a:lnTo>
                  <a:lnTo>
                    <a:pt x="2008775" y="38904"/>
                  </a:lnTo>
                  <a:lnTo>
                    <a:pt x="1970073" y="17901"/>
                  </a:lnTo>
                  <a:lnTo>
                    <a:pt x="1927302" y="4627"/>
                  </a:lnTo>
                  <a:lnTo>
                    <a:pt x="188137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471915" y="981455"/>
              <a:ext cx="2109470" cy="1367155"/>
            </a:xfrm>
            <a:custGeom>
              <a:avLst/>
              <a:gdLst/>
              <a:ahLst/>
              <a:cxnLst/>
              <a:rect l="l" t="t" r="r" b="b"/>
              <a:pathLst>
                <a:path w="2109470" h="1367155">
                  <a:moveTo>
                    <a:pt x="0" y="227838"/>
                  </a:moveTo>
                  <a:lnTo>
                    <a:pt x="4627" y="181913"/>
                  </a:lnTo>
                  <a:lnTo>
                    <a:pt x="17901" y="139142"/>
                  </a:lnTo>
                  <a:lnTo>
                    <a:pt x="38904" y="100440"/>
                  </a:lnTo>
                  <a:lnTo>
                    <a:pt x="66722" y="66722"/>
                  </a:lnTo>
                  <a:lnTo>
                    <a:pt x="100440" y="38904"/>
                  </a:lnTo>
                  <a:lnTo>
                    <a:pt x="139142" y="17901"/>
                  </a:lnTo>
                  <a:lnTo>
                    <a:pt x="181913" y="4627"/>
                  </a:lnTo>
                  <a:lnTo>
                    <a:pt x="227837" y="0"/>
                  </a:lnTo>
                  <a:lnTo>
                    <a:pt x="1881377" y="0"/>
                  </a:lnTo>
                  <a:lnTo>
                    <a:pt x="1927302" y="4627"/>
                  </a:lnTo>
                  <a:lnTo>
                    <a:pt x="1970073" y="17901"/>
                  </a:lnTo>
                  <a:lnTo>
                    <a:pt x="2008775" y="38904"/>
                  </a:lnTo>
                  <a:lnTo>
                    <a:pt x="2042493" y="66722"/>
                  </a:lnTo>
                  <a:lnTo>
                    <a:pt x="2070311" y="100440"/>
                  </a:lnTo>
                  <a:lnTo>
                    <a:pt x="2091314" y="139142"/>
                  </a:lnTo>
                  <a:lnTo>
                    <a:pt x="2104588" y="181913"/>
                  </a:lnTo>
                  <a:lnTo>
                    <a:pt x="2109215" y="227838"/>
                  </a:lnTo>
                  <a:lnTo>
                    <a:pt x="2109215" y="1139190"/>
                  </a:lnTo>
                  <a:lnTo>
                    <a:pt x="2104588" y="1185114"/>
                  </a:lnTo>
                  <a:lnTo>
                    <a:pt x="2091314" y="1227885"/>
                  </a:lnTo>
                  <a:lnTo>
                    <a:pt x="2070311" y="1266587"/>
                  </a:lnTo>
                  <a:lnTo>
                    <a:pt x="2042493" y="1300305"/>
                  </a:lnTo>
                  <a:lnTo>
                    <a:pt x="2008775" y="1328123"/>
                  </a:lnTo>
                  <a:lnTo>
                    <a:pt x="1970073" y="1349126"/>
                  </a:lnTo>
                  <a:lnTo>
                    <a:pt x="1927302" y="1362400"/>
                  </a:lnTo>
                  <a:lnTo>
                    <a:pt x="1881377" y="1367028"/>
                  </a:lnTo>
                  <a:lnTo>
                    <a:pt x="227837" y="1367028"/>
                  </a:lnTo>
                  <a:lnTo>
                    <a:pt x="181913" y="1362400"/>
                  </a:lnTo>
                  <a:lnTo>
                    <a:pt x="139142" y="1349126"/>
                  </a:lnTo>
                  <a:lnTo>
                    <a:pt x="100440" y="1328123"/>
                  </a:lnTo>
                  <a:lnTo>
                    <a:pt x="66722" y="1300305"/>
                  </a:lnTo>
                  <a:lnTo>
                    <a:pt x="38904" y="1266587"/>
                  </a:lnTo>
                  <a:lnTo>
                    <a:pt x="17901" y="1227885"/>
                  </a:lnTo>
                  <a:lnTo>
                    <a:pt x="4627" y="1185114"/>
                  </a:lnTo>
                  <a:lnTo>
                    <a:pt x="0" y="1139190"/>
                  </a:lnTo>
                  <a:lnTo>
                    <a:pt x="0" y="227838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602994" y="145161"/>
            <a:ext cx="82943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>
                <a:solidFill>
                  <a:srgbClr val="FFFFD9"/>
                </a:solidFill>
              </a:rPr>
              <a:t>Major</a:t>
            </a:r>
            <a:r>
              <a:rPr dirty="0" spc="-85">
                <a:solidFill>
                  <a:srgbClr val="FFFFD9"/>
                </a:solidFill>
              </a:rPr>
              <a:t> </a:t>
            </a:r>
            <a:r>
              <a:rPr dirty="0" spc="-30">
                <a:solidFill>
                  <a:srgbClr val="FFFFD9"/>
                </a:solidFill>
              </a:rPr>
              <a:t>recent</a:t>
            </a:r>
            <a:r>
              <a:rPr dirty="0" spc="-70">
                <a:solidFill>
                  <a:srgbClr val="FFFFD9"/>
                </a:solidFill>
              </a:rPr>
              <a:t> </a:t>
            </a:r>
            <a:r>
              <a:rPr dirty="0" spc="-30">
                <a:solidFill>
                  <a:srgbClr val="FFFFD9"/>
                </a:solidFill>
              </a:rPr>
              <a:t>investors</a:t>
            </a:r>
            <a:r>
              <a:rPr dirty="0" spc="-75">
                <a:solidFill>
                  <a:srgbClr val="FFFFD9"/>
                </a:solidFill>
              </a:rPr>
              <a:t> </a:t>
            </a:r>
            <a:r>
              <a:rPr dirty="0" spc="-5">
                <a:solidFill>
                  <a:srgbClr val="FFFFD9"/>
                </a:solidFill>
              </a:rPr>
              <a:t>in</a:t>
            </a:r>
            <a:r>
              <a:rPr dirty="0" spc="-70">
                <a:solidFill>
                  <a:srgbClr val="FFFFD9"/>
                </a:solidFill>
              </a:rPr>
              <a:t> </a:t>
            </a:r>
            <a:r>
              <a:rPr dirty="0" spc="-30">
                <a:solidFill>
                  <a:srgbClr val="FFFFD9"/>
                </a:solidFill>
              </a:rPr>
              <a:t>Greenfield</a:t>
            </a:r>
            <a:r>
              <a:rPr dirty="0" spc="-85">
                <a:solidFill>
                  <a:srgbClr val="FFFFD9"/>
                </a:solidFill>
              </a:rPr>
              <a:t> </a:t>
            </a:r>
            <a:r>
              <a:rPr dirty="0" spc="-20">
                <a:solidFill>
                  <a:srgbClr val="FFFFD9"/>
                </a:solidFill>
              </a:rPr>
              <a:t>sites</a:t>
            </a: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4280" y="1083563"/>
            <a:ext cx="655320" cy="43129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296025" y="1525016"/>
            <a:ext cx="1659889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€15M; </a:t>
            </a:r>
            <a:r>
              <a:rPr dirty="0" sz="1000" spc="-5">
                <a:latin typeface="Trebuchet MS"/>
                <a:cs typeface="Trebuchet MS"/>
              </a:rPr>
              <a:t>500+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Production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electronic</a:t>
            </a:r>
            <a:r>
              <a:rPr dirty="0" sz="1000" spc="4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safety </a:t>
            </a:r>
            <a:r>
              <a:rPr dirty="0" sz="1000" spc="-10">
                <a:latin typeface="Trebuchet MS"/>
                <a:cs typeface="Trebuchet MS"/>
              </a:rPr>
              <a:t>components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3511" y="1065275"/>
            <a:ext cx="621791" cy="39166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745742" y="1506981"/>
            <a:ext cx="1854835" cy="80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rebuchet MS"/>
                <a:cs typeface="Trebuchet MS"/>
              </a:rPr>
              <a:t>Plant </a:t>
            </a:r>
            <a:r>
              <a:rPr dirty="0" sz="1000" b="1">
                <a:latin typeface="Trebuchet MS"/>
                <a:cs typeface="Trebuchet MS"/>
              </a:rPr>
              <a:t>1: </a:t>
            </a:r>
            <a:r>
              <a:rPr dirty="0" sz="1000" spc="-5">
                <a:latin typeface="Trebuchet MS"/>
                <a:cs typeface="Trebuchet MS"/>
              </a:rPr>
              <a:t>€80M; </a:t>
            </a:r>
            <a:r>
              <a:rPr dirty="0" sz="1000">
                <a:latin typeface="Trebuchet MS"/>
                <a:cs typeface="Trebuchet MS"/>
              </a:rPr>
              <a:t>350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Exhaust catalyst </a:t>
            </a:r>
            <a:r>
              <a:rPr dirty="0" sz="1000" spc="-10">
                <a:latin typeface="Trebuchet MS"/>
                <a:cs typeface="Trebuchet MS"/>
              </a:rPr>
              <a:t>manufacturer;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The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biggest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exporter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from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Macedonia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00" spc="-5" b="1">
                <a:latin typeface="Trebuchet MS"/>
                <a:cs typeface="Trebuchet MS"/>
              </a:rPr>
              <a:t>Plant</a:t>
            </a:r>
            <a:r>
              <a:rPr dirty="0" sz="1000" spc="5" b="1">
                <a:latin typeface="Trebuchet MS"/>
                <a:cs typeface="Trebuchet MS"/>
              </a:rPr>
              <a:t> </a:t>
            </a:r>
            <a:r>
              <a:rPr dirty="0" sz="1000" b="1">
                <a:latin typeface="Trebuchet MS"/>
                <a:cs typeface="Trebuchet MS"/>
              </a:rPr>
              <a:t>2: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€65M;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550+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16188" y="1519173"/>
            <a:ext cx="1929130" cy="8299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rebuchet MS"/>
                <a:cs typeface="Trebuchet MS"/>
              </a:rPr>
              <a:t>Plant 1: </a:t>
            </a:r>
            <a:r>
              <a:rPr dirty="0" sz="1000" spc="-5">
                <a:latin typeface="Trebuchet MS"/>
                <a:cs typeface="Trebuchet MS"/>
              </a:rPr>
              <a:t>€25M; </a:t>
            </a:r>
            <a:r>
              <a:rPr dirty="0" sz="1000">
                <a:latin typeface="Trebuchet MS"/>
                <a:cs typeface="Trebuchet MS"/>
              </a:rPr>
              <a:t>800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4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buses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coaches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for</a:t>
            </a:r>
            <a:r>
              <a:rPr dirty="0" sz="1000" spc="-10">
                <a:latin typeface="Trebuchet MS"/>
                <a:cs typeface="Trebuchet MS"/>
              </a:rPr>
              <a:t> the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US and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EU </a:t>
            </a:r>
            <a:r>
              <a:rPr dirty="0" sz="1000" spc="-5">
                <a:latin typeface="Trebuchet MS"/>
                <a:cs typeface="Trebuchet MS"/>
              </a:rPr>
              <a:t>markets;</a:t>
            </a:r>
            <a:endParaRPr sz="1000">
              <a:latin typeface="Trebuchet MS"/>
              <a:cs typeface="Trebuchet MS"/>
            </a:endParaRPr>
          </a:p>
          <a:p>
            <a:pPr marL="20320" marR="5080">
              <a:lnSpc>
                <a:spcPct val="100000"/>
              </a:lnSpc>
              <a:spcBef>
                <a:spcPts val="340"/>
              </a:spcBef>
            </a:pPr>
            <a:r>
              <a:rPr dirty="0" sz="1000" spc="-10" b="1">
                <a:latin typeface="Trebuchet MS"/>
                <a:cs typeface="Trebuchet MS"/>
              </a:rPr>
              <a:t>Second</a:t>
            </a:r>
            <a:r>
              <a:rPr dirty="0" sz="1000" spc="-5" b="1">
                <a:latin typeface="Trebuchet MS"/>
                <a:cs typeface="Trebuchet MS"/>
              </a:rPr>
              <a:t> investment</a:t>
            </a:r>
            <a:r>
              <a:rPr dirty="0" sz="1000" spc="1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stage:</a:t>
            </a:r>
            <a:r>
              <a:rPr dirty="0" sz="1000" spc="-20" b="1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€15M;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450+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90116" y="1048511"/>
            <a:ext cx="8750935" cy="5727700"/>
            <a:chOff x="1690116" y="1048511"/>
            <a:chExt cx="8750935" cy="5727700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91699" y="1066799"/>
              <a:ext cx="649224" cy="4023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6696" y="1048511"/>
              <a:ext cx="1078992" cy="4495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646424" y="2043175"/>
              <a:ext cx="4902200" cy="3722370"/>
            </a:xfrm>
            <a:custGeom>
              <a:avLst/>
              <a:gdLst/>
              <a:ahLst/>
              <a:cxnLst/>
              <a:rect l="l" t="t" r="r" b="b"/>
              <a:pathLst>
                <a:path w="4902200" h="3722370">
                  <a:moveTo>
                    <a:pt x="2108962" y="1123696"/>
                  </a:moveTo>
                  <a:lnTo>
                    <a:pt x="2100008" y="1122172"/>
                  </a:lnTo>
                  <a:lnTo>
                    <a:pt x="2011299" y="1107059"/>
                  </a:lnTo>
                  <a:lnTo>
                    <a:pt x="2007743" y="1106551"/>
                  </a:lnTo>
                  <a:lnTo>
                    <a:pt x="2004568" y="1108837"/>
                  </a:lnTo>
                  <a:lnTo>
                    <a:pt x="2003298" y="1115695"/>
                  </a:lnTo>
                  <a:lnTo>
                    <a:pt x="2005711" y="1118997"/>
                  </a:lnTo>
                  <a:lnTo>
                    <a:pt x="2009140" y="1119632"/>
                  </a:lnTo>
                  <a:lnTo>
                    <a:pt x="2072995" y="1130452"/>
                  </a:lnTo>
                  <a:lnTo>
                    <a:pt x="71374" y="1883664"/>
                  </a:lnTo>
                  <a:lnTo>
                    <a:pt x="75946" y="1895475"/>
                  </a:lnTo>
                  <a:lnTo>
                    <a:pt x="2077262" y="1142453"/>
                  </a:lnTo>
                  <a:lnTo>
                    <a:pt x="2036572" y="1192530"/>
                  </a:lnTo>
                  <a:lnTo>
                    <a:pt x="2034413" y="1195324"/>
                  </a:lnTo>
                  <a:lnTo>
                    <a:pt x="2034794" y="1199261"/>
                  </a:lnTo>
                  <a:lnTo>
                    <a:pt x="2037461" y="1201547"/>
                  </a:lnTo>
                  <a:lnTo>
                    <a:pt x="2040255" y="1203706"/>
                  </a:lnTo>
                  <a:lnTo>
                    <a:pt x="2044192" y="1203325"/>
                  </a:lnTo>
                  <a:lnTo>
                    <a:pt x="2108962" y="1123696"/>
                  </a:lnTo>
                  <a:close/>
                </a:path>
                <a:path w="4902200" h="3722370">
                  <a:moveTo>
                    <a:pt x="2126234" y="1202944"/>
                  </a:moveTo>
                  <a:lnTo>
                    <a:pt x="2029079" y="1222883"/>
                  </a:lnTo>
                  <a:lnTo>
                    <a:pt x="2025650" y="1223518"/>
                  </a:lnTo>
                  <a:lnTo>
                    <a:pt x="2023491" y="1226947"/>
                  </a:lnTo>
                  <a:lnTo>
                    <a:pt x="2024126" y="1230376"/>
                  </a:lnTo>
                  <a:lnTo>
                    <a:pt x="2024888" y="1233805"/>
                  </a:lnTo>
                  <a:lnTo>
                    <a:pt x="2028190" y="1235964"/>
                  </a:lnTo>
                  <a:lnTo>
                    <a:pt x="2031619" y="1235329"/>
                  </a:lnTo>
                  <a:lnTo>
                    <a:pt x="2095004" y="1222298"/>
                  </a:lnTo>
                  <a:lnTo>
                    <a:pt x="69469" y="3037078"/>
                  </a:lnTo>
                  <a:lnTo>
                    <a:pt x="77851" y="3046603"/>
                  </a:lnTo>
                  <a:lnTo>
                    <a:pt x="2103513" y="1231823"/>
                  </a:lnTo>
                  <a:lnTo>
                    <a:pt x="2083689" y="1293368"/>
                  </a:lnTo>
                  <a:lnTo>
                    <a:pt x="2082546" y="1296670"/>
                  </a:lnTo>
                  <a:lnTo>
                    <a:pt x="2084451" y="1300226"/>
                  </a:lnTo>
                  <a:lnTo>
                    <a:pt x="2087753" y="1301369"/>
                  </a:lnTo>
                  <a:lnTo>
                    <a:pt x="2091055" y="1302385"/>
                  </a:lnTo>
                  <a:lnTo>
                    <a:pt x="2094738" y="1300607"/>
                  </a:lnTo>
                  <a:lnTo>
                    <a:pt x="2095754" y="1297178"/>
                  </a:lnTo>
                  <a:lnTo>
                    <a:pt x="2125078" y="1206500"/>
                  </a:lnTo>
                  <a:lnTo>
                    <a:pt x="2126234" y="1202944"/>
                  </a:lnTo>
                  <a:close/>
                </a:path>
                <a:path w="4902200" h="3722370">
                  <a:moveTo>
                    <a:pt x="2130933" y="1040257"/>
                  </a:moveTo>
                  <a:lnTo>
                    <a:pt x="2050034" y="982980"/>
                  </a:lnTo>
                  <a:lnTo>
                    <a:pt x="2047240" y="980948"/>
                  </a:lnTo>
                  <a:lnTo>
                    <a:pt x="2043303" y="981583"/>
                  </a:lnTo>
                  <a:lnTo>
                    <a:pt x="2041271" y="984504"/>
                  </a:lnTo>
                  <a:lnTo>
                    <a:pt x="2039239" y="987298"/>
                  </a:lnTo>
                  <a:lnTo>
                    <a:pt x="2039874" y="991235"/>
                  </a:lnTo>
                  <a:lnTo>
                    <a:pt x="2042795" y="993267"/>
                  </a:lnTo>
                  <a:lnTo>
                    <a:pt x="2095652" y="1030820"/>
                  </a:lnTo>
                  <a:lnTo>
                    <a:pt x="92456" y="852170"/>
                  </a:lnTo>
                  <a:lnTo>
                    <a:pt x="91440" y="864870"/>
                  </a:lnTo>
                  <a:lnTo>
                    <a:pt x="2094471" y="1043381"/>
                  </a:lnTo>
                  <a:lnTo>
                    <a:pt x="2035810" y="1070991"/>
                  </a:lnTo>
                  <a:lnTo>
                    <a:pt x="2032635" y="1072388"/>
                  </a:lnTo>
                  <a:lnTo>
                    <a:pt x="2031238" y="1076198"/>
                  </a:lnTo>
                  <a:lnTo>
                    <a:pt x="2034286" y="1082548"/>
                  </a:lnTo>
                  <a:lnTo>
                    <a:pt x="2038096" y="1083945"/>
                  </a:lnTo>
                  <a:lnTo>
                    <a:pt x="2119858" y="1045464"/>
                  </a:lnTo>
                  <a:lnTo>
                    <a:pt x="2130933" y="1040257"/>
                  </a:lnTo>
                  <a:close/>
                </a:path>
                <a:path w="4902200" h="3722370">
                  <a:moveTo>
                    <a:pt x="2188464" y="966851"/>
                  </a:moveTo>
                  <a:lnTo>
                    <a:pt x="2123186" y="892302"/>
                  </a:lnTo>
                  <a:lnTo>
                    <a:pt x="2120900" y="889635"/>
                  </a:lnTo>
                  <a:lnTo>
                    <a:pt x="2116836" y="889381"/>
                  </a:lnTo>
                  <a:lnTo>
                    <a:pt x="2114296" y="891667"/>
                  </a:lnTo>
                  <a:lnTo>
                    <a:pt x="2111629" y="893953"/>
                  </a:lnTo>
                  <a:lnTo>
                    <a:pt x="2111375" y="898017"/>
                  </a:lnTo>
                  <a:lnTo>
                    <a:pt x="2113661" y="900684"/>
                  </a:lnTo>
                  <a:lnTo>
                    <a:pt x="2156256" y="949350"/>
                  </a:lnTo>
                  <a:lnTo>
                    <a:pt x="4064" y="227711"/>
                  </a:lnTo>
                  <a:lnTo>
                    <a:pt x="0" y="239649"/>
                  </a:lnTo>
                  <a:lnTo>
                    <a:pt x="2152078" y="961377"/>
                  </a:lnTo>
                  <a:lnTo>
                    <a:pt x="2088896" y="974471"/>
                  </a:lnTo>
                  <a:lnTo>
                    <a:pt x="2085467" y="975233"/>
                  </a:lnTo>
                  <a:lnTo>
                    <a:pt x="2083181" y="978535"/>
                  </a:lnTo>
                  <a:lnTo>
                    <a:pt x="2084705" y="985393"/>
                  </a:lnTo>
                  <a:lnTo>
                    <a:pt x="2088007" y="987679"/>
                  </a:lnTo>
                  <a:lnTo>
                    <a:pt x="2091436" y="986917"/>
                  </a:lnTo>
                  <a:lnTo>
                    <a:pt x="2178634" y="968883"/>
                  </a:lnTo>
                  <a:lnTo>
                    <a:pt x="2188464" y="966851"/>
                  </a:lnTo>
                  <a:close/>
                </a:path>
                <a:path w="4902200" h="3722370">
                  <a:moveTo>
                    <a:pt x="2206879" y="1277620"/>
                  </a:moveTo>
                  <a:lnTo>
                    <a:pt x="2112645" y="1308481"/>
                  </a:lnTo>
                  <a:lnTo>
                    <a:pt x="2109343" y="1309624"/>
                  </a:lnTo>
                  <a:lnTo>
                    <a:pt x="2107565" y="1313180"/>
                  </a:lnTo>
                  <a:lnTo>
                    <a:pt x="2108581" y="1316482"/>
                  </a:lnTo>
                  <a:lnTo>
                    <a:pt x="2109724" y="1319784"/>
                  </a:lnTo>
                  <a:lnTo>
                    <a:pt x="2113280" y="1321689"/>
                  </a:lnTo>
                  <a:lnTo>
                    <a:pt x="2178177" y="1300429"/>
                  </a:lnTo>
                  <a:lnTo>
                    <a:pt x="36957" y="3713823"/>
                  </a:lnTo>
                  <a:lnTo>
                    <a:pt x="46355" y="3722255"/>
                  </a:lnTo>
                  <a:lnTo>
                    <a:pt x="2187651" y="1308874"/>
                  </a:lnTo>
                  <a:lnTo>
                    <a:pt x="2175002" y="1372235"/>
                  </a:lnTo>
                  <a:lnTo>
                    <a:pt x="2174240" y="1375664"/>
                  </a:lnTo>
                  <a:lnTo>
                    <a:pt x="2176526" y="1379093"/>
                  </a:lnTo>
                  <a:lnTo>
                    <a:pt x="2179955" y="1379728"/>
                  </a:lnTo>
                  <a:lnTo>
                    <a:pt x="2183384" y="1380490"/>
                  </a:lnTo>
                  <a:lnTo>
                    <a:pt x="2186686" y="1378204"/>
                  </a:lnTo>
                  <a:lnTo>
                    <a:pt x="2187448" y="1374775"/>
                  </a:lnTo>
                  <a:lnTo>
                    <a:pt x="2205837" y="1282827"/>
                  </a:lnTo>
                  <a:lnTo>
                    <a:pt x="2206879" y="1277620"/>
                  </a:lnTo>
                  <a:close/>
                </a:path>
                <a:path w="4902200" h="3722370">
                  <a:moveTo>
                    <a:pt x="2299335" y="1399159"/>
                  </a:moveTo>
                  <a:lnTo>
                    <a:pt x="2298827" y="1395603"/>
                  </a:lnTo>
                  <a:lnTo>
                    <a:pt x="2286838" y="1306576"/>
                  </a:lnTo>
                  <a:lnTo>
                    <a:pt x="2285619" y="1297432"/>
                  </a:lnTo>
                  <a:lnTo>
                    <a:pt x="2206625" y="1357249"/>
                  </a:lnTo>
                  <a:lnTo>
                    <a:pt x="2203831" y="1359408"/>
                  </a:lnTo>
                  <a:lnTo>
                    <a:pt x="2203323" y="1363345"/>
                  </a:lnTo>
                  <a:lnTo>
                    <a:pt x="2205482" y="1366139"/>
                  </a:lnTo>
                  <a:lnTo>
                    <a:pt x="2207514" y="1368933"/>
                  </a:lnTo>
                  <a:lnTo>
                    <a:pt x="2211578" y="1369441"/>
                  </a:lnTo>
                  <a:lnTo>
                    <a:pt x="2214372" y="1367409"/>
                  </a:lnTo>
                  <a:lnTo>
                    <a:pt x="2265921" y="1328254"/>
                  </a:lnTo>
                  <a:lnTo>
                    <a:pt x="1291590" y="3669677"/>
                  </a:lnTo>
                  <a:lnTo>
                    <a:pt x="1303274" y="3674567"/>
                  </a:lnTo>
                  <a:lnTo>
                    <a:pt x="2277681" y="1333207"/>
                  </a:lnTo>
                  <a:lnTo>
                    <a:pt x="2286254" y="1397254"/>
                  </a:lnTo>
                  <a:lnTo>
                    <a:pt x="2286762" y="1400810"/>
                  </a:lnTo>
                  <a:lnTo>
                    <a:pt x="2289937" y="1403223"/>
                  </a:lnTo>
                  <a:lnTo>
                    <a:pt x="2293366" y="1402715"/>
                  </a:lnTo>
                  <a:lnTo>
                    <a:pt x="2296922" y="1402334"/>
                  </a:lnTo>
                  <a:lnTo>
                    <a:pt x="2299335" y="1399159"/>
                  </a:lnTo>
                  <a:close/>
                </a:path>
                <a:path w="4902200" h="3722370">
                  <a:moveTo>
                    <a:pt x="3606800" y="3686137"/>
                  </a:moveTo>
                  <a:lnTo>
                    <a:pt x="2338171" y="1321676"/>
                  </a:lnTo>
                  <a:lnTo>
                    <a:pt x="2393315" y="1355471"/>
                  </a:lnTo>
                  <a:lnTo>
                    <a:pt x="2396236" y="1357376"/>
                  </a:lnTo>
                  <a:lnTo>
                    <a:pt x="2400173" y="1356360"/>
                  </a:lnTo>
                  <a:lnTo>
                    <a:pt x="2402078" y="1353439"/>
                  </a:lnTo>
                  <a:lnTo>
                    <a:pt x="2403856" y="1350391"/>
                  </a:lnTo>
                  <a:lnTo>
                    <a:pt x="2402967" y="1346454"/>
                  </a:lnTo>
                  <a:lnTo>
                    <a:pt x="2399919" y="1344676"/>
                  </a:lnTo>
                  <a:lnTo>
                    <a:pt x="2328494" y="1300861"/>
                  </a:lnTo>
                  <a:lnTo>
                    <a:pt x="2315464" y="1292860"/>
                  </a:lnTo>
                  <a:lnTo>
                    <a:pt x="2311781" y="1395349"/>
                  </a:lnTo>
                  <a:lnTo>
                    <a:pt x="2314575" y="1398270"/>
                  </a:lnTo>
                  <a:lnTo>
                    <a:pt x="2321560" y="1398524"/>
                  </a:lnTo>
                  <a:lnTo>
                    <a:pt x="2324481" y="1395857"/>
                  </a:lnTo>
                  <a:lnTo>
                    <a:pt x="2326932" y="1327632"/>
                  </a:lnTo>
                  <a:lnTo>
                    <a:pt x="3595624" y="3692131"/>
                  </a:lnTo>
                  <a:lnTo>
                    <a:pt x="3606800" y="3686137"/>
                  </a:lnTo>
                  <a:close/>
                </a:path>
                <a:path w="4902200" h="3722370">
                  <a:moveTo>
                    <a:pt x="4830191" y="3078988"/>
                  </a:moveTo>
                  <a:lnTo>
                    <a:pt x="2478595" y="1179550"/>
                  </a:lnTo>
                  <a:lnTo>
                    <a:pt x="2542540" y="1189228"/>
                  </a:lnTo>
                  <a:lnTo>
                    <a:pt x="2545969" y="1189863"/>
                  </a:lnTo>
                  <a:lnTo>
                    <a:pt x="2549271" y="1187450"/>
                  </a:lnTo>
                  <a:lnTo>
                    <a:pt x="2550287" y="1180465"/>
                  </a:lnTo>
                  <a:lnTo>
                    <a:pt x="2548001" y="1177290"/>
                  </a:lnTo>
                  <a:lnTo>
                    <a:pt x="2544445" y="1176782"/>
                  </a:lnTo>
                  <a:lnTo>
                    <a:pt x="2465603" y="1164717"/>
                  </a:lnTo>
                  <a:lnTo>
                    <a:pt x="2446528" y="1161796"/>
                  </a:lnTo>
                  <a:lnTo>
                    <a:pt x="2481707" y="1254379"/>
                  </a:lnTo>
                  <a:lnTo>
                    <a:pt x="2482977" y="1257681"/>
                  </a:lnTo>
                  <a:lnTo>
                    <a:pt x="2486660" y="1259332"/>
                  </a:lnTo>
                  <a:lnTo>
                    <a:pt x="2489962" y="1258062"/>
                  </a:lnTo>
                  <a:lnTo>
                    <a:pt x="2493137" y="1256792"/>
                  </a:lnTo>
                  <a:lnTo>
                    <a:pt x="2494788" y="1253236"/>
                  </a:lnTo>
                  <a:lnTo>
                    <a:pt x="2493645" y="1249934"/>
                  </a:lnTo>
                  <a:lnTo>
                    <a:pt x="2470620" y="1189380"/>
                  </a:lnTo>
                  <a:lnTo>
                    <a:pt x="4822190" y="3088894"/>
                  </a:lnTo>
                  <a:lnTo>
                    <a:pt x="4830191" y="3078988"/>
                  </a:lnTo>
                  <a:close/>
                </a:path>
                <a:path w="4902200" h="3722370">
                  <a:moveTo>
                    <a:pt x="4845050" y="864870"/>
                  </a:moveTo>
                  <a:lnTo>
                    <a:pt x="4844288" y="852170"/>
                  </a:lnTo>
                  <a:lnTo>
                    <a:pt x="2444089" y="990777"/>
                  </a:lnTo>
                  <a:lnTo>
                    <a:pt x="2433472" y="997813"/>
                  </a:lnTo>
                  <a:lnTo>
                    <a:pt x="2440889" y="992886"/>
                  </a:lnTo>
                  <a:lnTo>
                    <a:pt x="2444089" y="990777"/>
                  </a:lnTo>
                  <a:lnTo>
                    <a:pt x="2497963" y="955040"/>
                  </a:lnTo>
                  <a:lnTo>
                    <a:pt x="2500884" y="953135"/>
                  </a:lnTo>
                  <a:lnTo>
                    <a:pt x="2501773" y="949198"/>
                  </a:lnTo>
                  <a:lnTo>
                    <a:pt x="2499741" y="946277"/>
                  </a:lnTo>
                  <a:lnTo>
                    <a:pt x="2497836" y="943356"/>
                  </a:lnTo>
                  <a:lnTo>
                    <a:pt x="2493899" y="942467"/>
                  </a:lnTo>
                  <a:lnTo>
                    <a:pt x="2490978" y="944499"/>
                  </a:lnTo>
                  <a:lnTo>
                    <a:pt x="2408428" y="999236"/>
                  </a:lnTo>
                  <a:lnTo>
                    <a:pt x="2496693" y="1044194"/>
                  </a:lnTo>
                  <a:lnTo>
                    <a:pt x="2499868" y="1045718"/>
                  </a:lnTo>
                  <a:lnTo>
                    <a:pt x="2503678" y="1044448"/>
                  </a:lnTo>
                  <a:lnTo>
                    <a:pt x="2505329" y="1041400"/>
                  </a:lnTo>
                  <a:lnTo>
                    <a:pt x="2506853" y="1038225"/>
                  </a:lnTo>
                  <a:lnTo>
                    <a:pt x="2505583" y="1034415"/>
                  </a:lnTo>
                  <a:lnTo>
                    <a:pt x="2447290" y="1004824"/>
                  </a:lnTo>
                  <a:lnTo>
                    <a:pt x="2444635" y="1003490"/>
                  </a:lnTo>
                  <a:lnTo>
                    <a:pt x="2421382" y="1004824"/>
                  </a:lnTo>
                  <a:lnTo>
                    <a:pt x="2438971" y="1003808"/>
                  </a:lnTo>
                  <a:lnTo>
                    <a:pt x="2444635" y="1003490"/>
                  </a:lnTo>
                  <a:lnTo>
                    <a:pt x="4845050" y="864870"/>
                  </a:lnTo>
                  <a:close/>
                </a:path>
                <a:path w="4902200" h="3722370">
                  <a:moveTo>
                    <a:pt x="4846574" y="1957070"/>
                  </a:moveTo>
                  <a:lnTo>
                    <a:pt x="2478113" y="1078471"/>
                  </a:lnTo>
                  <a:lnTo>
                    <a:pt x="2525103" y="1070229"/>
                  </a:lnTo>
                  <a:lnTo>
                    <a:pt x="2541778" y="1067308"/>
                  </a:lnTo>
                  <a:lnTo>
                    <a:pt x="2545207" y="1066673"/>
                  </a:lnTo>
                  <a:lnTo>
                    <a:pt x="2547493" y="1063498"/>
                  </a:lnTo>
                  <a:lnTo>
                    <a:pt x="2546858" y="1059942"/>
                  </a:lnTo>
                  <a:lnTo>
                    <a:pt x="2546350" y="1056513"/>
                  </a:lnTo>
                  <a:lnTo>
                    <a:pt x="2543048" y="1054227"/>
                  </a:lnTo>
                  <a:lnTo>
                    <a:pt x="2441956" y="1071880"/>
                  </a:lnTo>
                  <a:lnTo>
                    <a:pt x="2504821" y="1148461"/>
                  </a:lnTo>
                  <a:lnTo>
                    <a:pt x="2507107" y="1151128"/>
                  </a:lnTo>
                  <a:lnTo>
                    <a:pt x="2511044" y="1151509"/>
                  </a:lnTo>
                  <a:lnTo>
                    <a:pt x="2516505" y="1147064"/>
                  </a:lnTo>
                  <a:lnTo>
                    <a:pt x="2516886" y="1143127"/>
                  </a:lnTo>
                  <a:lnTo>
                    <a:pt x="2514600" y="1140460"/>
                  </a:lnTo>
                  <a:lnTo>
                    <a:pt x="2473401" y="1090307"/>
                  </a:lnTo>
                  <a:lnTo>
                    <a:pt x="4842129" y="1969008"/>
                  </a:lnTo>
                  <a:lnTo>
                    <a:pt x="4846574" y="1957070"/>
                  </a:lnTo>
                  <a:close/>
                </a:path>
                <a:path w="4902200" h="3722370">
                  <a:moveTo>
                    <a:pt x="4899914" y="239776"/>
                  </a:moveTo>
                  <a:lnTo>
                    <a:pt x="4896485" y="227584"/>
                  </a:lnTo>
                  <a:lnTo>
                    <a:pt x="2369096" y="934681"/>
                  </a:lnTo>
                  <a:lnTo>
                    <a:pt x="2359812" y="935634"/>
                  </a:lnTo>
                  <a:lnTo>
                    <a:pt x="2402713" y="891413"/>
                  </a:lnTo>
                  <a:lnTo>
                    <a:pt x="2405126" y="888873"/>
                  </a:lnTo>
                  <a:lnTo>
                    <a:pt x="2404999" y="884936"/>
                  </a:lnTo>
                  <a:lnTo>
                    <a:pt x="2400058" y="880008"/>
                  </a:lnTo>
                  <a:lnTo>
                    <a:pt x="3593719" y="10160"/>
                  </a:lnTo>
                  <a:lnTo>
                    <a:pt x="3586226" y="0"/>
                  </a:lnTo>
                  <a:lnTo>
                    <a:pt x="2386685" y="874102"/>
                  </a:lnTo>
                  <a:lnTo>
                    <a:pt x="2386685" y="889749"/>
                  </a:lnTo>
                  <a:lnTo>
                    <a:pt x="2340241" y="937653"/>
                  </a:lnTo>
                  <a:lnTo>
                    <a:pt x="2317788" y="939952"/>
                  </a:lnTo>
                  <a:lnTo>
                    <a:pt x="2386685" y="889749"/>
                  </a:lnTo>
                  <a:lnTo>
                    <a:pt x="2386685" y="874102"/>
                  </a:lnTo>
                  <a:lnTo>
                    <a:pt x="2310447" y="929652"/>
                  </a:lnTo>
                  <a:lnTo>
                    <a:pt x="2336419" y="870458"/>
                  </a:lnTo>
                  <a:lnTo>
                    <a:pt x="2337816" y="867156"/>
                  </a:lnTo>
                  <a:lnTo>
                    <a:pt x="2336292" y="863473"/>
                  </a:lnTo>
                  <a:lnTo>
                    <a:pt x="2329942" y="860679"/>
                  </a:lnTo>
                  <a:lnTo>
                    <a:pt x="2326132" y="862076"/>
                  </a:lnTo>
                  <a:lnTo>
                    <a:pt x="2284984" y="956056"/>
                  </a:lnTo>
                  <a:lnTo>
                    <a:pt x="2307437" y="953770"/>
                  </a:lnTo>
                  <a:lnTo>
                    <a:pt x="2326487" y="951826"/>
                  </a:lnTo>
                  <a:lnTo>
                    <a:pt x="2324608" y="953770"/>
                  </a:lnTo>
                  <a:lnTo>
                    <a:pt x="2423922" y="979678"/>
                  </a:lnTo>
                  <a:lnTo>
                    <a:pt x="2427351" y="977646"/>
                  </a:lnTo>
                  <a:lnTo>
                    <a:pt x="2428240" y="974217"/>
                  </a:lnTo>
                  <a:lnTo>
                    <a:pt x="2429129" y="970915"/>
                  </a:lnTo>
                  <a:lnTo>
                    <a:pt x="2427097" y="967359"/>
                  </a:lnTo>
                  <a:lnTo>
                    <a:pt x="2385631" y="956564"/>
                  </a:lnTo>
                  <a:lnTo>
                    <a:pt x="2361120" y="950188"/>
                  </a:lnTo>
                  <a:lnTo>
                    <a:pt x="2371775" y="947204"/>
                  </a:lnTo>
                  <a:lnTo>
                    <a:pt x="2387092" y="945642"/>
                  </a:lnTo>
                  <a:lnTo>
                    <a:pt x="2389632" y="942594"/>
                  </a:lnTo>
                  <a:lnTo>
                    <a:pt x="2389581" y="942225"/>
                  </a:lnTo>
                  <a:lnTo>
                    <a:pt x="4899914" y="239776"/>
                  </a:lnTo>
                  <a:close/>
                </a:path>
                <a:path w="4902200" h="3722370">
                  <a:moveTo>
                    <a:pt x="4901946" y="3686276"/>
                  </a:moveTo>
                  <a:lnTo>
                    <a:pt x="2418905" y="1278318"/>
                  </a:lnTo>
                  <a:lnTo>
                    <a:pt x="2481707" y="1293876"/>
                  </a:lnTo>
                  <a:lnTo>
                    <a:pt x="2485136" y="1294765"/>
                  </a:lnTo>
                  <a:lnTo>
                    <a:pt x="2488565" y="1292606"/>
                  </a:lnTo>
                  <a:lnTo>
                    <a:pt x="2489454" y="1289177"/>
                  </a:lnTo>
                  <a:lnTo>
                    <a:pt x="2490343" y="1285875"/>
                  </a:lnTo>
                  <a:lnTo>
                    <a:pt x="2488184" y="1282319"/>
                  </a:lnTo>
                  <a:lnTo>
                    <a:pt x="2484755" y="1281557"/>
                  </a:lnTo>
                  <a:lnTo>
                    <a:pt x="2405062" y="1261872"/>
                  </a:lnTo>
                  <a:lnTo>
                    <a:pt x="2388616" y="1257808"/>
                  </a:lnTo>
                  <a:lnTo>
                    <a:pt x="2415286" y="1353185"/>
                  </a:lnTo>
                  <a:lnTo>
                    <a:pt x="2416175" y="1356614"/>
                  </a:lnTo>
                  <a:lnTo>
                    <a:pt x="2419731" y="1358519"/>
                  </a:lnTo>
                  <a:lnTo>
                    <a:pt x="2426462" y="1356741"/>
                  </a:lnTo>
                  <a:lnTo>
                    <a:pt x="2428494" y="1353185"/>
                  </a:lnTo>
                  <a:lnTo>
                    <a:pt x="2427478" y="1349756"/>
                  </a:lnTo>
                  <a:lnTo>
                    <a:pt x="2410028" y="1287360"/>
                  </a:lnTo>
                  <a:lnTo>
                    <a:pt x="4893056" y="3695395"/>
                  </a:lnTo>
                  <a:lnTo>
                    <a:pt x="4901946" y="368627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863339" y="5715000"/>
              <a:ext cx="2161540" cy="1054735"/>
            </a:xfrm>
            <a:custGeom>
              <a:avLst/>
              <a:gdLst/>
              <a:ahLst/>
              <a:cxnLst/>
              <a:rect l="l" t="t" r="r" b="b"/>
              <a:pathLst>
                <a:path w="2161540" h="1054734">
                  <a:moveTo>
                    <a:pt x="1985264" y="0"/>
                  </a:moveTo>
                  <a:lnTo>
                    <a:pt x="175768" y="0"/>
                  </a:lnTo>
                  <a:lnTo>
                    <a:pt x="129057" y="6278"/>
                  </a:lnTo>
                  <a:lnTo>
                    <a:pt x="87074" y="23996"/>
                  </a:lnTo>
                  <a:lnTo>
                    <a:pt x="51498" y="51479"/>
                  </a:lnTo>
                  <a:lnTo>
                    <a:pt x="24007" y="87052"/>
                  </a:lnTo>
                  <a:lnTo>
                    <a:pt x="6281" y="129040"/>
                  </a:lnTo>
                  <a:lnTo>
                    <a:pt x="0" y="175768"/>
                  </a:lnTo>
                  <a:lnTo>
                    <a:pt x="0" y="878840"/>
                  </a:lnTo>
                  <a:lnTo>
                    <a:pt x="6281" y="925567"/>
                  </a:lnTo>
                  <a:lnTo>
                    <a:pt x="24007" y="967555"/>
                  </a:lnTo>
                  <a:lnTo>
                    <a:pt x="51498" y="1003128"/>
                  </a:lnTo>
                  <a:lnTo>
                    <a:pt x="87074" y="1030611"/>
                  </a:lnTo>
                  <a:lnTo>
                    <a:pt x="129057" y="1048329"/>
                  </a:lnTo>
                  <a:lnTo>
                    <a:pt x="175768" y="1054608"/>
                  </a:lnTo>
                  <a:lnTo>
                    <a:pt x="1985264" y="1054608"/>
                  </a:lnTo>
                  <a:lnTo>
                    <a:pt x="2031974" y="1048329"/>
                  </a:lnTo>
                  <a:lnTo>
                    <a:pt x="2073957" y="1030611"/>
                  </a:lnTo>
                  <a:lnTo>
                    <a:pt x="2109533" y="1003128"/>
                  </a:lnTo>
                  <a:lnTo>
                    <a:pt x="2137024" y="967555"/>
                  </a:lnTo>
                  <a:lnTo>
                    <a:pt x="2154750" y="925567"/>
                  </a:lnTo>
                  <a:lnTo>
                    <a:pt x="2161032" y="878840"/>
                  </a:lnTo>
                  <a:lnTo>
                    <a:pt x="2161032" y="175768"/>
                  </a:lnTo>
                  <a:lnTo>
                    <a:pt x="2154750" y="129040"/>
                  </a:lnTo>
                  <a:lnTo>
                    <a:pt x="2137024" y="87052"/>
                  </a:lnTo>
                  <a:lnTo>
                    <a:pt x="2109533" y="51479"/>
                  </a:lnTo>
                  <a:lnTo>
                    <a:pt x="2073957" y="23996"/>
                  </a:lnTo>
                  <a:lnTo>
                    <a:pt x="2031974" y="6278"/>
                  </a:lnTo>
                  <a:lnTo>
                    <a:pt x="19852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863339" y="5715000"/>
              <a:ext cx="2161540" cy="1054735"/>
            </a:xfrm>
            <a:custGeom>
              <a:avLst/>
              <a:gdLst/>
              <a:ahLst/>
              <a:cxnLst/>
              <a:rect l="l" t="t" r="r" b="b"/>
              <a:pathLst>
                <a:path w="2161540" h="1054734">
                  <a:moveTo>
                    <a:pt x="0" y="175768"/>
                  </a:moveTo>
                  <a:lnTo>
                    <a:pt x="6281" y="129040"/>
                  </a:lnTo>
                  <a:lnTo>
                    <a:pt x="24007" y="87052"/>
                  </a:lnTo>
                  <a:lnTo>
                    <a:pt x="51498" y="51479"/>
                  </a:lnTo>
                  <a:lnTo>
                    <a:pt x="87074" y="23996"/>
                  </a:lnTo>
                  <a:lnTo>
                    <a:pt x="129057" y="6278"/>
                  </a:lnTo>
                  <a:lnTo>
                    <a:pt x="175768" y="0"/>
                  </a:lnTo>
                  <a:lnTo>
                    <a:pt x="1985264" y="0"/>
                  </a:lnTo>
                  <a:lnTo>
                    <a:pt x="2031974" y="6278"/>
                  </a:lnTo>
                  <a:lnTo>
                    <a:pt x="2073957" y="23996"/>
                  </a:lnTo>
                  <a:lnTo>
                    <a:pt x="2109533" y="51479"/>
                  </a:lnTo>
                  <a:lnTo>
                    <a:pt x="2137024" y="87052"/>
                  </a:lnTo>
                  <a:lnTo>
                    <a:pt x="2154750" y="129040"/>
                  </a:lnTo>
                  <a:lnTo>
                    <a:pt x="2161032" y="175768"/>
                  </a:lnTo>
                  <a:lnTo>
                    <a:pt x="2161032" y="878840"/>
                  </a:lnTo>
                  <a:lnTo>
                    <a:pt x="2154750" y="925567"/>
                  </a:lnTo>
                  <a:lnTo>
                    <a:pt x="2137024" y="967555"/>
                  </a:lnTo>
                  <a:lnTo>
                    <a:pt x="2109533" y="1003128"/>
                  </a:lnTo>
                  <a:lnTo>
                    <a:pt x="2073957" y="1030611"/>
                  </a:lnTo>
                  <a:lnTo>
                    <a:pt x="2031974" y="1048329"/>
                  </a:lnTo>
                  <a:lnTo>
                    <a:pt x="1985264" y="1054608"/>
                  </a:lnTo>
                  <a:lnTo>
                    <a:pt x="175768" y="1054608"/>
                  </a:lnTo>
                  <a:lnTo>
                    <a:pt x="129057" y="1048329"/>
                  </a:lnTo>
                  <a:lnTo>
                    <a:pt x="87074" y="1030611"/>
                  </a:lnTo>
                  <a:lnTo>
                    <a:pt x="51498" y="1003128"/>
                  </a:lnTo>
                  <a:lnTo>
                    <a:pt x="24007" y="967555"/>
                  </a:lnTo>
                  <a:lnTo>
                    <a:pt x="6281" y="925567"/>
                  </a:lnTo>
                  <a:lnTo>
                    <a:pt x="0" y="878840"/>
                  </a:lnTo>
                  <a:lnTo>
                    <a:pt x="0" y="175768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6748" y="2516123"/>
              <a:ext cx="656844" cy="4328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0116" y="2554223"/>
              <a:ext cx="1165859" cy="29870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727961" y="3018281"/>
            <a:ext cx="17037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€15M; 400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airbag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inflators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10308" y="3964051"/>
            <a:ext cx="182054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€10M;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200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Trebuchet MS"/>
                <a:cs typeface="Trebuchet MS"/>
              </a:rPr>
              <a:t>Global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leader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in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paper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surface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treatments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polymeric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films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687067" y="3543300"/>
            <a:ext cx="1899285" cy="399415"/>
            <a:chOff x="1687067" y="3543300"/>
            <a:chExt cx="1899285" cy="399415"/>
          </a:xfrm>
        </p:grpSpPr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7067" y="3584448"/>
              <a:ext cx="1225295" cy="30784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5515" y="3543300"/>
              <a:ext cx="600456" cy="39928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8624061" y="3891153"/>
            <a:ext cx="17875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rebuchet MS"/>
                <a:cs typeface="Trebuchet MS"/>
              </a:rPr>
              <a:t>Plant 1: </a:t>
            </a:r>
            <a:r>
              <a:rPr dirty="0" sz="1000" spc="-5">
                <a:latin typeface="Trebuchet MS"/>
                <a:cs typeface="Trebuchet MS"/>
              </a:rPr>
              <a:t>€10M; 150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armored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high-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pressure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rubber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hoses;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Trebuchet MS"/>
                <a:cs typeface="Trebuchet MS"/>
              </a:rPr>
              <a:t>Plant</a:t>
            </a:r>
            <a:r>
              <a:rPr dirty="0" sz="1000" spc="15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2: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€11M;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150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606028" y="2563367"/>
            <a:ext cx="1813560" cy="1346200"/>
            <a:chOff x="8606028" y="2563367"/>
            <a:chExt cx="1813560" cy="1346200"/>
          </a:xfrm>
        </p:grpSpPr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0656" y="3509771"/>
              <a:ext cx="598931" cy="39928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06028" y="2563367"/>
              <a:ext cx="1018031" cy="397763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528431" y="2988944"/>
            <a:ext cx="2005964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€30M;</a:t>
            </a:r>
            <a:r>
              <a:rPr dirty="0" sz="1000" spc="-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500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electrical</a:t>
            </a:r>
            <a:r>
              <a:rPr dirty="0" sz="1000" spc="4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capacitors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665464" y="2528316"/>
            <a:ext cx="1801495" cy="2559050"/>
            <a:chOff x="8665464" y="2528316"/>
            <a:chExt cx="1801495" cy="2559050"/>
          </a:xfrm>
        </p:grpSpPr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4936" y="2528316"/>
              <a:ext cx="655320" cy="43281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65464" y="3521963"/>
              <a:ext cx="972312" cy="3520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77984" y="4703064"/>
              <a:ext cx="688848" cy="384048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8552180" y="5119496"/>
            <a:ext cx="1939289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rebuchet MS"/>
                <a:cs typeface="Trebuchet MS"/>
              </a:rPr>
              <a:t>€30M+;</a:t>
            </a:r>
            <a:r>
              <a:rPr dirty="0" sz="1000" spc="300">
                <a:latin typeface="Trebuchet MS"/>
                <a:cs typeface="Trebuchet MS"/>
              </a:rPr>
              <a:t> </a:t>
            </a:r>
            <a:r>
              <a:rPr dirty="0" sz="1000">
                <a:latin typeface="Trebuchet MS"/>
                <a:cs typeface="Trebuchet MS"/>
              </a:rPr>
              <a:t>400</a:t>
            </a:r>
            <a:r>
              <a:rPr dirty="0" sz="1000" spc="3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Packaging</a:t>
            </a:r>
            <a:r>
              <a:rPr dirty="0" sz="1000">
                <a:latin typeface="Trebuchet MS"/>
                <a:cs typeface="Trebuchet MS"/>
              </a:rPr>
              <a:t> for</a:t>
            </a:r>
            <a:r>
              <a:rPr dirty="0" sz="1000" spc="-10">
                <a:latin typeface="Trebuchet MS"/>
                <a:cs typeface="Trebuchet MS"/>
              </a:rPr>
              <a:t> the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pharmaceutical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cosmetics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industry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52180" y="6267094"/>
            <a:ext cx="200723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€5M;</a:t>
            </a:r>
            <a:r>
              <a:rPr dirty="0" sz="1000" spc="-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Up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to 200</a:t>
            </a:r>
            <a:r>
              <a:rPr dirty="0" sz="1000" spc="-10">
                <a:latin typeface="Trebuchet MS"/>
                <a:cs typeface="Trebuchet MS"/>
              </a:rPr>
              <a:t> people;</a:t>
            </a:r>
            <a:r>
              <a:rPr dirty="0" sz="1000" spc="5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sensors,</a:t>
            </a:r>
            <a:r>
              <a:rPr dirty="0" sz="1000" spc="-10">
                <a:latin typeface="Trebuchet MS"/>
                <a:cs typeface="Trebuchet MS"/>
              </a:rPr>
              <a:t> encoders,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 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measuring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instruments.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50685" y="6253683"/>
            <a:ext cx="158813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€20M; 300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sophisticated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electrical</a:t>
            </a:r>
            <a:r>
              <a:rPr dirty="0" sz="1000" spc="4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components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47088" y="4710684"/>
            <a:ext cx="6320155" cy="1489075"/>
            <a:chOff x="1847088" y="4710684"/>
            <a:chExt cx="6320155" cy="1489075"/>
          </a:xfrm>
        </p:grpSpPr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2972" y="5839968"/>
              <a:ext cx="1152144" cy="30784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39228" y="5812536"/>
              <a:ext cx="627887" cy="38709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47088" y="4710684"/>
              <a:ext cx="981456" cy="329183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1710308" y="5126177"/>
            <a:ext cx="1649730" cy="4832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rebuchet MS"/>
                <a:cs typeface="Trebuchet MS"/>
              </a:rPr>
              <a:t>€6M; Up to 300 </a:t>
            </a:r>
            <a:r>
              <a:rPr dirty="0" sz="1000" spc="-10">
                <a:latin typeface="Trebuchet MS"/>
                <a:cs typeface="Trebuchet MS"/>
              </a:rPr>
              <a:t>people; </a:t>
            </a:r>
            <a:r>
              <a:rPr dirty="0" sz="1000" spc="-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wiring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harness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cables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703832" y="4664964"/>
            <a:ext cx="1868805" cy="1529080"/>
            <a:chOff x="1703832" y="4664964"/>
            <a:chExt cx="1868805" cy="1529080"/>
          </a:xfrm>
        </p:grpSpPr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27604" y="4664964"/>
              <a:ext cx="644652" cy="42976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03832" y="5804916"/>
              <a:ext cx="1152144" cy="33985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27604" y="5763768"/>
              <a:ext cx="644652" cy="42976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710308" y="6218935"/>
            <a:ext cx="194373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Ramp-up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up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to</a:t>
            </a:r>
            <a:r>
              <a:rPr dirty="0" sz="1000">
                <a:latin typeface="Trebuchet MS"/>
                <a:cs typeface="Trebuchet MS"/>
              </a:rPr>
              <a:t> 300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</a:t>
            </a:r>
            <a:endParaRPr sz="1000">
              <a:latin typeface="Trebuchet MS"/>
              <a:cs typeface="Trebuchet MS"/>
            </a:endParaRPr>
          </a:p>
          <a:p>
            <a:pPr marL="12700" marR="298450">
              <a:lnSpc>
                <a:spcPct val="100000"/>
              </a:lnSpc>
            </a:pPr>
            <a:r>
              <a:rPr dirty="0" sz="1000" spc="-10">
                <a:latin typeface="Trebuchet MS"/>
                <a:cs typeface="Trebuchet MS"/>
              </a:rPr>
              <a:t>Production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wiring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harness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and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cables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792223" y="1053083"/>
            <a:ext cx="8696325" cy="5191125"/>
            <a:chOff x="1792223" y="1053083"/>
            <a:chExt cx="8696325" cy="5191125"/>
          </a:xfrm>
        </p:grpSpPr>
        <p:pic>
          <p:nvPicPr>
            <p:cNvPr id="73" name="object 7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92223" y="1066799"/>
              <a:ext cx="847344" cy="41757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98108" y="1208531"/>
              <a:ext cx="1350264" cy="1981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8655" y="1053083"/>
              <a:ext cx="655320" cy="43129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5259" y="1065275"/>
              <a:ext cx="1295400" cy="40386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827902" y="2348483"/>
              <a:ext cx="103505" cy="655320"/>
            </a:xfrm>
            <a:custGeom>
              <a:avLst/>
              <a:gdLst/>
              <a:ahLst/>
              <a:cxnLst/>
              <a:rect l="l" t="t" r="r" b="b"/>
              <a:pathLst>
                <a:path w="103504" h="655319">
                  <a:moveTo>
                    <a:pt x="7112" y="559180"/>
                  </a:moveTo>
                  <a:lnTo>
                    <a:pt x="1016" y="562737"/>
                  </a:lnTo>
                  <a:lnTo>
                    <a:pt x="0" y="566674"/>
                  </a:lnTo>
                  <a:lnTo>
                    <a:pt x="1777" y="569594"/>
                  </a:lnTo>
                  <a:lnTo>
                    <a:pt x="51688" y="655192"/>
                  </a:lnTo>
                  <a:lnTo>
                    <a:pt x="59020" y="642619"/>
                  </a:lnTo>
                  <a:lnTo>
                    <a:pt x="45338" y="642619"/>
                  </a:lnTo>
                  <a:lnTo>
                    <a:pt x="45338" y="619197"/>
                  </a:lnTo>
                  <a:lnTo>
                    <a:pt x="10922" y="560196"/>
                  </a:lnTo>
                  <a:lnTo>
                    <a:pt x="7112" y="559180"/>
                  </a:lnTo>
                  <a:close/>
                </a:path>
                <a:path w="103504" h="655319">
                  <a:moveTo>
                    <a:pt x="45338" y="619197"/>
                  </a:moveTo>
                  <a:lnTo>
                    <a:pt x="45338" y="642619"/>
                  </a:lnTo>
                  <a:lnTo>
                    <a:pt x="58038" y="642619"/>
                  </a:lnTo>
                  <a:lnTo>
                    <a:pt x="58038" y="639444"/>
                  </a:lnTo>
                  <a:lnTo>
                    <a:pt x="46227" y="639444"/>
                  </a:lnTo>
                  <a:lnTo>
                    <a:pt x="51688" y="630083"/>
                  </a:lnTo>
                  <a:lnTo>
                    <a:pt x="45338" y="619197"/>
                  </a:lnTo>
                  <a:close/>
                </a:path>
                <a:path w="103504" h="655319">
                  <a:moveTo>
                    <a:pt x="96266" y="559180"/>
                  </a:moveTo>
                  <a:lnTo>
                    <a:pt x="92456" y="560196"/>
                  </a:lnTo>
                  <a:lnTo>
                    <a:pt x="58038" y="619197"/>
                  </a:lnTo>
                  <a:lnTo>
                    <a:pt x="58038" y="642619"/>
                  </a:lnTo>
                  <a:lnTo>
                    <a:pt x="59020" y="642619"/>
                  </a:lnTo>
                  <a:lnTo>
                    <a:pt x="101600" y="569594"/>
                  </a:lnTo>
                  <a:lnTo>
                    <a:pt x="103377" y="566674"/>
                  </a:lnTo>
                  <a:lnTo>
                    <a:pt x="102362" y="562737"/>
                  </a:lnTo>
                  <a:lnTo>
                    <a:pt x="96266" y="559180"/>
                  </a:lnTo>
                  <a:close/>
                </a:path>
                <a:path w="103504" h="655319">
                  <a:moveTo>
                    <a:pt x="51688" y="630083"/>
                  </a:moveTo>
                  <a:lnTo>
                    <a:pt x="46227" y="639444"/>
                  </a:lnTo>
                  <a:lnTo>
                    <a:pt x="57150" y="639444"/>
                  </a:lnTo>
                  <a:lnTo>
                    <a:pt x="51688" y="630083"/>
                  </a:lnTo>
                  <a:close/>
                </a:path>
                <a:path w="103504" h="655319">
                  <a:moveTo>
                    <a:pt x="58038" y="619197"/>
                  </a:moveTo>
                  <a:lnTo>
                    <a:pt x="51688" y="630083"/>
                  </a:lnTo>
                  <a:lnTo>
                    <a:pt x="57150" y="639444"/>
                  </a:lnTo>
                  <a:lnTo>
                    <a:pt x="58038" y="639444"/>
                  </a:lnTo>
                  <a:lnTo>
                    <a:pt x="58038" y="619197"/>
                  </a:lnTo>
                  <a:close/>
                </a:path>
                <a:path w="103504" h="655319">
                  <a:moveTo>
                    <a:pt x="58038" y="0"/>
                  </a:moveTo>
                  <a:lnTo>
                    <a:pt x="45338" y="0"/>
                  </a:lnTo>
                  <a:lnTo>
                    <a:pt x="45338" y="619197"/>
                  </a:lnTo>
                  <a:lnTo>
                    <a:pt x="51688" y="630083"/>
                  </a:lnTo>
                  <a:lnTo>
                    <a:pt x="58038" y="619197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12095" y="5782055"/>
              <a:ext cx="576072" cy="46024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32876" y="5762243"/>
              <a:ext cx="1400555" cy="48158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67928" y="4759451"/>
              <a:ext cx="1152144" cy="243839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4037838" y="1513459"/>
            <a:ext cx="1800860" cy="8204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306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rebuchet MS"/>
                <a:cs typeface="Trebuchet MS"/>
              </a:rPr>
              <a:t>Plant 1: </a:t>
            </a:r>
            <a:r>
              <a:rPr dirty="0" sz="1000" spc="-5">
                <a:latin typeface="Trebuchet MS"/>
                <a:cs typeface="Trebuchet MS"/>
              </a:rPr>
              <a:t>500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29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</a:t>
            </a:r>
            <a:r>
              <a:rPr dirty="0" sz="1000" spc="-5">
                <a:latin typeface="Arial"/>
                <a:cs typeface="Arial"/>
              </a:rPr>
              <a:t>luminum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exterior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parts</a:t>
            </a:r>
            <a:endParaRPr sz="1000">
              <a:latin typeface="Arial"/>
              <a:cs typeface="Arial"/>
            </a:endParaRPr>
          </a:p>
          <a:p>
            <a:pPr marL="14604" marR="5080">
              <a:lnSpc>
                <a:spcPct val="100000"/>
              </a:lnSpc>
              <a:spcBef>
                <a:spcPts val="260"/>
              </a:spcBef>
            </a:pPr>
            <a:r>
              <a:rPr dirty="0" sz="1000" spc="-5" b="1">
                <a:latin typeface="Trebuchet MS"/>
                <a:cs typeface="Trebuchet MS"/>
              </a:rPr>
              <a:t>Plant 2 &amp; 3: </a:t>
            </a:r>
            <a:r>
              <a:rPr dirty="0" sz="1000" spc="-5">
                <a:latin typeface="Trebuchet MS"/>
                <a:cs typeface="Trebuchet MS"/>
              </a:rPr>
              <a:t>€70M; </a:t>
            </a:r>
            <a:r>
              <a:rPr dirty="0" sz="1000">
                <a:latin typeface="Trebuchet MS"/>
                <a:cs typeface="Trebuchet MS"/>
              </a:rPr>
              <a:t>1000 </a:t>
            </a:r>
            <a:r>
              <a:rPr dirty="0" sz="1000" spc="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employees;</a:t>
            </a:r>
            <a:r>
              <a:rPr dirty="0" sz="100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Aluminium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battery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frames</a:t>
            </a:r>
            <a:r>
              <a:rPr dirty="0" sz="1000" spc="-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&amp;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Aluminium extrusions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82" name="object 8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60264" y="5760720"/>
            <a:ext cx="644651" cy="429768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3943603" y="6215888"/>
            <a:ext cx="194310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Trebuchet MS"/>
                <a:cs typeface="Trebuchet MS"/>
              </a:rPr>
              <a:t>Ramp-up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 up</a:t>
            </a:r>
            <a:r>
              <a:rPr dirty="0" sz="1000" spc="1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to </a:t>
            </a:r>
            <a:r>
              <a:rPr dirty="0" sz="1000">
                <a:latin typeface="Trebuchet MS"/>
                <a:cs typeface="Trebuchet MS"/>
              </a:rPr>
              <a:t>300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employees; </a:t>
            </a:r>
            <a:r>
              <a:rPr dirty="0" sz="1000" spc="-28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Production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of</a:t>
            </a:r>
            <a:r>
              <a:rPr dirty="0" sz="1000" spc="-10">
                <a:latin typeface="Trebuchet MS"/>
                <a:cs typeface="Trebuchet MS"/>
              </a:rPr>
              <a:t> p</a:t>
            </a:r>
            <a:r>
              <a:rPr dirty="0" sz="1000" spc="-10">
                <a:latin typeface="Arial"/>
                <a:cs typeface="Arial"/>
              </a:rPr>
              <a:t>olyurethane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parts </a:t>
            </a:r>
            <a:r>
              <a:rPr dirty="0" sz="1000">
                <a:latin typeface="Arial"/>
                <a:cs typeface="Arial"/>
              </a:rPr>
              <a:t> 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automotive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industry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4" name="object 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24884" y="5786628"/>
            <a:ext cx="999743" cy="435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ba...gi ba...gi</dc:creator>
  <dc:title>PowerPoint Presentation</dc:title>
  <dcterms:created xsi:type="dcterms:W3CDTF">2022-05-27T06:49:47Z</dcterms:created>
  <dcterms:modified xsi:type="dcterms:W3CDTF">2022-05-27T06:49:47Z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2022-05-27T00:00:00Z</vt:filetime>
  </property>
</Properties>
</file>