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266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10" r:id="rId35"/>
    <p:sldId id="294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050" autoAdjust="0"/>
  </p:normalViewPr>
  <p:slideViewPr>
    <p:cSldViewPr>
      <p:cViewPr varScale="1">
        <p:scale>
          <a:sx n="109" d="100"/>
          <a:sy n="109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C9C3-9803-460F-965B-3A5B3D6FF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8466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8D1988-7807-408D-8C9B-8DE2819A9A0F}" type="slidenum">
              <a:rPr lang="cs-CZ" smtClean="0"/>
              <a:pPr eaLnBrk="1" hangingPunct="1"/>
              <a:t>34</a:t>
            </a:fld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7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135937" cy="503237"/>
          </a:xfr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8250843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8064896" cy="64807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552" y="3789039"/>
            <a:ext cx="3957836" cy="2520281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789039"/>
            <a:ext cx="3959423" cy="2520281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539552" y="1268760"/>
            <a:ext cx="8064896" cy="936104"/>
          </a:xfrm>
        </p:spPr>
        <p:txBody>
          <a:bodyPr anchor="ctr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4"/>
          </p:nvPr>
        </p:nvSpPr>
        <p:spPr>
          <a:xfrm>
            <a:off x="539750" y="6524625"/>
            <a:ext cx="6840538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5"/>
          </p:nvPr>
        </p:nvSpPr>
        <p:spPr>
          <a:xfrm>
            <a:off x="7451725" y="6524625"/>
            <a:ext cx="11525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3AA5-A389-4662-8A66-C81AF2A1AE7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75154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552" y="2708921"/>
            <a:ext cx="3957836" cy="3600400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1"/>
            <a:ext cx="3959423" cy="3600400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539552" y="1268760"/>
            <a:ext cx="8064896" cy="792088"/>
          </a:xfrm>
        </p:spPr>
        <p:txBody>
          <a:bodyPr anchor="ctr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4"/>
          </p:nvPr>
        </p:nvSpPr>
        <p:spPr>
          <a:xfrm>
            <a:off x="539750" y="6524625"/>
            <a:ext cx="6840538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5"/>
          </p:nvPr>
        </p:nvSpPr>
        <p:spPr>
          <a:xfrm>
            <a:off x="7451725" y="6524625"/>
            <a:ext cx="11525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91B2-B293-4830-BB54-4DB706118B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16242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list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7"/>
            <a:ext cx="8064896" cy="1080119"/>
          </a:xfr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9809576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8739135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dva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47133"/>
          </a:xfrm>
        </p:spPr>
        <p:txBody>
          <a:bodyPr/>
          <a:lstStyle>
            <a:lvl1pPr marL="360000" indent="-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/>
            </a:lvl1pPr>
            <a:lvl2pPr marL="720000" indent="-360000">
              <a:spcBef>
                <a:spcPts val="600"/>
              </a:spcBef>
              <a:defRPr sz="20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8136903" cy="914400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3"/>
          </p:nvPr>
        </p:nvSpPr>
        <p:spPr>
          <a:xfrm>
            <a:off x="468313" y="6453188"/>
            <a:ext cx="6911975" cy="288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>
          <a:xfrm>
            <a:off x="7451725" y="6453188"/>
            <a:ext cx="1223963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ECC0-D138-4A6C-BFA4-851B14183F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36352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8064896" cy="64807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552" y="3789039"/>
            <a:ext cx="3957836" cy="2520281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789039"/>
            <a:ext cx="3959423" cy="2520281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539552" y="1268760"/>
            <a:ext cx="8064896" cy="936104"/>
          </a:xfrm>
        </p:spPr>
        <p:txBody>
          <a:bodyPr anchor="ctr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4"/>
          </p:nvPr>
        </p:nvSpPr>
        <p:spPr>
          <a:xfrm>
            <a:off x="539750" y="6524625"/>
            <a:ext cx="6840538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5"/>
          </p:nvPr>
        </p:nvSpPr>
        <p:spPr>
          <a:xfrm>
            <a:off x="7451725" y="6524625"/>
            <a:ext cx="11525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E7DA1-D763-46FB-A318-62A5759C3C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34214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552" y="2708921"/>
            <a:ext cx="3957836" cy="3600400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1"/>
            <a:ext cx="3959423" cy="3600400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539552" y="1268760"/>
            <a:ext cx="8064896" cy="792088"/>
          </a:xfrm>
        </p:spPr>
        <p:txBody>
          <a:bodyPr anchor="ctr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4"/>
          </p:nvPr>
        </p:nvSpPr>
        <p:spPr>
          <a:xfrm>
            <a:off x="539750" y="6524625"/>
            <a:ext cx="6840538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5"/>
          </p:nvPr>
        </p:nvSpPr>
        <p:spPr>
          <a:xfrm>
            <a:off x="7451725" y="6524625"/>
            <a:ext cx="11525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8D55-F836-4A99-889C-ECFA9B0E42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16661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7"/>
            <a:ext cx="8064896" cy="1080119"/>
          </a:xfr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9567916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135937" cy="503237"/>
          </a:xfr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list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dva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47133"/>
          </a:xfrm>
        </p:spPr>
        <p:txBody>
          <a:bodyPr/>
          <a:lstStyle>
            <a:lvl1pPr marL="360000" indent="-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/>
            </a:lvl1pPr>
            <a:lvl2pPr marL="720000" indent="-360000">
              <a:spcBef>
                <a:spcPts val="600"/>
              </a:spcBef>
              <a:defRPr sz="2000"/>
            </a:lvl2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8136903" cy="914400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0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3"/>
          </p:nvPr>
        </p:nvSpPr>
        <p:spPr>
          <a:xfrm>
            <a:off x="468313" y="6453188"/>
            <a:ext cx="6911975" cy="2889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>
          <a:xfrm>
            <a:off x="7451725" y="6453188"/>
            <a:ext cx="1223963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F002-F33A-4E63-8267-67F6925A45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313" y="2133600"/>
            <a:ext cx="8229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 </a:t>
            </a:r>
          </a:p>
          <a:p>
            <a:pPr lvl="1"/>
            <a:r>
              <a:rPr lang="cs-CZ"/>
              <a:t>Druhá úroveň</a:t>
            </a:r>
          </a:p>
          <a:p>
            <a:pPr lvl="2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8313" y="6524625"/>
            <a:ext cx="6911975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451725" y="6524625"/>
            <a:ext cx="1223963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A1A158-7544-4A48-81C7-5DA61BD844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>
          <a:solidFill>
            <a:srgbClr val="007EC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313" y="2133600"/>
            <a:ext cx="8229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 </a:t>
            </a:r>
          </a:p>
          <a:p>
            <a:pPr lvl="1"/>
            <a:r>
              <a:rPr lang="cs-CZ"/>
              <a:t>Druhá úroveň</a:t>
            </a:r>
          </a:p>
          <a:p>
            <a:pPr lvl="2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8313" y="6524625"/>
            <a:ext cx="6911975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451725" y="6524625"/>
            <a:ext cx="1223963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D93141-C805-4F56-8E61-849A5C99B5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ransition spd="slow">
    <p:cover/>
  </p:transition>
  <p:hf sldNum="0" hdr="0" ftr="0" dt="0"/>
  <p:txStyles>
    <p:titleStyle>
      <a:lvl1pPr algn="l" rtl="0" eaLnBrk="0" fontAlgn="base" hangingPunct="0">
        <a:lnSpc>
          <a:spcPts val="1000"/>
        </a:lnSpc>
        <a:spcBef>
          <a:spcPct val="0"/>
        </a:spcBef>
        <a:spcAft>
          <a:spcPct val="0"/>
        </a:spcAft>
        <a:defRPr sz="900" b="1" kern="1200">
          <a:solidFill>
            <a:srgbClr val="007EC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0" fontAlgn="base" hangingPunct="0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sanpin_2-3-2-1078-01_consolidated_amend-21_en.pdf" TargetMode="External"/><Relationship Id="rId2" Type="http://schemas.openxmlformats.org/officeDocument/2006/relationships/hyperlink" Target="https://ec.europa.eu/food/sites/food/files/safety/docs/ia_eu-ru_sps-req_sanpin_2-3-2-1078-01_consolidated_en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hyperlink" Target="https://www.svscr.cz/wp-content/files/zivocisne-produkty/SanPin_pitna_voda.pdf" TargetMode="External"/><Relationship Id="rId4" Type="http://schemas.openxmlformats.org/officeDocument/2006/relationships/hyperlink" Target="https://ec.europa.eu/food/sites/food/files/safety/docs/ia_eu-ru_sps-req_sanpin_2-3-2-1078-01_consolidated_amend-22_en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vscr.cz/wp-content/files/zivocisne-produkty/Prikaz_ministerstva_zemedelstvi_RF_c._404_ze_dne_7._listopadu_2011_cz___prilohy.pdf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decision-988_on_registration_of_new_foodstuffs.pdf" TargetMode="External"/><Relationship Id="rId2" Type="http://schemas.openxmlformats.org/officeDocument/2006/relationships/hyperlink" Target="https://ec.europa.eu/food/sites/food/files/safety/docs/ia_eu-ru_sps-req_decision-26_registration_of_gm_feed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instruction_n1400-1751_ru.pdf" TargetMode="External"/><Relationship Id="rId2" Type="http://schemas.openxmlformats.org/officeDocument/2006/relationships/hyperlink" Target="https://ec.europa.eu/food/sites/food/files/safety/docs/ia_eu-ru_sps-req_instruction_4086-86_19860328_en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hyperlink" Target="https://ec.europa.eu/food/sites/food/files/safety/docs/ia_eu-ru_sps-req_instruction_n01-19-9-11_ru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scr.cz/wp-content/files/zivocisne-produkty/veterinarne_hygienicke_pozadavky_na_zavody_zpracovavajici_dr_maso_a_vyrabejici_vajecne_vyrobky__1987____rj.pdf" TargetMode="External"/><Relationship Id="rId2" Type="http://schemas.openxmlformats.org/officeDocument/2006/relationships/hyperlink" Target="https://www.svscr.cz/wp-content/files/zivocisne-produkty/Predpis_pro_vet_prohlidku_jat_zvirat_masa_masnychproduktu_po_porazce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vscr.cz/wp-content/files/zivocisne-produkty/Hygienicky_predpis_pro_podniky_masneho_prumyslu.pdf" TargetMode="External"/><Relationship Id="rId5" Type="http://schemas.openxmlformats.org/officeDocument/2006/relationships/hyperlink" Target="https://www.svscr.cz/wp-content/files/zivocisne-produkty/Metodicke_pokyny_k_provadeni_kontrol_na_jatkach_a_v_masozpracujicich_zavodech.pdf" TargetMode="External"/><Relationship Id="rId4" Type="http://schemas.openxmlformats.org/officeDocument/2006/relationships/hyperlink" Target="https://www.svscr.cz/wp-content/files/zivocisne-produkty/Vet_a_hyg_pozadavky_pro_dozor_v_pod_zprac_drubez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svps.gov.ru/fsvps/laws/213.html" TargetMode="External"/><Relationship Id="rId2" Type="http://schemas.openxmlformats.org/officeDocument/2006/relationships/hyperlink" Target="https://www.svscr.cz/wp-content/files/zivocisne-produkty/instrukce_tykajici_se_znaceni_masa___rj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s://www.svscr.cz/?dl_name=zivocisne-produkty/Zdravotni_nezavadnost_masa_140512___prilohy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ec.europa.eu/food/sites/food/files/safety/docs/ia_eu-ru_sps-req_meat_eec_collegium_2013_decision_68_annex1_en.pdf" TargetMode="External"/><Relationship Id="rId7" Type="http://schemas.openxmlformats.org/officeDocument/2006/relationships/hyperlink" Target="https://ec.europa.eu/food/sites/food/files/safety/docs/ia_eu-ru_sps-req_meat_eec_collegium_2013_decision_68_annex5_en.pdf" TargetMode="External"/><Relationship Id="rId2" Type="http://schemas.openxmlformats.org/officeDocument/2006/relationships/hyperlink" Target="https://ec.europa.eu/food/sites/food/files/safety/docs/ia_eu-ru_sps-req_meat_eec_collegium_2013_decision_68_en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.europa.eu/food/sites/food/files/safety/docs/ia_eu-ru_sps-req_meat_eec_collegium_2013_decision_68_annex4_en.pdf" TargetMode="External"/><Relationship Id="rId5" Type="http://schemas.openxmlformats.org/officeDocument/2006/relationships/hyperlink" Target="https://ec.europa.eu/food/sites/food/files/safety/docs/ia_eu-ru_sps-req_meat_eec_collegium_2013_decision_68_annex3_en.pdf" TargetMode="External"/><Relationship Id="rId4" Type="http://schemas.openxmlformats.org/officeDocument/2006/relationships/hyperlink" Target="https://ec.europa.eu/food/sites/food/files/safety/docs/ia_eu-ru_sps-req_meat_eec_collegium_2013_decision_68_annex2_en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fz_88_add_en.pdf" TargetMode="External"/><Relationship Id="rId2" Type="http://schemas.openxmlformats.org/officeDocument/2006/relationships/hyperlink" Target="https://www.svscr.cz/wp-content/files/zivocisne-produkty/FZ_88_mleko_a_MV_a_priloha_c1_18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hyperlink" Target="https://www.svscr.cz/wp-content/files/obchodovani/FZ_163__O_vloen_zmn_do_FZ_88_Technick_pedpis_pro_mlko_a_mln_vrobky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fsvps.gov.ru/fsvps/importExport?_language=en" TargetMode="External"/><Relationship Id="rId7" Type="http://schemas.openxmlformats.org/officeDocument/2006/relationships/hyperlink" Target="https://www.svscr.cz/wp-content/files/zivocisne-produkty/Postup_ziskavani_povoleni_k_dovozu_do_RF_cz_2.pdf" TargetMode="External"/><Relationship Id="rId2" Type="http://schemas.openxmlformats.org/officeDocument/2006/relationships/hyperlink" Target="https://fsvps.gov.ru/fsvps/main.html?_language=e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eurasiancommission.org/ru/act/texnreg/depsanmer/vetsanmeri/Pages/vetsertifikaty.aspx" TargetMode="External"/><Relationship Id="rId5" Type="http://schemas.openxmlformats.org/officeDocument/2006/relationships/hyperlink" Target="https://mcx.gov.ru/" TargetMode="External"/><Relationship Id="rId4" Type="http://schemas.openxmlformats.org/officeDocument/2006/relationships/hyperlink" Target="https://www.rospotrebnadzor.ru/document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fz_88_12062008.pdf" TargetMode="External"/><Relationship Id="rId2" Type="http://schemas.openxmlformats.org/officeDocument/2006/relationships/hyperlink" Target="https://ec.europa.eu/food/sites/food/files/safety/docs/ia_eu-ru_sps-req_fz_88_add3_ru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vscr.cz/wp-content/files/zivocisne-produkty/Metodicke_navody_k_provadeni_kontrol_v_mlekarenskych_podnicich.pdf" TargetMode="External"/><Relationship Id="rId5" Type="http://schemas.openxmlformats.org/officeDocument/2006/relationships/hyperlink" Target="https://ec.europa.eu/food/sites/food/files/safety/docs/ia_eu-ru_sps-req_sf_milkdairy_en.pdf" TargetMode="External"/><Relationship Id="rId4" Type="http://schemas.openxmlformats.org/officeDocument/2006/relationships/hyperlink" Target="https://ec.europa.eu/food/sites/food/files/safety/docs/ia_eu-ru_sps-req_sanpin_2-3-4-559-96_en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milk_eec_collegium_2013_decision_67_en.pdf" TargetMode="External"/><Relationship Id="rId2" Type="http://schemas.openxmlformats.org/officeDocument/2006/relationships/hyperlink" Target="https://www.svscr.cz/?dl_name=zivocisne-produkty/Rozhodnuti_REHK_67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hyperlink" Target="https://ec.europa.eu/food/sites/food/files/safety/docs/ia_eu-ru_sps-req_milk_eec_collegium_2013_decision_67_annex_e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sf_fishmrl_en.pdf" TargetMode="External"/><Relationship Id="rId2" Type="http://schemas.openxmlformats.org/officeDocument/2006/relationships/hyperlink" Target="https://ec.europa.eu/food/sites/food/files/safety/docs/ia_eu-ru_sps-req_sanpin_2-3-4-050-96_en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g"/><Relationship Id="rId4" Type="http://schemas.openxmlformats.org/officeDocument/2006/relationships/hyperlink" Target="https://ec.europa.eu/food/sites/food/files/safety/docs/ia_eu-ru_sps-req_rf-res-2010-132_fish_ru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milk_eec_collegium_2016_decision_162.pdf" TargetMode="External"/><Relationship Id="rId2" Type="http://schemas.openxmlformats.org/officeDocument/2006/relationships/hyperlink" Target="http://www.eurasiancommission.org/ru/act/texnreg/deptexreg/tr/Documents/%D0%A2%D0%A0%20%D0%95%D0%90%D0%AD%D0%A1%20040-2016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instruction_no_13-8-01_3-4_en.pdf" TargetMode="External"/><Relationship Id="rId2" Type="http://schemas.openxmlformats.org/officeDocument/2006/relationships/hyperlink" Target="https://ec.europa.eu/food/sites/food/files/safety/docs/ia_eu-ru_sps-req_rf-res-2010-132_feed_ru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g"/><Relationship Id="rId4" Type="http://schemas.openxmlformats.org/officeDocument/2006/relationships/hyperlink" Target="https://ec.europa.eu/food/sites/food/files/safety/docs/ia_eu-ru_sps-req_instruction_no_13-8-01_3-5_en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scr.cz/wp-content/files/zivocisne-produkty/Vet_predpis_krmiva_CJ.pdf" TargetMode="External"/><Relationship Id="rId2" Type="http://schemas.openxmlformats.org/officeDocument/2006/relationships/hyperlink" Target="https://www.svscr.cz/wp-content/files/zivocisne-produkty/TP_Pozadavky_na_zdravotni_nezavadnost_krmiv_263_2008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hyperlink" Target="https://ec.europa.eu/food/sites/food/files/safety/docs/ia_eu-ru_sps-req_kz_tr_feed_and_feed_additives_2008_en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svps.gov.ru/fsvps/laws/4770.html" TargetMode="External"/><Relationship Id="rId2" Type="http://schemas.openxmlformats.org/officeDocument/2006/relationships/hyperlink" Target="https://www.svscr.cz/wp-content/files/zivocisne-produkty/mn_k_provadeni_vysetreni_na_trichinelozu___rj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agreement_sanitary_measures_annex_en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ec.europa.eu/food/sites/food/files/safety/docs/ia_eu-ru_sps-req_agreement_sanitary_measures_en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.europa.eu/food/sites/food/files/safety/docs/ia_eu-ru_sps-req_common-form-docs_prod-safety_en.pdf" TargetMode="External"/><Relationship Id="rId5" Type="http://schemas.openxmlformats.org/officeDocument/2006/relationships/hyperlink" Target="https://ec.europa.eu/food/sites/food/files/safety/docs/ia_eu-ru_sps-req_list-goods_annex_en.pdf" TargetMode="External"/><Relationship Id="rId4" Type="http://schemas.openxmlformats.org/officeDocument/2006/relationships/hyperlink" Target="https://www.svscr.cz/wp-content/files/zivocisne-produkty/Narizeni_o_Jednotnem_postupu_veterinarnich_kontrol_na_hranici_CU_CJ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insp-check_meat_plants_annex_vet_facilities_en.pdf" TargetMode="External"/><Relationship Id="rId2" Type="http://schemas.openxmlformats.org/officeDocument/2006/relationships/hyperlink" Target="https://ec.europa.eu/food/sites/food/files/safety/docs/ia_eu-ru_sps-req_insp-check_meat_plants_072009_en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insp-check_dairy-farm_en.pdf" TargetMode="External"/><Relationship Id="rId2" Type="http://schemas.openxmlformats.org/officeDocument/2006/relationships/hyperlink" Target="https://ec.europa.eu/food/sites/food/files/safety/docs/ia_eu-ru_sps-req_insp-check_milk-processing-plant_en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ec.europa.eu/food/sites/food/files/safety/docs/ia_eu-ru_sps-req_list_reg-guidance_foodhyg_en.pdf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svscr.cz/wp-content/files/zivocisne-produkty/Narizeni_o_Jednotnem_postupu_veterinarnich_kontrol_na_hranici_CU_CJ.pdf" TargetMode="External"/><Relationship Id="rId7" Type="http://schemas.openxmlformats.org/officeDocument/2006/relationships/hyperlink" Target="https://ec.europa.eu/food/sites/food/files/safety/docs/ia_eu-ru_sps-req_req_common_vet_req_en.pdf" TargetMode="External"/><Relationship Id="rId2" Type="http://schemas.openxmlformats.org/officeDocument/2006/relationships/hyperlink" Target="https://ec.europa.eu/food/sites/food/files/safety/docs/ia_eu-ru_sps-req_agreement_sanitary_measures_vet_en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.europa.eu/food/sites/food/files/safety/docs/ia_eu-ru_sps-req_decision-810_20110923.pdf" TargetMode="External"/><Relationship Id="rId5" Type="http://schemas.openxmlformats.org/officeDocument/2006/relationships/hyperlink" Target="https://ec.europa.eu/food/sites/food/files/safety/docs/ia_eu-ru_sps-req_list_goods-subject-to-vet-control_en.pdf" TargetMode="External"/><Relationship Id="rId4" Type="http://schemas.openxmlformats.org/officeDocument/2006/relationships/hyperlink" Target="https://ec.europa.eu/food/sites/food/files/safety/docs/ia_eu-ru_sps-req_list_danger-quarantine-animal_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decision-94_20141009_en.pdf" TargetMode="External"/><Relationship Id="rId2" Type="http://schemas.openxmlformats.org/officeDocument/2006/relationships/hyperlink" Target="https://ec.europa.eu/food/sites/food/files/safety/docs/ia_eu-ru_sps-req_req_common-vet-checks-cu-border_en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hyperlink" Target="https://ec.europa.eu/food/sites/food/files/safety/docs/ia_eu-ru_sps-req_common_form_vet_cert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vps.ru/fsvps/importExport/vetlist.html" TargetMode="External"/><Relationship Id="rId2" Type="http://schemas.openxmlformats.org/officeDocument/2006/relationships/hyperlink" Target="https://ec.europa.eu/food/sites/food/files/safety/docs/ia_eu-ru_sps-req_decision-726_en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s://ec.europa.eu/food/sites/food/files/safety/docs/ia_eu-ru_sps-req_decision-94_20141009_en.pdf" TargetMode="External"/><Relationship Id="rId4" Type="http://schemas.openxmlformats.org/officeDocument/2006/relationships/hyperlink" Target="https://ec.europa.eu/food/sites/food/files/safety/docs/ia_eu-ru_sps-req_decision-624_en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decision-880_en.pdf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ec.europa.eu/food/sites/food/files/safety/docs/ia_eu-ru_sps-req_decision-769_16082011_en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.europa.eu/food/sites/food/files/safety/docs/ia_eu-ru_sps-req_decision-34_annex_en.pdf" TargetMode="External"/><Relationship Id="rId5" Type="http://schemas.openxmlformats.org/officeDocument/2006/relationships/hyperlink" Target="https://ec.europa.eu/food/sites/food/files/safety/docs/ia_eu-ru_sps-req_decision-34_en.pdf" TargetMode="External"/><Relationship Id="rId4" Type="http://schemas.openxmlformats.org/officeDocument/2006/relationships/hyperlink" Target="https://ec.europa.eu/food/sites/food/files/safety/docs/ia_eu-ru_sps-req_decision-881_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decision-625_07042011_harmonisation_en.pdf" TargetMode="External"/><Relationship Id="rId2" Type="http://schemas.openxmlformats.org/officeDocument/2006/relationships/hyperlink" Target="https://ec.europa.eu/food/sites/food/files/safety/docs/ia_eu-ru_sps-req_decision-721_22062011_en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hyperlink" Target="https://ec.europa.eu/food/sites/food/files/safety/docs/ia_eu-ru_sps-req_decision-835_en.pdf" TargetMode="External"/><Relationship Id="rId4" Type="http://schemas.openxmlformats.org/officeDocument/2006/relationships/hyperlink" Target="https://ec.europa.eu/food/sites/food/files/safety/docs/ia_eu-ru_sps-req_decision-212_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ia_eu-ru_sps-req_fz_102_foodstuff_en.pdf" TargetMode="External"/><Relationship Id="rId2" Type="http://schemas.openxmlformats.org/officeDocument/2006/relationships/hyperlink" Target="https://ec.europa.eu/food/sites/food/files/safety/docs/ia_eu-ru_sps-req_fz_29_02012000_en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hyperlink" Target="https://ec.europa.eu/food/sites/food/files/safety/docs/ia_eu-ru_sps-req_fz_4979_vet-sanitary-surveillance_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064500" cy="7497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Státní veterinární správa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468313" y="4292600"/>
            <a:ext cx="8064500" cy="504825"/>
          </a:xfrm>
        </p:spPr>
        <p:txBody>
          <a:bodyPr/>
          <a:lstStyle/>
          <a:p>
            <a:pPr eaLnBrk="1" hangingPunct="1"/>
            <a:r>
              <a:rPr lang="cs-CZ" dirty="0">
                <a:latin typeface="Arial" charset="0"/>
                <a:cs typeface="Arial" charset="0"/>
              </a:rPr>
              <a:t>Přehled ruské legislativy</a:t>
            </a:r>
            <a:br>
              <a:rPr lang="cs-CZ" dirty="0">
                <a:latin typeface="Arial" charset="0"/>
                <a:cs typeface="Arial" charset="0"/>
              </a:rPr>
            </a:b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96875" y="5662613"/>
            <a:ext cx="8135938" cy="503237"/>
          </a:xfrm>
        </p:spPr>
        <p:txBody>
          <a:bodyPr/>
          <a:lstStyle/>
          <a:p>
            <a:pPr eaLnBrk="1" hangingPunct="1"/>
            <a:endParaRPr lang="cs-CZ" dirty="0">
              <a:latin typeface="Arial" charset="0"/>
              <a:cs typeface="Arial" charset="0"/>
            </a:endParaRPr>
          </a:p>
          <a:p>
            <a:pPr eaLnBrk="1" hangingPunct="1"/>
            <a:endParaRPr lang="cs-CZ" dirty="0">
              <a:latin typeface="Arial" charset="0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378042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30" y="4741605"/>
            <a:ext cx="1744588" cy="1395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2AE8C80-CBF2-48BC-93F3-9ADC73DF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Konsolidovaná verze </a:t>
            </a:r>
            <a:r>
              <a:rPr lang="cs-CZ" u="sng" dirty="0" err="1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SanPIN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2.3.2.1078-01 o potravinách, surovinách a potravinách - hygienické požadavky na zdravotní nezávadnost a výživovou hodnotu potravin</a:t>
            </a:r>
            <a:r>
              <a:rPr lang="cs-CZ" dirty="0"/>
              <a:t>, do změny 24 ze dne 1.6.2011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Pozměňovací návrh 21 k </a:t>
            </a:r>
            <a:r>
              <a:rPr lang="cs-CZ" u="sng" dirty="0" err="1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SanPin</a:t>
            </a: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2.3.2.1078-01</a:t>
            </a:r>
            <a:r>
              <a:rPr lang="cs-CZ" dirty="0"/>
              <a:t>, který vstoupil v platnost od 28.1.2011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Pozměňovací návrh 22 k </a:t>
            </a:r>
            <a:r>
              <a:rPr lang="cs-CZ" u="sng" dirty="0" err="1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SanPin</a:t>
            </a: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2.3.2.1078-01 </a:t>
            </a:r>
            <a:r>
              <a:rPr lang="cs-CZ" dirty="0"/>
              <a:t>platný od 8.4.2011</a:t>
            </a:r>
          </a:p>
          <a:p>
            <a:pPr lvl="0"/>
            <a:r>
              <a:rPr lang="cs-CZ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SanPiN</a:t>
            </a: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2.1.4.1074-01. Pitná voda. Hygienické požadavky na kvalitu vody centralizovaných systémů pro zásobování pitnou vodou. Kontrola kvality.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29124F7-E4EB-4BDC-9B83-82A94BC52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Hygienická a epidemiologická </a:t>
            </a:r>
            <a:r>
              <a:rPr lang="cs-CZ" dirty="0" smtClean="0"/>
              <a:t>pravidla         </a:t>
            </a:r>
            <a:r>
              <a:rPr lang="cs-CZ" dirty="0"/>
              <a:t>a předpisy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6348"/>
            <a:ext cx="1450346" cy="19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7229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294E789-94B5-48B0-8E1A-2E7269BF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59301"/>
          </a:xfrm>
        </p:spPr>
        <p:txBody>
          <a:bodyPr/>
          <a:lstStyle/>
          <a:p>
            <a:pPr lvl="0"/>
            <a:r>
              <a:rPr lang="cs-CZ" dirty="0" err="1"/>
              <a:t>SanPiN</a:t>
            </a:r>
            <a:r>
              <a:rPr lang="cs-CZ" dirty="0"/>
              <a:t> 2.2.1./2.1.1.1200-03 „</a:t>
            </a:r>
            <a:r>
              <a:rPr lang="cs-CZ" b="1" dirty="0"/>
              <a:t>Ochranná pásma a hygienická klasifikace podniků, staveb a ostatních objektů</a:t>
            </a:r>
            <a:r>
              <a:rPr lang="cs-CZ" dirty="0"/>
              <a:t>“ (nařízení hlavního státního hygienika Ruské federace č. 74 ze dne 25. září 2007)</a:t>
            </a:r>
          </a:p>
          <a:p>
            <a:pPr lvl="0"/>
            <a:r>
              <a:rPr lang="cs-CZ" dirty="0" err="1"/>
              <a:t>SanPiN</a:t>
            </a:r>
            <a:r>
              <a:rPr lang="cs-CZ" dirty="0"/>
              <a:t> 2.1.4.1175-02 „</a:t>
            </a:r>
            <a:r>
              <a:rPr lang="cs-CZ" b="1" dirty="0"/>
              <a:t>Hygienické požadavky na kvalitu vody z necentralizovaných vodních zdrojů. Zdravotní ochrana vodních zdrojů</a:t>
            </a:r>
            <a:r>
              <a:rPr lang="cs-CZ" dirty="0"/>
              <a:t>.“ (schváleno nařízením hlavního státního hygienika Ruské federace č. 40 ze dne 25. listopadu 2002).</a:t>
            </a:r>
          </a:p>
          <a:p>
            <a:pPr lvl="0"/>
            <a:r>
              <a:rPr lang="cs-CZ" b="1" dirty="0"/>
              <a:t>Hygienické předpisy pro chladicí zařízení</a:t>
            </a:r>
            <a:r>
              <a:rPr lang="cs-CZ" dirty="0"/>
              <a:t>, schváleny dne 29. září 1988.</a:t>
            </a:r>
          </a:p>
          <a:p>
            <a:pPr lvl="0"/>
            <a:r>
              <a:rPr lang="cs-CZ" dirty="0"/>
              <a:t>Technický předpis Celní unie „O zdravotní nezávadnosti obalů“ (TR TS 005/2011).</a:t>
            </a:r>
          </a:p>
          <a:p>
            <a:pPr lvl="0"/>
            <a:r>
              <a:rPr lang="cs-CZ" dirty="0"/>
              <a:t>Technický předpis Celní unie „O zdravotní nezávadnosti potravinářských výrobků“ (TR TS 021/2011).</a:t>
            </a:r>
          </a:p>
          <a:p>
            <a:pPr lvl="0"/>
            <a:r>
              <a:rPr lang="cs-CZ" dirty="0"/>
              <a:t>Technický předpis Celní unie „Označování potravinářských výrobků“ (TR TS 022/2011).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14569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4AF4EB6-6BDD-45E3-A0F4-7B262BC91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Administrativní nařízení č. 404 ze dne 7. listopadu 2011 o dovozních, vývozních a tranzitních povoleních</a:t>
            </a:r>
            <a:endParaRPr lang="cs-CZ" sz="4400" dirty="0">
              <a:solidFill>
                <a:srgbClr val="007EC7"/>
              </a:solidFill>
            </a:endParaRPr>
          </a:p>
          <a:p>
            <a:pPr lvl="1" algn="just"/>
            <a:r>
              <a:rPr lang="cs-CZ" sz="2300" dirty="0"/>
              <a:t>Státní služba pro výdej povolení vydává povolení k dovozu zvířat, výrobků živočišného původu, léčiv k veterinárnímu použití, krmiv a přísad do krmiv do Ruské federace a jejich vývozu z Ruské federace, a rovněž jejich tranzitu po území Ruské federace. </a:t>
            </a:r>
            <a:endParaRPr lang="cs-CZ" sz="4300" dirty="0"/>
          </a:p>
          <a:p>
            <a:pPr lvl="2" algn="just"/>
            <a:r>
              <a:rPr lang="cs-CZ" b="1" dirty="0"/>
              <a:t>Příloha 2: seznam údajů uvedených v žádosti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7490D967-E838-4461-A864-BA5FD5FE5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Příkazy ministerstva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3" t="3852" r="933" b="22734"/>
          <a:stretch/>
        </p:blipFill>
        <p:spPr>
          <a:xfrm>
            <a:off x="5508104" y="408082"/>
            <a:ext cx="2439283" cy="13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178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045CFC3-FCDC-4088-A894-DE8DA89E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č. 26 o státní registraci krmiv </a:t>
            </a:r>
            <a:endParaRPr lang="cs-CZ" u="sng" dirty="0" smtClean="0">
              <a:solidFill>
                <a:srgbClr val="007EC7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007EC7"/>
                </a:solidFill>
              </a:rPr>
              <a:t>     </a:t>
            </a:r>
            <a:r>
              <a:rPr lang="cs-CZ" u="sng" dirty="0" smtClean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obsahujících 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geneticky modifikované organismy </a:t>
            </a:r>
            <a:endParaRPr lang="cs-CZ" u="sng" dirty="0" smtClean="0">
              <a:solidFill>
                <a:srgbClr val="007EC7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007EC7"/>
                </a:solidFill>
              </a:rPr>
              <a:t>     </a:t>
            </a:r>
            <a:r>
              <a:rPr lang="cs-CZ" u="sng" dirty="0" smtClean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18. ledna 2002)</a:t>
            </a:r>
            <a:endParaRPr lang="cs-CZ" dirty="0">
              <a:solidFill>
                <a:srgbClr val="007EC7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č. 988 o státní registraci nových potravin, materiálů a předmětů (21. prosince 2000)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156B81E0-A471-4265-A973-61610637B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Rozhodnutí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3397"/>
            <a:ext cx="15716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0668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DC8A3356-FF7C-4EBD-96DB-7D7B6D1C0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1556792"/>
            <a:ext cx="8496944" cy="1368152"/>
          </a:xfrm>
        </p:spPr>
        <p:txBody>
          <a:bodyPr/>
          <a:lstStyle/>
          <a:p>
            <a:pPr algn="ctr"/>
            <a:r>
              <a:rPr lang="cs-CZ" sz="4000" dirty="0"/>
              <a:t>Konkrétní komodity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70892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4216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17A92BD-9A18-446C-9BE8-429C3804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83160"/>
            <a:ext cx="8229600" cy="4412853"/>
          </a:xfrm>
        </p:spPr>
        <p:txBody>
          <a:bodyPr/>
          <a:lstStyle/>
          <a:p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Metodický pokyn 4086-86 ze dne 28.03.1986 k provádění veřejného hygienického dohledu nad podniky zpracovávajícími maso</a:t>
            </a:r>
            <a:endParaRPr lang="cs-CZ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Metodický pokyn N1400 / 1751 ze dne 22/06/2000 Předpisy týkající se postupu a četnosti kontroly mikrobiologických a chemických kontaminantů v mase, drůbeži, ve vejcích a v produktech jejich zpracování</a:t>
            </a:r>
            <a:endParaRPr lang="cs-CZ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Metodický pokyn N01-19 / 9- / 11 ze dne 22/07/1992 Předpisy o hygienické kontrole konzervovaných potravin ve výrobních podnicích, velkoobchodních skladech, maloobchodě a veřejném stravování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CAEFAFB0-2214-4741-9096-C62F38BD73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Masné výrobky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7384"/>
            <a:ext cx="3629479" cy="126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3108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FEDE1C6-D645-4822-AEAA-86DB3292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373616" cy="5615285"/>
          </a:xfrm>
        </p:spPr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27/12/1983 Pravidla pro veterinární kontrolu poražených zvířat a veterinárně-hygienické vyšetření masa a masných výrobků</a:t>
            </a:r>
            <a:endParaRPr lang="cs-CZ" dirty="0">
              <a:solidFill>
                <a:srgbClr val="007EC7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7EC7"/>
              </a:solidFill>
            </a:endParaRPr>
          </a:p>
          <a:p>
            <a:pPr lvl="0"/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Veterinárně-hygienické požadavky na závody zpracovávající dr. maso a vyrábějící vaječné výrobky (1987)</a:t>
            </a:r>
            <a:endParaRPr lang="cs-CZ" dirty="0">
              <a:solidFill>
                <a:srgbClr val="007EC7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7EC7"/>
              </a:solidFill>
            </a:endParaRPr>
          </a:p>
          <a:p>
            <a:pPr lvl="0"/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Veterinární a hygienické požadavky pro inspekční kontroly (dozor) v podnicích zpracovávajících drůbež</a:t>
            </a:r>
            <a:endParaRPr lang="cs-CZ" u="sng" dirty="0">
              <a:solidFill>
                <a:srgbClr val="007EC7"/>
              </a:solidFill>
            </a:endParaRPr>
          </a:p>
          <a:p>
            <a:pPr lvl="0"/>
            <a:endParaRPr lang="cs-CZ" u="sng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Metodické pokyny k provádění kontrol na jatkách a v </a:t>
            </a:r>
            <a:r>
              <a:rPr lang="cs-CZ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masozpracujících</a:t>
            </a: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závodech</a:t>
            </a:r>
            <a:endParaRPr lang="cs-CZ" u="sng" dirty="0">
              <a:solidFill>
                <a:srgbClr val="007EC7"/>
              </a:solidFill>
            </a:endParaRPr>
          </a:p>
          <a:p>
            <a:endParaRPr lang="cs-CZ" u="sng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Hygienický předpis 3238 ze dne 27/3/1985 pro podniky masného průmyslu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>
              <a:solidFill>
                <a:srgbClr val="007EC7"/>
              </a:solidFill>
            </a:endParaRPr>
          </a:p>
          <a:p>
            <a:pPr lvl="0"/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4246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6A0C948-44AD-4CA1-8231-E0A6A57F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729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Návod k veterinárnímu označování </a:t>
            </a:r>
            <a:r>
              <a:rPr lang="cs-CZ" u="sng" dirty="0" smtClean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masa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     </a:t>
            </a:r>
            <a:r>
              <a:rPr lang="cs-CZ" u="sng" dirty="0" smtClean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schválen </a:t>
            </a:r>
            <a:r>
              <a:rPr lang="cs-CZ" u="sng" dirty="0" err="1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Minselchozprodem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RF dne 28/4/1994)</a:t>
            </a:r>
            <a:endParaRPr lang="cs-CZ" dirty="0">
              <a:solidFill>
                <a:srgbClr val="007EC7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>
                <a:hlinkClick r:id="rId3"/>
              </a:rPr>
              <a:t>Veterinární předpisy </a:t>
            </a:r>
            <a:r>
              <a:rPr lang="cs-CZ" b="1" dirty="0">
                <a:hlinkClick r:id="rId3"/>
              </a:rPr>
              <a:t>pro chov drůbeže v drůbežářských podnicích uzavřeného typu </a:t>
            </a:r>
            <a:r>
              <a:rPr lang="cs-CZ" dirty="0"/>
              <a:t>(ve velkochovech drůbeže), schváleny Ministerstvem zemědělství RF pod č. j. 104 dne 3. dubna 2006.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Nařízení hlavního hygienika Ruské federace ze dne 2. června 2008 „</a:t>
            </a:r>
            <a:r>
              <a:rPr lang="cs-CZ" b="1" dirty="0"/>
              <a:t>О výrobě a prodeji drůbežího masa“</a:t>
            </a:r>
            <a:r>
              <a:rPr lang="cs-CZ" dirty="0"/>
              <a:t>.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REHK č. 68 o technickém předpisu Celní unie „O zdravotní nezávadnosti masa a masných výrobků“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20370"/>
            <a:ext cx="2134096" cy="21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981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0CE4B12-001C-4C9B-B461-73492386B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373616" cy="5615285"/>
          </a:xfrm>
        </p:spPr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Rady euroasijské hospodářské komise č. 68 ze dne 9. října 2013: Technický předpis o bezpečnosti masa a masných výrobků</a:t>
            </a:r>
            <a:r>
              <a:rPr lang="cs-CZ" dirty="0"/>
              <a:t> (vstoupil v platnost dne 1. května 2014)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 1</a:t>
            </a:r>
            <a:endParaRPr lang="cs-CZ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 2</a:t>
            </a:r>
            <a:endParaRPr lang="cs-CZ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 3</a:t>
            </a:r>
            <a:endParaRPr lang="cs-CZ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 4</a:t>
            </a:r>
            <a:endParaRPr lang="cs-CZ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 5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-11090" r="598" b="11090"/>
          <a:stretch/>
        </p:blipFill>
        <p:spPr>
          <a:xfrm>
            <a:off x="4283968" y="2996952"/>
            <a:ext cx="3067422" cy="23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899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A59F10B-A7BF-4A02-93F1-67991FEB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35165"/>
          </a:xfrm>
        </p:spPr>
        <p:txBody>
          <a:bodyPr/>
          <a:lstStyle/>
          <a:p>
            <a:r>
              <a:rPr lang="cs-CZ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FZ č. 88-FZ ze dne 12. června 2008 „Technické předpisy pro mléko a mléčné výrobky“</a:t>
            </a:r>
            <a:endParaRPr lang="cs-CZ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požadavky na názvosloví, balení, označení mléka a mléčných výrobků včetně požadavků na informace o názvu, složení a spotřebních vlastnostech, které jsou sdělovány spotřebitelům na baleních těchto produktů a v průvodních dokladech</a:t>
            </a:r>
          </a:p>
          <a:p>
            <a:pPr lvl="0"/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Dodatek 1</a:t>
            </a:r>
            <a:r>
              <a:rPr lang="cs-CZ" dirty="0"/>
              <a:t> k federálnímu zákonu o „technických předpisech pro mléko a mléčné výrobky“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Federální zákon ze dne 22. července 2010 č. 163-FZ „O změně federálního zákona“ Technický předpis pro mléko a mléčné výrobky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CD3303E8-F2BA-4CAE-9689-8FA10E07F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Mléko a mléčné výrobky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3551"/>
            <a:ext cx="3131840" cy="20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363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076" y="1908699"/>
            <a:ext cx="8229600" cy="369356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cs-CZ" dirty="0" err="1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Rosselkhoznadzor</a:t>
            </a:r>
            <a:r>
              <a:rPr lang="cs-CZ" b="1" dirty="0"/>
              <a:t> </a:t>
            </a:r>
            <a:r>
              <a:rPr lang="cs-CZ" dirty="0"/>
              <a:t>(Federální služba pro veterinární a fytosanitární dohled)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Zařízení způsobilá pro vývoz do Ruské federace, veterinární a rostlinolékařská osvědčení a další informace o omezeních, auditech a inspekcích pro každou zemi (sekce </a:t>
            </a:r>
            <a:r>
              <a:rPr lang="cs-CZ" sz="1800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Import. Export. Transit</a:t>
            </a:r>
            <a:r>
              <a:rPr lang="cs-CZ" sz="1800" dirty="0"/>
              <a:t>) </a:t>
            </a:r>
            <a:endParaRPr lang="cs-CZ" dirty="0"/>
          </a:p>
          <a:p>
            <a:pPr lvl="0">
              <a:spcBef>
                <a:spcPts val="300"/>
              </a:spcBef>
            </a:pPr>
            <a:r>
              <a:rPr lang="cs-CZ" dirty="0" err="1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Rospotrebnadzor</a:t>
            </a:r>
            <a:r>
              <a:rPr lang="cs-CZ" dirty="0"/>
              <a:t> (Federální služba pro dohled v oblasti ochrany práv spotřebitelů a lidské velkoobchody): </a:t>
            </a:r>
            <a:r>
              <a:rPr lang="cs-CZ" b="1" dirty="0"/>
              <a:t>seznamy oficiálních právních textů</a:t>
            </a:r>
            <a:endParaRPr lang="cs-CZ" dirty="0"/>
          </a:p>
          <a:p>
            <a:pPr lvl="0">
              <a:spcBef>
                <a:spcPts val="300"/>
              </a:spcBef>
            </a:pPr>
            <a:r>
              <a:rPr lang="cs-CZ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Ministerstvo zemědělství RF</a:t>
            </a:r>
            <a:endParaRPr lang="cs-CZ" dirty="0">
              <a:solidFill>
                <a:srgbClr val="007EC7"/>
              </a:solidFill>
            </a:endParaRPr>
          </a:p>
          <a:p>
            <a:pPr lvl="0"/>
            <a:r>
              <a:rPr lang="cs-CZ" dirty="0">
                <a:solidFill>
                  <a:srgbClr val="007EC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Dovozní veterinární osvědčení do EEU</a:t>
            </a:r>
            <a:endParaRPr lang="cs-CZ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Postup při získávání povolení</a:t>
            </a:r>
            <a:r>
              <a:rPr lang="cs-CZ" dirty="0"/>
              <a:t> k dovozu zvířat, výrobků živočišného původu, léčiv, krmiv a přísad do krmiv pro zvířata do RF (CZ)</a:t>
            </a:r>
          </a:p>
          <a:p>
            <a:pPr lvl="0"/>
            <a:endParaRPr lang="cs-CZ" dirty="0">
              <a:solidFill>
                <a:srgbClr val="007EC7"/>
              </a:solidFill>
            </a:endParaRP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endParaRPr lang="cs-CZ" dirty="0">
              <a:solidFill>
                <a:srgbClr val="007EC7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3425" y="1255735"/>
            <a:ext cx="8136903" cy="914400"/>
          </a:xfrm>
        </p:spPr>
        <p:txBody>
          <a:bodyPr/>
          <a:lstStyle/>
          <a:p>
            <a:r>
              <a:rPr lang="cs-CZ" dirty="0"/>
              <a:t>Důležité pojmy a odkazy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58293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542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FC9BA24-EBF5-4261-9C5E-B14DC14F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301608" cy="5615285"/>
          </a:xfrm>
        </p:spPr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č. 88-FZ ze dne 12. června 2008 „Technické předpisy pro mléko a mléčné výrobky“ ve znění federálního zákona ze dne 22. července č. 163- FZ - konsolidované znění</a:t>
            </a:r>
            <a:r>
              <a:rPr lang="cs-CZ" u="sng" dirty="0">
                <a:solidFill>
                  <a:srgbClr val="007EC7"/>
                </a:solidFill>
              </a:rPr>
              <a:t> </a:t>
            </a:r>
            <a:r>
              <a:rPr lang="cs-CZ" dirty="0"/>
              <a:t>(FZ shrnut v </a:t>
            </a:r>
            <a:r>
              <a:rPr lang="cs-CZ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prezentaci</a:t>
            </a:r>
            <a:r>
              <a:rPr lang="cs-CZ" dirty="0"/>
              <a:t>)</a:t>
            </a:r>
          </a:p>
          <a:p>
            <a:pPr marL="0" lvl="0" indent="0">
              <a:buNone/>
            </a:pPr>
            <a:endParaRPr lang="cs-CZ" dirty="0"/>
          </a:p>
          <a:p>
            <a:r>
              <a:rPr lang="cs-CZ" u="sng" dirty="0" err="1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SanPin</a:t>
            </a: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2.3.4.551-96 o výrobě mléka a mléčných výrobků - hygienické předpisy</a:t>
            </a:r>
            <a:endParaRPr lang="cs-CZ" u="sng" dirty="0">
              <a:solidFill>
                <a:srgbClr val="007EC7"/>
              </a:solidFill>
            </a:endParaRPr>
          </a:p>
          <a:p>
            <a:endParaRPr lang="cs-CZ" u="sng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Zvláštní zaměření: texty vztahující se na mléko a mléčné výrobky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Metodické návody k postupu provádění kontrol plnění jednotných veterinárních a hygienických požadavků Ruské federace a Běloruské republiky v mlékárenských podnicích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32683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A331C51-B2A1-47C8-9F78-8E4C2172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301608" cy="5759301"/>
          </a:xfrm>
        </p:spPr>
        <p:txBody>
          <a:bodyPr/>
          <a:lstStyle/>
          <a:p>
            <a:pPr lvl="0"/>
            <a:r>
              <a:rPr lang="cs-CZ" dirty="0"/>
              <a:t>Návod k </a:t>
            </a:r>
            <a:r>
              <a:rPr lang="cs-CZ" b="1" dirty="0"/>
              <a:t>provádění a frekvenci kontrol obsahu mikrobiologických a chemických nečistot v mléce a mléčných výrobcích v podnicích mlékárenského průmyslu</a:t>
            </a:r>
            <a:r>
              <a:rPr lang="cs-CZ" dirty="0"/>
              <a:t> (schválen </a:t>
            </a:r>
            <a:r>
              <a:rPr lang="cs-CZ" dirty="0" err="1"/>
              <a:t>Minselchozprodem</a:t>
            </a:r>
            <a:r>
              <a:rPr lang="cs-CZ" dirty="0"/>
              <a:t> RF dne 29. prosince 1995).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REHK č. 67 o technickém předpisu Celní unie "O zdravotní nezávadnosti mléka a mléčných výrobků„</a:t>
            </a:r>
            <a:endParaRPr lang="cs-CZ" u="sng" dirty="0">
              <a:solidFill>
                <a:srgbClr val="007EC7"/>
              </a:solidFill>
            </a:endParaRPr>
          </a:p>
          <a:p>
            <a:pPr lvl="0"/>
            <a:endParaRPr lang="cs-CZ" u="sng" dirty="0">
              <a:solidFill>
                <a:srgbClr val="007EC7"/>
              </a:solidFill>
            </a:endParaRPr>
          </a:p>
          <a:p>
            <a:pPr lvl="0"/>
            <a:r>
              <a:rPr lang="cs-CZ" sz="2400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Rady Evropské hospodářské komise </a:t>
            </a:r>
            <a:r>
              <a:rPr lang="cs-CZ" sz="2400" u="sng" dirty="0" err="1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Eurasian</a:t>
            </a:r>
            <a:r>
              <a:rPr lang="cs-CZ" sz="2400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č. 67 ze dne 9. října 2013: o bezpečnosti mléka a mléčných výrobků</a:t>
            </a:r>
            <a:endParaRPr lang="cs-CZ" sz="2000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 1</a:t>
            </a:r>
            <a:endParaRPr lang="cs-CZ" sz="1800" dirty="0">
              <a:solidFill>
                <a:srgbClr val="007EC7"/>
              </a:solidFill>
            </a:endParaRP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13175"/>
            <a:ext cx="2375756" cy="158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15169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C7F35CD-6F7A-43F9-9691-B9E75B21E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err="1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SanPiN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2.3.4.050-96 o produkci a prodeji rybích</a:t>
            </a:r>
            <a:r>
              <a:rPr lang="cs-CZ" u="sng" dirty="0">
                <a:solidFill>
                  <a:srgbClr val="007EC7"/>
                </a:solidFill>
              </a:rPr>
              <a:t> produktů</a:t>
            </a:r>
          </a:p>
          <a:p>
            <a:endParaRPr lang="cs-CZ" b="1" u="sng" dirty="0"/>
          </a:p>
          <a:p>
            <a:pPr lvl="0"/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Zvláštní zaměření: MRL ryb a limity kontaminujících látek, přísad atd., 2002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  <a:p>
            <a:pPr lvl="0"/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Usnesení vlády RF č. 132 ze dne 10. března 2010</a:t>
            </a:r>
            <a:r>
              <a:rPr lang="cs-CZ" dirty="0"/>
              <a:t> o uplatňování některých ustanovení technického předpisu o rybách a rybích produkcích v Kazachstánu v Ruské federaci před přijetím CU TR o rybách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ECCC3366-CEC2-4632-BDE8-0169B2A5AE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Ryby a produkty rybolovu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2" y="345749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60999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570BF09-2768-4E8F-893D-9F0AE896A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301608" cy="5759301"/>
          </a:xfrm>
        </p:spPr>
        <p:txBody>
          <a:bodyPr/>
          <a:lstStyle/>
          <a:p>
            <a:pPr lvl="0"/>
            <a:r>
              <a:rPr lang="cs-CZ" dirty="0"/>
              <a:t>Návod k </a:t>
            </a:r>
            <a:r>
              <a:rPr lang="cs-CZ" b="1" dirty="0"/>
              <a:t>provádění hygienických a mikrobiologických kontrol výroby potravinářských výrobků z ryb a mořských bezobratlých</a:t>
            </a:r>
            <a:r>
              <a:rPr lang="cs-CZ" dirty="0"/>
              <a:t>. Schválen Ministerstvem zdravotnictví SSSR pod č. j. 5319-91 dne 22. února 1991 a </a:t>
            </a:r>
            <a:r>
              <a:rPr lang="cs-CZ" dirty="0" err="1"/>
              <a:t>Minrybchozem</a:t>
            </a:r>
            <a:r>
              <a:rPr lang="cs-CZ" dirty="0"/>
              <a:t> SSSR dne 18. listopadu 1990.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b="1" dirty="0"/>
              <a:t>Metodické pokyny k postupu provádění inspekcí v podnicích zpracovávajících ryby, zaměřených na plnění jednotných veterinárních a hygienických předpisů Ruské federace a Běloruské republiky</a:t>
            </a:r>
            <a:r>
              <a:rPr lang="cs-CZ" dirty="0"/>
              <a:t> (schváleno vedoucím </a:t>
            </a:r>
            <a:r>
              <a:rPr lang="cs-CZ" dirty="0" err="1"/>
              <a:t>Rosselchoznadzoru</a:t>
            </a:r>
            <a:r>
              <a:rPr lang="cs-CZ" dirty="0"/>
              <a:t> S.A. </a:t>
            </a:r>
            <a:r>
              <a:rPr lang="cs-CZ" dirty="0" err="1"/>
              <a:t>Dankvertem</a:t>
            </a:r>
            <a:r>
              <a:rPr lang="cs-CZ" dirty="0"/>
              <a:t> a náměstkem ministra zemědělství a výživy Běloruské republiky M.G. </a:t>
            </a:r>
            <a:r>
              <a:rPr lang="cs-CZ" dirty="0" err="1"/>
              <a:t>Saveljevem</a:t>
            </a:r>
            <a:r>
              <a:rPr lang="cs-CZ" dirty="0"/>
              <a:t> dne 22. září 2009);</a:t>
            </a:r>
          </a:p>
          <a:p>
            <a:pPr marL="0" lvl="0" indent="0">
              <a:buNone/>
            </a:pPr>
            <a:endParaRPr lang="cs-CZ" dirty="0"/>
          </a:p>
          <a:p>
            <a:r>
              <a:rPr lang="cs-CZ" dirty="0"/>
              <a:t>Návod k </a:t>
            </a:r>
            <a:r>
              <a:rPr lang="cs-CZ" b="1" dirty="0"/>
              <a:t>veterinárnímu dozoru nad přepravou živých ryb, oplodněných jiker, raků a ostatních vodních živočichů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54918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2773530-7033-4158-9592-9D4C9948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59301"/>
          </a:xfrm>
        </p:spPr>
        <p:txBody>
          <a:bodyPr/>
          <a:lstStyle/>
          <a:p>
            <a:r>
              <a:rPr lang="cs-CZ" b="1" dirty="0"/>
              <a:t>Veterinární a hygienický předpis pro chovy ryb, schválený hlavní veterinární správou</a:t>
            </a:r>
            <a:r>
              <a:rPr lang="cs-CZ" dirty="0"/>
              <a:t> Ministerstva zemědělství SSSR dne 18. května 1967, se změnami z 31. května 1971.</a:t>
            </a:r>
          </a:p>
          <a:p>
            <a:endParaRPr lang="cs-CZ" dirty="0"/>
          </a:p>
          <a:p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č. 162 ze dne 18. října 2016 - Technický předpis TR </a:t>
            </a:r>
            <a:r>
              <a:rPr lang="cs-CZ" u="sng" dirty="0" err="1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EaEU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040/2016 „O bezpečnosti ryb a rybích produktů“</a:t>
            </a:r>
            <a:r>
              <a:rPr lang="cs-CZ" dirty="0"/>
              <a:t> ŽP (originál) - ( </a:t>
            </a: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EN překlad</a:t>
            </a:r>
            <a:r>
              <a:rPr lang="cs-CZ" dirty="0"/>
              <a:t> ) (vstupuje v platnost dne 1. září 2017).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62" y="3707905"/>
            <a:ext cx="4247964" cy="283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964132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A741F3D-1EE3-41E0-86AC-F3902BBF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Veterinární a hygienické předpisy </a:t>
            </a:r>
            <a:r>
              <a:rPr lang="cs-CZ" b="1" dirty="0"/>
              <a:t>pro specializované závody na výrobu masokostní moučky</a:t>
            </a:r>
            <a:r>
              <a:rPr lang="cs-CZ" dirty="0"/>
              <a:t> (schváleny Ministerstvem zemědělství SSSR dne 23. března 1972).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B8700EE-F018-4045-B4B0-BA91D20A19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Vedlejší živočišné produkty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906698" cy="259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822051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8CEAD30-DAF1-46B1-8683-DFC65203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Usnesení vlády RF č. 132 ze dne 10. března 2010</a:t>
            </a:r>
            <a:r>
              <a:rPr lang="cs-CZ" dirty="0">
                <a:solidFill>
                  <a:srgbClr val="007EC7"/>
                </a:solidFill>
              </a:rPr>
              <a:t> </a:t>
            </a:r>
            <a:r>
              <a:rPr lang="cs-CZ" dirty="0"/>
              <a:t>o uplatňování některých ustanovení technického předpisu o krmivech a doplňkových látkách v Kazachstánu v Ruské federaci před přijetím CU TR o krmivech</a:t>
            </a:r>
          </a:p>
          <a:p>
            <a:endParaRPr lang="cs-CZ" dirty="0"/>
          </a:p>
          <a:p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Pokyn ministerstva zemědělství č. 13-8-01 / 3-4 o dovozech krmiv a doplňkových látek živočišného původu (prosinec 1999)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Pokyn ministerstva zemědělství č. 13-8-01 / 3-5 o krmivech rostlinného původu (prosinec 1999)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E23C2923-CC1F-4B37-861F-FEAFB3AF9C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Krmivo a doplňkové látky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4" b="9763"/>
          <a:stretch/>
        </p:blipFill>
        <p:spPr>
          <a:xfrm>
            <a:off x="5292080" y="249796"/>
            <a:ext cx="373327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8160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9F4AB25-0FD9-46A6-B3E9-AABE1A0B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301608" cy="5759301"/>
          </a:xfrm>
        </p:spPr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TP Požadavky na zdravotní nezávadnost krmiv</a:t>
            </a:r>
            <a:r>
              <a:rPr lang="cs-CZ" dirty="0">
                <a:solidFill>
                  <a:srgbClr val="007EC7"/>
                </a:solidFill>
              </a:rPr>
              <a:t> </a:t>
            </a:r>
            <a:r>
              <a:rPr lang="cs-CZ" dirty="0"/>
              <a:t>č.263 z roku 2008 (CZ)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Veterinární předpis týkající se krmiv pro zvířata v zájmovém chovu</a:t>
            </a:r>
            <a:r>
              <a:rPr lang="cs-CZ" dirty="0">
                <a:solidFill>
                  <a:srgbClr val="007EC7"/>
                </a:solidFill>
              </a:rPr>
              <a:t> </a:t>
            </a:r>
            <a:r>
              <a:rPr lang="cs-CZ" dirty="0"/>
              <a:t>15. července 1997 (CZ)</a:t>
            </a:r>
          </a:p>
          <a:p>
            <a:pPr marL="0" lvl="0" indent="0">
              <a:buNone/>
            </a:pPr>
            <a:endParaRPr lang="cs-CZ" dirty="0"/>
          </a:p>
          <a:p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Usnesení vlády č. 263 ze dne 18. března 2008: Technický předpis o bezpečnosti krmiv a doplňkových látek</a:t>
            </a:r>
            <a:r>
              <a:rPr lang="cs-CZ" dirty="0">
                <a:solidFill>
                  <a:srgbClr val="007EC7"/>
                </a:solidFill>
              </a:rPr>
              <a:t> </a:t>
            </a:r>
            <a:r>
              <a:rPr lang="cs-CZ" dirty="0"/>
              <a:t>(použitelný v RF před přijetím CU TR o krmivech)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2" y="4293096"/>
            <a:ext cx="3020194" cy="20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04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575ED6D-BA65-4A3D-961B-6419D3D4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47133"/>
          </a:xfrm>
        </p:spPr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Metodické pokyny k laboratorní diagnostice trichinelózy u zvířat (schváleny </a:t>
            </a:r>
            <a:r>
              <a:rPr lang="cs-CZ" u="sng" dirty="0" err="1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Minselchozprodem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Ruska pod č. j. 13-7-2/1428 dne 28/10/1998)</a:t>
            </a:r>
            <a:endParaRPr lang="cs-CZ" dirty="0">
              <a:solidFill>
                <a:srgbClr val="007EC7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Předpisy pro boj proti </a:t>
            </a:r>
            <a:r>
              <a:rPr lang="cs-CZ" b="1" dirty="0" err="1"/>
              <a:t>aviární</a:t>
            </a:r>
            <a:r>
              <a:rPr lang="cs-CZ" b="1" dirty="0"/>
              <a:t> influenze</a:t>
            </a:r>
            <a:r>
              <a:rPr lang="cs-CZ" dirty="0"/>
              <a:t>, schváleny Ministerstvem zemědělství RF pod č. j. 90 dne 27. března 2006.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Hygienický a veterinární předpis </a:t>
            </a: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„Prevence a boj s nákazami společnými lidem a zvířatům. Salmonelóza.</a:t>
            </a:r>
            <a:r>
              <a:rPr lang="cs-CZ" dirty="0">
                <a:solidFill>
                  <a:srgbClr val="007EC7"/>
                </a:solidFill>
              </a:rPr>
              <a:t>“ </a:t>
            </a:r>
            <a:r>
              <a:rPr lang="cs-CZ" dirty="0"/>
              <a:t>(schváleno náměstkem hlavního státního hygienika Ruské federace č. 11 ze dne 31. května 1996 a hlavním státním veterinárním inspektorem Ruské federace č. 23 ze dne 18. </a:t>
            </a:r>
            <a:r>
              <a:rPr lang="cs-CZ" dirty="0" err="1"/>
              <a:t>červnna</a:t>
            </a:r>
            <a:r>
              <a:rPr lang="cs-CZ" dirty="0"/>
              <a:t> 1996)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027FDBD4-A135-4C2D-93B4-EBCA114AC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Choroby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3043830" cy="171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48160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FF4CE40-D9F3-4A5F-BA8A-21531FB5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73" y="2852936"/>
            <a:ext cx="8229600" cy="4247133"/>
          </a:xfrm>
        </p:spPr>
        <p:txBody>
          <a:bodyPr/>
          <a:lstStyle/>
          <a:p>
            <a:pPr lvl="0"/>
            <a:r>
              <a:rPr lang="cs-CZ" b="1" dirty="0"/>
              <a:t>Veterinární a hygienické předpisy pro organizování a provádění deratizačních opatření,</a:t>
            </a:r>
            <a:r>
              <a:rPr lang="cs-CZ" dirty="0"/>
              <a:t> schváleny Ministerstvem zemědělství RF pod č. j. 13-5-02/0043 dne 14. března 2001.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b="1" dirty="0"/>
              <a:t>Předpisy pro provádění dezinfekce a dezinsekce objektů státního veterinárního dozoru</a:t>
            </a:r>
            <a:r>
              <a:rPr lang="cs-CZ" dirty="0"/>
              <a:t>, schváleny Ministerstvem zemědělství RF pod č. j. 13-5-2/0525 dne 15. července 2002.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634B5B6-E0A2-4F6E-8A4F-4775892A99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DDD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6510"/>
            <a:ext cx="48768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82214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798B54B-A71E-43F0-BCF3-9F0FD6CC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č. 28 ze dne 11. prosince 2009 Dohoda Komise o celní unii o hygienických opatřeních</a:t>
            </a:r>
            <a:r>
              <a:rPr lang="cs-CZ" u="sng" dirty="0">
                <a:solidFill>
                  <a:srgbClr val="007EC7"/>
                </a:solidFill>
              </a:rPr>
              <a:t> + </a:t>
            </a: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</a:t>
            </a:r>
            <a:r>
              <a:rPr lang="cs-CZ" u="sng" dirty="0">
                <a:solidFill>
                  <a:srgbClr val="007EC7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celní unie č. 299 ze dne 28. května 2010</a:t>
            </a:r>
            <a:r>
              <a:rPr lang="cs-CZ" u="sng" dirty="0">
                <a:solidFill>
                  <a:srgbClr val="007EC7"/>
                </a:solidFill>
              </a:rPr>
              <a:t>, </a:t>
            </a:r>
            <a:r>
              <a:rPr lang="cs-CZ" dirty="0"/>
              <a:t>Jednotné hygienické a epidemiologické a hygienické požadavky na výrobky podléhající hygienickému a epidemiologickému dohledu</a:t>
            </a:r>
            <a:endParaRPr lang="cs-CZ" u="sng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Seznam zboží podléhajícího hygienickým a epidemiologickým požadavkům na hranici celní unie</a:t>
            </a:r>
            <a:endParaRPr lang="cs-CZ" u="sng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Společná forma dokumentů potvrzujících bezpečnost výrobků</a:t>
            </a:r>
            <a:r>
              <a:rPr lang="cs-CZ" dirty="0">
                <a:solidFill>
                  <a:srgbClr val="007EC7"/>
                </a:solidFill>
              </a:rPr>
              <a:t> </a:t>
            </a:r>
          </a:p>
          <a:p>
            <a:pPr lvl="1"/>
            <a:endParaRPr lang="cs-CZ" u="sng" dirty="0">
              <a:solidFill>
                <a:srgbClr val="007EC7"/>
              </a:solidFill>
            </a:endParaRPr>
          </a:p>
          <a:p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8DEA9E89-6C36-4887-98B7-29533B241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Obecné požadavky Celní unie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404"/>
            <a:ext cx="3009527" cy="183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76463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A515C3B-8187-4EBA-883A-277D5775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Kontrolní seznam - masné výrobky</a:t>
            </a:r>
            <a:r>
              <a:rPr lang="cs-CZ" dirty="0"/>
              <a:t> (dokumenty poskytnuté v červenci 2009)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Kontrolní seznam - závod na zpracování masa</a:t>
            </a:r>
            <a:endParaRPr lang="cs-CZ" dirty="0">
              <a:solidFill>
                <a:srgbClr val="007EC7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sz="1800" dirty="0"/>
              <a:t>kontrolní seznam pro závody na zpracování masa před ruskou inspekcí (Pro období přípravy a organizace inspekce)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 týkající se veterinárního zařízení</a:t>
            </a:r>
            <a:endParaRPr lang="cs-CZ" dirty="0">
              <a:solidFill>
                <a:srgbClr val="007EC7"/>
              </a:solidFill>
            </a:endParaRPr>
          </a:p>
          <a:p>
            <a:pPr lvl="2" algn="just"/>
            <a:r>
              <a:rPr lang="cs-CZ" sz="1800" dirty="0"/>
              <a:t>Pokyny týkající se postupu při provádění veterinárních odborných expertiz projektové dokumentace pro budování a renovaci chovných farem a zařízení na zpracování mléka, zpracování masa a vajec určených pro průmyslové účely; a veterinární a hygienické požadavky na stavbu a renovaci.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F8C8F5ED-116F-4C12-B018-859804539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Metody inspekce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5855"/>
            <a:ext cx="3777237" cy="16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541329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7B5C4C1-CBB0-4387-B3BC-2B900B56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5285"/>
          </a:xfrm>
        </p:spPr>
        <p:txBody>
          <a:bodyPr/>
          <a:lstStyle/>
          <a:p>
            <a:r>
              <a:rPr lang="cs-CZ" b="1" dirty="0"/>
              <a:t>Kontrolní seznam - mléčné výrobky</a:t>
            </a:r>
            <a:r>
              <a:rPr lang="cs-CZ" dirty="0"/>
              <a:t> (dokumenty poskytnuté v červenci 2009)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Kontrolní seznam - Zařízení na zpracování mléka</a:t>
            </a:r>
            <a:endParaRPr lang="cs-CZ" dirty="0">
              <a:solidFill>
                <a:srgbClr val="007EC7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otázky pro mlékárenský podnik během přípravného organizačního období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Kontrolní seznam - mlékárna</a:t>
            </a:r>
            <a:endParaRPr lang="cs-CZ" dirty="0">
              <a:solidFill>
                <a:srgbClr val="007EC7"/>
              </a:solidFill>
            </a:endParaRPr>
          </a:p>
          <a:p>
            <a:pPr lvl="2"/>
            <a:r>
              <a:rPr lang="cs-CZ" sz="1800" dirty="0"/>
              <a:t>otázky k mléčné farmě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62" y="4005064"/>
            <a:ext cx="4116363" cy="231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520669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F6FD6DE-F80B-4FD7-8247-4FA3DF48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Seznam hlavních regulačních a pokynů týkajících se hygieny potravin (viz zejména čísla 76, 79, 81, 82, 84, 89, 90 a 140) pro maso, mléko a ryby</a:t>
            </a:r>
            <a:endParaRPr lang="cs-CZ" dirty="0">
              <a:solidFill>
                <a:srgbClr val="007EC7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449EE573-74CF-41E9-95AB-86458D86F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Další dokumenty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8" y="3645024"/>
            <a:ext cx="4268911" cy="2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024965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Děkuji za pozornost </a:t>
            </a:r>
          </a:p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5595" y="5556412"/>
            <a:ext cx="72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Zpracovala Mgr. Ivana Kocfeldová a Mgr. Adéla Vítovcová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Odbor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vnějších vztahů a kontroly dovozu a vývozu ÚVS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SVS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29.9.2020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52600"/>
            <a:ext cx="476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559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888" y="4329931"/>
            <a:ext cx="2016224" cy="400110"/>
          </a:xfrm>
          <a:prstGeom prst="rect">
            <a:avLst/>
          </a:prstGeom>
          <a:solidFill>
            <a:srgbClr val="007EC7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www.svscr.cz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00" y="2564904"/>
            <a:ext cx="3134759" cy="13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10940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5B7C75F-FC7F-4569-9652-07561BC2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8301608" cy="56872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Dohoda o celní unii o veterinárních a hygienických </a:t>
            </a:r>
            <a:endParaRPr lang="cs-CZ" u="sng" dirty="0">
              <a:solidFill>
                <a:srgbClr val="007EC7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007EC7"/>
                </a:solidFill>
              </a:rPr>
              <a:t>     </a:t>
            </a:r>
            <a:r>
              <a:rPr lang="cs-CZ" u="sng" dirty="0" smtClean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opatřeních</a:t>
            </a:r>
            <a:endParaRPr lang="cs-CZ" u="sng" dirty="0">
              <a:solidFill>
                <a:srgbClr val="007EC7"/>
              </a:solidFill>
            </a:endParaRPr>
          </a:p>
          <a:p>
            <a:r>
              <a:rPr lang="cs-CZ" b="1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celní unie č. 317</a:t>
            </a:r>
            <a:endParaRPr lang="cs-CZ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Seznam nebezpečných a karanténních chorob zvířat</a:t>
            </a:r>
            <a:endParaRPr lang="cs-CZ" sz="1800" dirty="0">
              <a:solidFill>
                <a:srgbClr val="007EC7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Seznam zboží podléhajícího veterinární kontrole</a:t>
            </a:r>
            <a:r>
              <a:rPr lang="cs-CZ" dirty="0"/>
              <a:t> (aktualizace únor 2019)</a:t>
            </a:r>
          </a:p>
          <a:p>
            <a:r>
              <a:rPr lang="cs-CZ" u="sng" dirty="0">
                <a:solidFill>
                  <a:srgbClr val="007EC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CU č. 810 ze dne 23. září 2011 o osvobození určitého zboží od veterinárních kontrol při vývozu do Ruské federace (platné),</a:t>
            </a:r>
            <a:r>
              <a:rPr lang="cs-CZ" dirty="0">
                <a:solidFill>
                  <a:srgbClr val="007EC7"/>
                </a:solidFill>
              </a:rPr>
              <a:t> </a:t>
            </a:r>
            <a:r>
              <a:rPr lang="cs-CZ" dirty="0"/>
              <a:t>ve znění rozhodnutí Rady EHS č. 33 ze dne 16. května 2013 o osvobození stejného zboží od veterinárních kontrol při vývozu do Kazachstánu</a:t>
            </a:r>
          </a:p>
          <a:p>
            <a:r>
              <a:rPr lang="cs-CZ" u="sng" dirty="0">
                <a:solidFill>
                  <a:srgbClr val="007EC7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Společné veterinární (veterinární a sanitární) požadavky na zboží podléhající veterinární kontrole (dozoru), přijaté rozhodnutím CCU č. 317 ze dne 18. června 2010</a:t>
            </a:r>
            <a:endParaRPr lang="cs-CZ" dirty="0">
              <a:solidFill>
                <a:srgbClr val="007EC7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750186" cy="22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3598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81B25DA-BDE2-40F5-AA8C-92CB0885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5285"/>
          </a:xfrm>
        </p:spPr>
        <p:txBody>
          <a:bodyPr/>
          <a:lstStyle/>
          <a:p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Společný postup veterinární kontroly na hranicích CU a na území CU přijatý rozhodnutím CCU č. 317 ze dne 18. června 2010</a:t>
            </a:r>
            <a:endParaRPr lang="cs-CZ" u="sng" dirty="0">
              <a:solidFill>
                <a:srgbClr val="007EC7"/>
              </a:solidFill>
            </a:endParaRPr>
          </a:p>
          <a:p>
            <a:r>
              <a:rPr lang="cs-CZ" dirty="0"/>
              <a:t>Postup společných kontrol na místě a odběru vzorků zboží (výrobků) podléhajících veterinární kontrole (dozoru), přijaté </a:t>
            </a: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rozhodnutím EHSC č. 94 ze dne 9. října 2014</a:t>
            </a:r>
            <a:r>
              <a:rPr lang="cs-CZ" dirty="0">
                <a:solidFill>
                  <a:srgbClr val="007EC7"/>
                </a:solidFill>
              </a:rPr>
              <a:t> </a:t>
            </a:r>
          </a:p>
          <a:p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Společná forma veterinárního osvědčení pro obchod v rámci celní unie</a:t>
            </a:r>
            <a:endParaRPr lang="cs-CZ" u="sng" dirty="0">
              <a:solidFill>
                <a:srgbClr val="007EC7"/>
              </a:solidFill>
            </a:endParaRPr>
          </a:p>
          <a:p>
            <a:r>
              <a:rPr lang="cs-CZ" dirty="0"/>
              <a:t>Rozhodnutí Komise celní unie č. 607 ze dne 7. dubna 2011: Společné formy veterinárních osvědčení pro dovoz do zemí EEU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19600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92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FDEC044-AB4E-4F71-90A0-CC53EF4E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373616" cy="5615285"/>
          </a:xfrm>
        </p:spPr>
        <p:txBody>
          <a:bodyPr/>
          <a:lstStyle/>
          <a:p>
            <a:r>
              <a:rPr lang="cs-CZ" dirty="0"/>
              <a:t>V souladu s </a:t>
            </a: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rozhodnutím Komise CU č. 726 ze dne 15. července 2011</a:t>
            </a:r>
            <a:r>
              <a:rPr lang="cs-CZ" dirty="0">
                <a:solidFill>
                  <a:srgbClr val="007EC7"/>
                </a:solidFill>
              </a:rPr>
              <a:t> </a:t>
            </a:r>
            <a:r>
              <a:rPr lang="cs-CZ" b="1" dirty="0"/>
              <a:t>zůstávají</a:t>
            </a:r>
            <a:r>
              <a:rPr lang="cs-CZ" dirty="0"/>
              <a:t> stávající dvoustraně dohodnutá </a:t>
            </a:r>
            <a:r>
              <a:rPr lang="cs-CZ" b="1" dirty="0"/>
              <a:t>veterinární osvědčení</a:t>
            </a:r>
            <a:r>
              <a:rPr lang="cs-CZ" dirty="0"/>
              <a:t> EU-Ruská federace a EU-celní unie </a:t>
            </a:r>
            <a:r>
              <a:rPr lang="cs-CZ" b="1" dirty="0"/>
              <a:t>platná a členské státy EU by je měly používat spíše než společné formy veterinárních osvědčení CU.</a:t>
            </a:r>
            <a:r>
              <a:rPr lang="cs-CZ" dirty="0"/>
              <a:t> Stávající veterinární osvědčení EU-Ruská federace a celní unie EU jsou k dispozici na </a:t>
            </a: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webových</a:t>
            </a:r>
            <a:r>
              <a:rPr lang="cs-CZ" u="sng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stránkách Ruské federální veterinární a rostlinolékařské služby (</a:t>
            </a:r>
            <a:r>
              <a:rPr lang="cs-CZ" u="sng" dirty="0" err="1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Rosselkhoznadzor</a:t>
            </a:r>
            <a:r>
              <a:rPr lang="cs-CZ" u="sng" dirty="0" smtClean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cs-CZ" dirty="0" smtClean="0">
                <a:solidFill>
                  <a:srgbClr val="007EC7"/>
                </a:solidFill>
              </a:rPr>
              <a:t>.</a:t>
            </a:r>
            <a:endParaRPr lang="cs-CZ" dirty="0">
              <a:solidFill>
                <a:srgbClr val="007EC7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celní unie č. 624 ze dne 7. dubna 2011 o rejstříku zařízení</a:t>
            </a:r>
            <a:endParaRPr lang="cs-CZ" u="sng" dirty="0">
              <a:solidFill>
                <a:srgbClr val="007EC7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pro celní unii č. 726 ze dne 15. července 2011 o veterinárních opatřeních</a:t>
            </a:r>
            <a:r>
              <a:rPr lang="cs-CZ" u="sng" dirty="0">
                <a:solidFill>
                  <a:srgbClr val="007EC7"/>
                </a:solidFill>
              </a:rPr>
              <a:t>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Postup společných kontrol na místě a </a:t>
            </a:r>
            <a:r>
              <a:rPr lang="cs-CZ" dirty="0" smtClean="0"/>
              <a:t>odběru</a:t>
            </a:r>
          </a:p>
          <a:p>
            <a:pPr marL="360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     vzorků </a:t>
            </a:r>
            <a:r>
              <a:rPr lang="cs-CZ" dirty="0"/>
              <a:t>zboží (výrobků) podléhajících veterinární </a:t>
            </a:r>
            <a:endParaRPr lang="cs-CZ" dirty="0" smtClean="0"/>
          </a:p>
          <a:p>
            <a:pPr marL="360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     kontrole </a:t>
            </a:r>
            <a:r>
              <a:rPr lang="cs-CZ" dirty="0"/>
              <a:t>(dozoru), přijaté </a:t>
            </a: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rozhodnutím EHSC </a:t>
            </a:r>
            <a:endParaRPr lang="cs-CZ" u="sng" dirty="0" smtClean="0">
              <a:solidFill>
                <a:srgbClr val="007EC7"/>
              </a:solidFill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360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007EC7"/>
                </a:solidFill>
              </a:rPr>
              <a:t>     </a:t>
            </a:r>
            <a:r>
              <a:rPr lang="cs-CZ" u="sng" dirty="0" smtClean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č</a:t>
            </a: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cs-CZ" u="sng" dirty="0" smtClean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94 </a:t>
            </a:r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ze dne 9. října 2014</a:t>
            </a:r>
            <a:r>
              <a:rPr lang="cs-CZ" dirty="0">
                <a:solidFill>
                  <a:srgbClr val="007EC7"/>
                </a:solidFill>
              </a:rPr>
              <a:t> 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95" y="5013176"/>
            <a:ext cx="1910087" cy="14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8976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14C3AF7-C05B-42F9-9AC4-E08CA2B2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" y="2348880"/>
            <a:ext cx="8229600" cy="4247133"/>
          </a:xfrm>
        </p:spPr>
        <p:txBody>
          <a:bodyPr/>
          <a:lstStyle/>
          <a:p>
            <a:pPr lvl="0"/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pro celní unii č. 769</a:t>
            </a:r>
            <a:r>
              <a:rPr lang="cs-CZ" dirty="0"/>
              <a:t> ze dne 16. srpna 2011: Technický předpis o bezpečnosti obalů</a:t>
            </a:r>
          </a:p>
          <a:p>
            <a:pPr lvl="0"/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pro celní unii č. 880 </a:t>
            </a:r>
            <a:r>
              <a:rPr lang="cs-CZ" dirty="0"/>
              <a:t>ze dne 9. prosince 2011: Technické nařízení o bezpečnosti potravin</a:t>
            </a:r>
          </a:p>
          <a:p>
            <a:pPr lvl="0"/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pro celní unii č. 881 </a:t>
            </a:r>
            <a:r>
              <a:rPr lang="cs-CZ" dirty="0"/>
              <a:t>ze dne 9. prosince 2011: Technické nařízení o označování potravin</a:t>
            </a:r>
          </a:p>
          <a:p>
            <a:pPr lvl="0"/>
            <a:r>
              <a:rPr lang="cs-CZ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Evropské hospodářské komise č. 34: Technické nařízení o bezpečnosti specializovaných potravinářských výrobků, včetně potravin pro zvláštní výživu</a:t>
            </a:r>
            <a:r>
              <a:rPr lang="cs-CZ" dirty="0">
                <a:solidFill>
                  <a:srgbClr val="007EC7"/>
                </a:solidFill>
              </a:rPr>
              <a:t> , </a:t>
            </a:r>
            <a:r>
              <a:rPr lang="cs-CZ" u="sng" dirty="0">
                <a:solidFill>
                  <a:srgbClr val="007EC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příloha</a:t>
            </a:r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17726F8E-C694-4387-A61E-82DFE141A5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Technické předpisy týkající se potravinového řetězce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435884" cy="11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3449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81FA125-759F-4E91-A098-89DA1970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CU 721 Komise CU - uplatňování mezinárodních norem, doporučení a pokynů </a:t>
            </a:r>
            <a:r>
              <a:rPr lang="cs-CZ" sz="2400" dirty="0"/>
              <a:t>22. června 2011</a:t>
            </a:r>
          </a:p>
          <a:p>
            <a:pPr lvl="0"/>
            <a:r>
              <a:rPr lang="cs-CZ" sz="2400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 Komise CU 625 - Harmonizace právních textů SPU SPS s mezinárodními normami</a:t>
            </a:r>
            <a:r>
              <a:rPr lang="cs-CZ" sz="2400" dirty="0"/>
              <a:t> (7. dubna 2011)</a:t>
            </a:r>
          </a:p>
          <a:p>
            <a:pPr lvl="0"/>
            <a:r>
              <a:rPr lang="cs-CZ" sz="2400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Rozhodnutím č. 212 kolegia Eurasijské hospodářské komise o jednotném postupu přezkumu regulačních aktů při uplatňování opatření SPS </a:t>
            </a:r>
            <a:r>
              <a:rPr lang="cs-CZ" sz="2400" dirty="0"/>
              <a:t>(6. listopadu 2012).</a:t>
            </a:r>
          </a:p>
          <a:p>
            <a:pPr lvl="0"/>
            <a:r>
              <a:rPr lang="es-ES" sz="2400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Rozhodnutí</a:t>
            </a:r>
            <a:r>
              <a:rPr lang="es-ES" sz="2400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835 </a:t>
            </a:r>
            <a:r>
              <a:rPr lang="es-ES" sz="2400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Komise</a:t>
            </a:r>
            <a:r>
              <a:rPr lang="es-ES" sz="2400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pro </a:t>
            </a:r>
            <a:r>
              <a:rPr lang="es-ES" sz="2400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celní</a:t>
            </a:r>
            <a:r>
              <a:rPr lang="es-ES" sz="2400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400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unii</a:t>
            </a:r>
            <a:r>
              <a:rPr lang="es-ES" sz="2400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es-ES" sz="2400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posuzování</a:t>
            </a:r>
            <a:r>
              <a:rPr lang="es-ES" sz="2400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400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rovnocennosti</a:t>
            </a:r>
            <a:r>
              <a:rPr lang="es-ES" sz="2400" u="sng" dirty="0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2400" u="sng" dirty="0" err="1">
                <a:solidFill>
                  <a:srgbClr val="007EC7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rizik</a:t>
            </a:r>
            <a:endParaRPr lang="cs-CZ" sz="2400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716F6923-2B33-4410-B355-EA74AC68EC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Rozhodnutí o vývoji a harmonizaci právních předpisů SPS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4015"/>
            <a:ext cx="1717576" cy="1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376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8B241C8-7DDE-4DC1-940E-81B0978F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Federální zákony:</a:t>
            </a:r>
            <a:endParaRPr lang="cs-CZ" dirty="0"/>
          </a:p>
          <a:p>
            <a:r>
              <a:rPr lang="cs-CZ" u="sng" dirty="0">
                <a:solidFill>
                  <a:srgbClr val="007EC7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č. 29-FZ ze dne 2. ledna 2000 o kvalitě a zdravotní nezávadnosti potravinářských výrobků</a:t>
            </a:r>
            <a:endParaRPr lang="cs-CZ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č. 102-FZ ze dne 26. června 2008 o metrologii a odběru vzorků</a:t>
            </a:r>
            <a:endParaRPr lang="cs-CZ" dirty="0">
              <a:solidFill>
                <a:srgbClr val="007EC7"/>
              </a:solidFill>
            </a:endParaRPr>
          </a:p>
          <a:p>
            <a:r>
              <a:rPr lang="cs-CZ" u="sng" dirty="0">
                <a:solidFill>
                  <a:srgbClr val="007EC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č. 4979-1-FZ ze dne 14. května 1993 o veterinárním lékařství</a:t>
            </a:r>
            <a:endParaRPr lang="cs-CZ" u="sng" dirty="0">
              <a:solidFill>
                <a:srgbClr val="007EC7"/>
              </a:solidFill>
            </a:endParaRPr>
          </a:p>
          <a:p>
            <a:endParaRPr lang="cs-CZ" dirty="0">
              <a:solidFill>
                <a:srgbClr val="007EC7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0D08D7C9-4F18-48A2-9D4A-B58669814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Hlavní ruské normy pro potravinářské výrobky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69160"/>
            <a:ext cx="1896080" cy="122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39515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SVS - prezentace pro poslance 2014-03-05</Template>
  <TotalTime>1371</TotalTime>
  <Words>1561</Words>
  <Application>Microsoft Office PowerPoint</Application>
  <PresentationFormat>Předvádění na obrazovce (4:3)</PresentationFormat>
  <Paragraphs>175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Wingdings</vt:lpstr>
      <vt:lpstr>SVS_sablona_PPT</vt:lpstr>
      <vt:lpstr>1_SVS_sablona_PPT</vt:lpstr>
      <vt:lpstr>Státní veterinární správa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veterinární správa</dc:title>
  <dc:creator>Olda</dc:creator>
  <cp:lastModifiedBy>Ivana Kocfeldová</cp:lastModifiedBy>
  <cp:revision>168</cp:revision>
  <dcterms:created xsi:type="dcterms:W3CDTF">2014-03-03T17:14:03Z</dcterms:created>
  <dcterms:modified xsi:type="dcterms:W3CDTF">2020-09-29T07:38:23Z</dcterms:modified>
</cp:coreProperties>
</file>