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1" r:id="rId4"/>
    <p:sldId id="257" r:id="rId5"/>
    <p:sldId id="265" r:id="rId6"/>
    <p:sldId id="275" r:id="rId7"/>
    <p:sldId id="258" r:id="rId8"/>
    <p:sldId id="267" r:id="rId9"/>
    <p:sldId id="259" r:id="rId10"/>
    <p:sldId id="260" r:id="rId11"/>
    <p:sldId id="269" r:id="rId12"/>
    <p:sldId id="272" r:id="rId13"/>
    <p:sldId id="274" r:id="rId14"/>
    <p:sldId id="263" r:id="rId15"/>
  </p:sldIdLst>
  <p:sldSz cx="9144000" cy="6858000" type="screen4x3"/>
  <p:notesSz cx="6645275" cy="97758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>
      <p:cViewPr>
        <p:scale>
          <a:sx n="60" d="100"/>
          <a:sy n="60" d="100"/>
        </p:scale>
        <p:origin x="-2532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73A37-4533-4A97-B602-4832621C6F16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7320C-8EB3-4424-A53E-A1FA82C7F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900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64F6C-ECF1-4EB6-A50D-12185B718BFA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B94F-5694-4E38-A391-5E01FA8D0C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65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1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308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33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32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99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95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74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42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4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22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34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8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B94F-5694-4E38-A391-5E01FA8D0CD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56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6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 smtClean="0"/>
              <a:t>Klepnutím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2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89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 smtClean="0"/>
              <a:t>Klepnutím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037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5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FC19-6612-4B25-AC96-CE8B63CC9CF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A70-E61F-48ED-A918-5E2920EB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60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2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FC19-6612-4B25-AC96-CE8B63CC9CF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A70-E61F-48ED-A918-5E2920EBD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94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14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15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63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23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6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86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30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2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901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Klepnutím lze upravit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6891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5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61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 smtClean="0"/>
              <a:t>Klepnutím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9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 smtClean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AA47E2-A260-4352-9328-8A215358A879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A7F66FD0-77ED-4855-BDD6-57F58BD46DD3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/>
          <a:stretch/>
        </p:blipFill>
        <p:spPr>
          <a:xfrm>
            <a:off x="0" y="0"/>
            <a:ext cx="3585391" cy="18657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3548" y="1089036"/>
            <a:ext cx="8136904" cy="1943621"/>
          </a:xfrm>
          <a:noFill/>
          <a:ln w="28575">
            <a:noFill/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Metodický pokyn </a:t>
            </a:r>
            <a:r>
              <a:rPr lang="cs-CZ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§ 23</a:t>
            </a:r>
            <a:r>
              <a:rPr lang="cs-CZ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vodního zákona</a:t>
            </a:r>
            <a:endParaRPr lang="cs-CZ" sz="3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491880" y="2708920"/>
            <a:ext cx="3056116" cy="2634732"/>
            <a:chOff x="3491880" y="2985753"/>
            <a:chExt cx="3056116" cy="263473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85753"/>
              <a:ext cx="1865588" cy="26347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 fov="4800000">
                <a:rot lat="0" lon="18963666" rev="0"/>
              </a:camera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000263"/>
              <a:ext cx="1831980" cy="25946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HeroicExtremeLeftFacing" fov="4800000">
                <a:rot lat="0" lon="2067641" rev="21594000"/>
              </a:camera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b="30183"/>
          <a:stretch/>
        </p:blipFill>
        <p:spPr bwMode="auto">
          <a:xfrm flipH="1">
            <a:off x="0" y="4366488"/>
            <a:ext cx="9144000" cy="25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539552" y="371025"/>
            <a:ext cx="806489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Koncept Metodického pokynu k § 23a VZ</a:t>
            </a:r>
            <a:endParaRPr lang="cs-CZ" altLang="cs-CZ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1802075" y="1122949"/>
            <a:ext cx="5817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STANOVISKO SPRÁVCE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POVODÍ (§ 54 odst. 4 VZ) 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ovéPole 4"/>
          <p:cNvSpPr txBox="1">
            <a:spLocks noChangeArrowheads="1"/>
          </p:cNvSpPr>
          <p:nvPr/>
        </p:nvSpPr>
        <p:spPr bwMode="auto">
          <a:xfrm>
            <a:off x="107504" y="2112617"/>
            <a:ext cx="432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NELZE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BEZ UDĚLENÍ VÝJIMKY</a:t>
            </a:r>
          </a:p>
        </p:txBody>
      </p:sp>
      <p:sp>
        <p:nvSpPr>
          <p:cNvPr id="7" name="Šipka doprava 6"/>
          <p:cNvSpPr/>
          <p:nvPr/>
        </p:nvSpPr>
        <p:spPr>
          <a:xfrm rot="8106472">
            <a:off x="1481932" y="3182849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296" name="TextovéPole 7"/>
          <p:cNvSpPr txBox="1">
            <a:spLocks noChangeArrowheads="1"/>
          </p:cNvSpPr>
          <p:nvPr/>
        </p:nvSpPr>
        <p:spPr bwMode="auto">
          <a:xfrm>
            <a:off x="2128346" y="5261697"/>
            <a:ext cx="520918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VODOPRÁVNÍ ÚŘAD POUČÍ O MOŽNOSTI ZAŽÁDAT SI O VÝJIMKU</a:t>
            </a:r>
          </a:p>
        </p:txBody>
      </p:sp>
      <p:sp>
        <p:nvSpPr>
          <p:cNvPr id="12297" name="TextovéPole 8"/>
          <p:cNvSpPr txBox="1">
            <a:spLocks noChangeArrowheads="1"/>
          </p:cNvSpPr>
          <p:nvPr/>
        </p:nvSpPr>
        <p:spPr bwMode="auto">
          <a:xfrm>
            <a:off x="1369186" y="2482504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dirty="0"/>
              <a:t>INVESTOR MÁ NA VÝBĚR</a:t>
            </a:r>
          </a:p>
        </p:txBody>
      </p:sp>
      <p:sp>
        <p:nvSpPr>
          <p:cNvPr id="12298" name="TextovéPole 9"/>
          <p:cNvSpPr txBox="1">
            <a:spLocks noChangeArrowheads="1"/>
          </p:cNvSpPr>
          <p:nvPr/>
        </p:nvSpPr>
        <p:spPr bwMode="auto">
          <a:xfrm>
            <a:off x="6141280" y="2029044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LZE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 rot="2788632">
            <a:off x="5687997" y="1716014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accent1"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accent1">
                  <a:tint val="66000"/>
                  <a:satMod val="1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858248">
            <a:off x="6636357" y="2701536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472996" y="3297041"/>
            <a:ext cx="305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KLASICKÝ POSTUP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 rot="2779252">
            <a:off x="2835862" y="3222977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937491" y="3786279"/>
            <a:ext cx="280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POKRAČUJE V REALIZACI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317" y="3766821"/>
            <a:ext cx="248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USTOUPÍ OD REALIZACE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47962" y="4892365"/>
            <a:ext cx="260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ŽÁDOST O POVOLENÍ </a:t>
            </a:r>
            <a:endParaRPr lang="cs-CZ" dirty="0"/>
          </a:p>
        </p:txBody>
      </p:sp>
      <p:sp>
        <p:nvSpPr>
          <p:cNvPr id="21" name="Šipka doprava 20"/>
          <p:cNvSpPr/>
          <p:nvPr/>
        </p:nvSpPr>
        <p:spPr>
          <a:xfrm rot="2779252">
            <a:off x="3973163" y="4371417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1" b="38828"/>
          <a:stretch/>
        </p:blipFill>
        <p:spPr bwMode="auto">
          <a:xfrm>
            <a:off x="0" y="5371316"/>
            <a:ext cx="9149360" cy="15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Šipka doprava 22"/>
          <p:cNvSpPr/>
          <p:nvPr/>
        </p:nvSpPr>
        <p:spPr>
          <a:xfrm rot="8106472">
            <a:off x="2468729" y="1704376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3" grpId="0"/>
      <p:bldP spid="7" grpId="0" animBg="1"/>
      <p:bldP spid="12296" grpId="0"/>
      <p:bldP spid="12297" grpId="0"/>
      <p:bldP spid="12298" grpId="0"/>
      <p:bldP spid="13" grpId="0" animBg="1"/>
      <p:bldP spid="14" grpId="0" animBg="1"/>
      <p:bldP spid="2" grpId="0"/>
      <p:bldP spid="16" grpId="0" animBg="1"/>
      <p:bldP spid="3" grpId="0"/>
      <p:bldP spid="5" grpId="0"/>
      <p:bldP spid="6" grpId="0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0880" y="476672"/>
            <a:ext cx="835292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alt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Koncept Metodického pokynu k § 23a VZ</a:t>
            </a:r>
            <a:endParaRPr lang="cs-CZ" altLang="cs-CZ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7784" y="1949385"/>
            <a:ext cx="360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VÝJIMKU UDĚLUJE ORP / KÚ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385281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PODKLADY </a:t>
            </a: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23a odst. 8 VZ</a:t>
            </a:r>
            <a:endParaRPr lang="cs-CZ" b="1" dirty="0"/>
          </a:p>
        </p:txBody>
      </p:sp>
      <p:sp>
        <p:nvSpPr>
          <p:cNvPr id="6" name="Šipka doprava 5"/>
          <p:cNvSpPr/>
          <p:nvPr/>
        </p:nvSpPr>
        <p:spPr>
          <a:xfrm rot="18745943">
            <a:off x="2400943" y="3051972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3481182">
            <a:off x="5511631" y="3122285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07344" y="3849773"/>
            <a:ext cx="366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STANOVISKO </a:t>
            </a:r>
          </a:p>
          <a:p>
            <a:pPr algn="ct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SPRÁVCE POVODÍ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b="30183"/>
          <a:stretch/>
        </p:blipFill>
        <p:spPr bwMode="auto">
          <a:xfrm>
            <a:off x="0" y="5044966"/>
            <a:ext cx="9144000" cy="18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 rot="2682004">
            <a:off x="6078104" y="3038808"/>
            <a:ext cx="720000" cy="288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1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„Poplatková“ novela vodního zákona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844824"/>
            <a:ext cx="6120680" cy="2620888"/>
          </a:xfrm>
        </p:spPr>
        <p:txBody>
          <a:bodyPr/>
          <a:lstStyle/>
          <a:p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Poslanecká sněmovna, Sněmovní tisk č. 930</a:t>
            </a:r>
          </a:p>
          <a:p>
            <a:endParaRPr lang="cs-CZ" alt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Stejný koncept jako u metodického pokynu</a:t>
            </a:r>
          </a:p>
          <a:p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Předpokládaná účinnost 1.1.2018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8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b="30183"/>
          <a:stretch/>
        </p:blipFill>
        <p:spPr bwMode="auto">
          <a:xfrm>
            <a:off x="0" y="5044966"/>
            <a:ext cx="9144000" cy="18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971600" y="1763373"/>
            <a:ext cx="596368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</a:p>
          <a:p>
            <a:endParaRPr lang="cs-CZ" altLang="cs-CZ" dirty="0"/>
          </a:p>
        </p:txBody>
      </p:sp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971600" y="2763646"/>
            <a:ext cx="64807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Mgr. Blanka Bednářová</a:t>
            </a:r>
          </a:p>
          <a:p>
            <a:r>
              <a:rPr lang="cs-CZ" alt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 seminář pro vodoprávní úřady</a:t>
            </a:r>
          </a:p>
          <a:p>
            <a:r>
              <a:rPr lang="cs-CZ" alt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. a 20. </a:t>
            </a:r>
            <a:r>
              <a:rPr lang="cs-CZ" alt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října 2016</a:t>
            </a:r>
            <a:endParaRPr lang="cs-CZ" alt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Odbor vodohospodářské politiky a protipovodňových </a:t>
            </a:r>
            <a:r>
              <a:rPr lang="cs-CZ" alt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opatření</a:t>
            </a:r>
            <a:endParaRPr lang="cs-CZ" alt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Ministerstvo zemědělství</a:t>
            </a:r>
            <a:endParaRPr lang="cs-CZ" alt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Těšnov 17, 117 05 Praha 1</a:t>
            </a:r>
          </a:p>
          <a:p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Tel.: +420 221 812 854</a:t>
            </a:r>
          </a:p>
          <a:p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blanka.bednarova@mze.cz</a:t>
            </a:r>
          </a:p>
          <a:p>
            <a:r>
              <a:rPr lang="cs-CZ" altLang="cs-CZ" i="1" dirty="0">
                <a:latin typeface="Arial" panose="020B0604020202020204" pitchFamily="34" charset="0"/>
                <a:cs typeface="Arial" panose="020B0604020202020204" pitchFamily="34" charset="0"/>
              </a:rPr>
              <a:t>www.eagri.cz</a:t>
            </a:r>
          </a:p>
          <a:p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/>
          <a:stretch/>
        </p:blipFill>
        <p:spPr>
          <a:xfrm>
            <a:off x="0" y="0"/>
            <a:ext cx="3585391" cy="18657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b="30183"/>
          <a:stretch/>
        </p:blipFill>
        <p:spPr bwMode="auto">
          <a:xfrm>
            <a:off x="0" y="5044966"/>
            <a:ext cx="9144000" cy="181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ázek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b="42209"/>
          <a:stretch/>
        </p:blipFill>
        <p:spPr bwMode="auto">
          <a:xfrm flipH="1">
            <a:off x="0" y="5334462"/>
            <a:ext cx="9144000" cy="156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04664"/>
            <a:ext cx="82296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cs-CZ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cs-CZ" altLang="cs-CZ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411701" y="1180228"/>
            <a:ext cx="8229600" cy="2839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Rámcová směrnice o vodách (RSV)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Transpozice do právního řádu ČR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Rozsudek Soudního dvora EU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Metodický pokyn </a:t>
            </a: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„Poplatková“ novela vodního zákona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36587" y="4682223"/>
            <a:ext cx="77755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868362" y="4231373"/>
            <a:ext cx="0" cy="900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476749" y="4198035"/>
            <a:ext cx="0" cy="90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892526" y="4198034"/>
            <a:ext cx="0" cy="90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756399" y="4198035"/>
            <a:ext cx="0" cy="90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7619999" y="4198035"/>
            <a:ext cx="0" cy="90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297870" y="514979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 RSV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3998151" y="514979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 VZ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501728" y="514979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Rozsudek 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SDEU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6416757" y="3356992"/>
            <a:ext cx="24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Metodický pokyn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7285061" y="5149796"/>
            <a:ext cx="1763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Účinnost n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ovely VZ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uiExpand="1" build="p"/>
      <p:bldP spid="42" grpId="0" uiExpand="1"/>
      <p:bldP spid="43" grpId="0" uiExpand="1"/>
      <p:bldP spid="44" grpId="0" uiExpand="1"/>
      <p:bldP spid="45" grpId="0" uiExpand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588162" y="756962"/>
            <a:ext cx="7993062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charset="0"/>
              </a:rPr>
              <a:t>Směrnice </a:t>
            </a:r>
            <a:r>
              <a:rPr lang="cs-CZ" altLang="cs-CZ" sz="3200" b="1" u="sng" dirty="0" smtClean="0">
                <a:latin typeface="Arial" charset="0"/>
              </a:rPr>
              <a:t>2000/60/ES</a:t>
            </a:r>
          </a:p>
          <a:p>
            <a:pPr algn="ctr"/>
            <a:r>
              <a:rPr lang="cs-CZ" altLang="cs-CZ" sz="2400" b="1" dirty="0">
                <a:latin typeface="Arial" charset="0"/>
              </a:rPr>
              <a:t/>
            </a:r>
            <a:br>
              <a:rPr lang="cs-CZ" altLang="cs-CZ" sz="2400" b="1" dirty="0">
                <a:latin typeface="Arial" charset="0"/>
              </a:rPr>
            </a:br>
            <a:endParaRPr lang="cs-CZ" altLang="cs-CZ" sz="1600" dirty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756592" y="1513304"/>
            <a:ext cx="79930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719" y="-94083"/>
            <a:ext cx="2268760" cy="181135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29431" y="4197450"/>
            <a:ext cx="47306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2200" b="1" dirty="0" smtClean="0">
                <a:latin typeface="Arial" charset="0"/>
              </a:rPr>
              <a:t>Účel směrnice 			</a:t>
            </a:r>
            <a:endParaRPr lang="cs-CZ" altLang="cs-CZ" sz="2200" b="1" dirty="0">
              <a:latin typeface="Arial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0" b="30183"/>
          <a:stretch/>
        </p:blipFill>
        <p:spPr bwMode="auto">
          <a:xfrm flipH="1">
            <a:off x="-1159" y="4997669"/>
            <a:ext cx="9145159" cy="18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9108" y="1976566"/>
            <a:ext cx="7071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b="1" dirty="0" smtClean="0">
                <a:latin typeface="Arial" charset="0"/>
              </a:rPr>
              <a:t>EVROPSKÉHO PARLAMENTU  A RADY 2000/60/ES</a:t>
            </a:r>
          </a:p>
          <a:p>
            <a:pPr algn="ctr"/>
            <a:r>
              <a:rPr lang="cs-CZ" altLang="cs-CZ" b="1" dirty="0" smtClean="0">
                <a:latin typeface="Arial" charset="0"/>
              </a:rPr>
              <a:t>(RSV)</a:t>
            </a:r>
          </a:p>
          <a:p>
            <a:pPr algn="ctr"/>
            <a:r>
              <a:rPr lang="pl-PL" altLang="cs-CZ" b="1" dirty="0" smtClean="0">
                <a:latin typeface="Arial" charset="0"/>
              </a:rPr>
              <a:t>ze dne 23. října 2000, </a:t>
            </a:r>
          </a:p>
          <a:p>
            <a:pPr algn="ctr"/>
            <a:r>
              <a:rPr lang="cs-CZ" altLang="cs-CZ" b="1" dirty="0" smtClean="0">
                <a:latin typeface="Arial" charset="0"/>
              </a:rPr>
              <a:t>kterou se stanoví rámec pro činnost Společenství </a:t>
            </a:r>
          </a:p>
          <a:p>
            <a:pPr algn="ctr"/>
            <a:r>
              <a:rPr lang="cs-CZ" altLang="cs-CZ" b="1" dirty="0" smtClean="0">
                <a:latin typeface="Arial" charset="0"/>
              </a:rPr>
              <a:t>v oblasti vodní politiky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059832" y="4049361"/>
            <a:ext cx="1296144" cy="7775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6" y="-130361"/>
            <a:ext cx="2222775" cy="177464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</p:pic>
      <p:sp>
        <p:nvSpPr>
          <p:cNvPr id="7" name="TextovéPole 6"/>
          <p:cNvSpPr txBox="1"/>
          <p:nvPr/>
        </p:nvSpPr>
        <p:spPr>
          <a:xfrm>
            <a:off x="4860032" y="4197450"/>
            <a:ext cx="4159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200" b="1" dirty="0" smtClean="0">
                <a:latin typeface="Arial" charset="0"/>
              </a:rPr>
              <a:t>dosažení dobrého stavu vod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188" y="1196975"/>
            <a:ext cx="7921252" cy="4586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Článek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7. Členské státy neporuší tuto směrnici, pokud: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nedosažení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dobrého stavu podzemních vod, dobrého ekologického stavu nebo případně dobrého ekologického potenciálu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nebo neúspěch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při předcházení zhoršování stavu útvaru povrchové nebo podzemní vody jsou důsledkem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nových změn fyzikálních poměrů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 útvaru povrchové vody nebo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změn hladin útvarů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podzemních vod,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neúspěch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při zamezení zhoršování stavu útvaru povrchové vody z velmi dobrého na dobrý je důsledkem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nových trvalých činností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, které souvisejí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lidským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rozvojem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11188" y="509588"/>
            <a:ext cx="80645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charset="0"/>
              </a:rPr>
              <a:t>Znění čl. 4 odstavec 7 RSV</a:t>
            </a:r>
            <a:endParaRPr lang="cs-CZ" altLang="cs-CZ" sz="3200" b="1" u="sng" dirty="0">
              <a:latin typeface="Arial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3" b="30183"/>
          <a:stretch/>
        </p:blipFill>
        <p:spPr bwMode="auto">
          <a:xfrm>
            <a:off x="0" y="5029200"/>
            <a:ext cx="9144000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ZÁROVEŇ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jsou-li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splněny všechny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následující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podmínky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jsou učiněny všechny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schůdné kroky k omezení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nepříznivých vlivů na stav vodního útvaru;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důvody těchto změn nebo úprav jsou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výslovně uvedeny a vysvětleny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 plánu povodí požadovaném podle článku 13 a dané cíle se každých šest let přezkoumávají;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důvody těchto změn nebo úprav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vyplývají z nadřazeného veřejného zájmu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nebo pokud jsou přínosy pro životní prostředí a společnost při dosahování cílů stanovených v odstavci 1 převáženy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přínosy nových změn pro lidské zdraví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udržení ochrany obyvatel nebo udržitelný rozvoj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prospěšné cíle, které z těchto změn nebo úprav vodního útvaru vyplývají,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nelze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 důvodů technické neproveditelnosti nebo pro neúměrné náklady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dosáhnout jinými prostředky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, jež by byly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hlediska životního prostředí významně lepší.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6" b="34700"/>
          <a:stretch/>
        </p:blipFill>
        <p:spPr bwMode="auto">
          <a:xfrm>
            <a:off x="0" y="5249917"/>
            <a:ext cx="9144000" cy="160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544322" y="1619074"/>
            <a:ext cx="7405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Povinnost udělování výjimky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552" y="549275"/>
            <a:ext cx="806489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charset="0"/>
              </a:rPr>
              <a:t>Právní řád ČR</a:t>
            </a:r>
            <a:endParaRPr lang="cs-CZ" altLang="cs-CZ" sz="3200" b="1" u="sng" dirty="0">
              <a:latin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6953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9" b="30183"/>
          <a:stretch/>
        </p:blipFill>
        <p:spPr bwMode="auto">
          <a:xfrm>
            <a:off x="0" y="5092262"/>
            <a:ext cx="9144000" cy="17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40093" y="1522312"/>
            <a:ext cx="2560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zákon č. 150/2010 Sb. s účinností </a:t>
            </a:r>
          </a:p>
          <a:p>
            <a:pPr algn="ctr"/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 1.8.2010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977535" y="1438837"/>
            <a:ext cx="1188930" cy="72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3967163"/>
            <a:ext cx="2232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července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11188" y="620713"/>
            <a:ext cx="7921252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charset="0"/>
              </a:rPr>
              <a:t>Soudní dvůr EU </a:t>
            </a:r>
          </a:p>
          <a:p>
            <a:pPr algn="ctr"/>
            <a:r>
              <a:rPr lang="cs-CZ" altLang="cs-CZ" sz="3200" b="1" u="sng" dirty="0" smtClean="0">
                <a:latin typeface="Arial" charset="0"/>
              </a:rPr>
              <a:t>v rámci řízení o předběžné otázce</a:t>
            </a:r>
            <a:endParaRPr lang="cs-CZ" altLang="cs-CZ" sz="3200" u="sng" dirty="0">
              <a:latin typeface="Arial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0" b="35453"/>
          <a:stretch/>
        </p:blipFill>
        <p:spPr bwMode="auto">
          <a:xfrm>
            <a:off x="-4693" y="5218386"/>
            <a:ext cx="9144000" cy="163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331640" y="2779869"/>
            <a:ext cx="1944687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2400" b="1" dirty="0">
                <a:latin typeface="Arial" charset="0"/>
              </a:rPr>
              <a:t>Německo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499769" y="2730683"/>
            <a:ext cx="338455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2400" b="1" dirty="0">
                <a:latin typeface="Arial" charset="0"/>
              </a:rPr>
              <a:t>Spolek pro </a:t>
            </a:r>
            <a:r>
              <a:rPr lang="cs-CZ" altLang="cs-CZ" sz="2400" b="1" dirty="0" smtClean="0">
                <a:latin typeface="Arial" charset="0"/>
              </a:rPr>
              <a:t>ŽP</a:t>
            </a:r>
            <a:endParaRPr lang="cs-CZ" altLang="cs-CZ" sz="2400" b="1" dirty="0">
              <a:latin typeface="Arial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 rot="1140000" flipV="1">
            <a:off x="3656624" y="2592421"/>
            <a:ext cx="504825" cy="7381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rot="5640000" flipV="1">
            <a:off x="3657418" y="2591626"/>
            <a:ext cx="503237" cy="7397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Šipka doprava 2"/>
          <p:cNvSpPr/>
          <p:nvPr/>
        </p:nvSpPr>
        <p:spPr>
          <a:xfrm>
            <a:off x="2684069" y="4509120"/>
            <a:ext cx="900286" cy="4885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684069" y="5202438"/>
            <a:ext cx="900286" cy="48854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890704" y="4568728"/>
            <a:ext cx="282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onkrétní projekt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86010" y="526204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horšení i jedné složky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3" grpId="0" animBg="1"/>
      <p:bldP spid="1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7"/>
          <a:stretch/>
        </p:blipFill>
        <p:spPr bwMode="auto">
          <a:xfrm>
            <a:off x="0" y="4138777"/>
            <a:ext cx="9144000" cy="271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1809750"/>
            <a:ext cx="79928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RSV musí být vykládána v tom smyslu, že členské státy jsou povinny – s výhradou udělení výjimky – odmítnout schválení </a:t>
            </a:r>
            <a:r>
              <a:rPr lang="cs-CZ" b="1" dirty="0">
                <a:latin typeface="+mn-lt"/>
                <a:cs typeface="+mn-cs"/>
              </a:rPr>
              <a:t>konkrétního projektu</a:t>
            </a:r>
            <a:r>
              <a:rPr lang="cs-CZ" dirty="0">
                <a:latin typeface="+mn-lt"/>
                <a:cs typeface="+mn-cs"/>
              </a:rPr>
              <a:t>, pokud může vést ke zhoršení stavu útvaru povrchové vody nebo pokud ohrožuje dosažení dobrého stavu povrchových vod či dobrého ekologického potenciálu a dobrého chemického stavu takových vod ke dni stanovenému touto směrnicí.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>
                <a:latin typeface="+mn-lt"/>
                <a:cs typeface="+mn-cs"/>
              </a:rPr>
              <a:t>Pojem „zhoršení stavu“ útvaru povrchové vody dle RSV musí být vykládán v tom smyslu, že o zhoršení se jedná tehdy, jakmile se stav </a:t>
            </a:r>
            <a:r>
              <a:rPr lang="cs-CZ" b="1" dirty="0">
                <a:latin typeface="+mn-lt"/>
                <a:cs typeface="+mn-cs"/>
              </a:rPr>
              <a:t>alespoň jedné z kvalitativních složek </a:t>
            </a:r>
            <a:r>
              <a:rPr lang="cs-CZ" dirty="0">
                <a:latin typeface="+mn-lt"/>
                <a:cs typeface="+mn-cs"/>
              </a:rPr>
              <a:t>ve smyslu přílohy V této směrnice zhorší o jednu třídu, i když toto zhoršení nevede k celkově horšímu zařazení útvaru povrchové vody. Pokud se však dotyčná kvalitativní složka ve smyslu této přílohy již nachází v nejnižší třídě, jakékoli zhoršení této složky představuje „zhoršení stavu“ útvaru povrchové vody ve smyslu RSV.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39552" y="333375"/>
            <a:ext cx="799288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charset="0"/>
              </a:rPr>
              <a:t>Soudní dvůr EU</a:t>
            </a:r>
            <a:endParaRPr lang="cs-CZ" altLang="cs-CZ" sz="3200" b="1" u="sng" dirty="0"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55653" y="1100350"/>
            <a:ext cx="208823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ZÁVĚRY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ovéPole 5"/>
          <p:cNvSpPr txBox="1">
            <a:spLocks noChangeArrowheads="1"/>
          </p:cNvSpPr>
          <p:nvPr/>
        </p:nvSpPr>
        <p:spPr bwMode="auto">
          <a:xfrm>
            <a:off x="584200" y="260350"/>
            <a:ext cx="800417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3200" b="1" u="sng" dirty="0" smtClean="0">
                <a:latin typeface="Arial" charset="0"/>
              </a:rPr>
              <a:t>Metodický pokyn</a:t>
            </a:r>
            <a:endParaRPr lang="cs-CZ" altLang="cs-CZ" sz="3200" b="1" u="sng" dirty="0">
              <a:latin typeface="Arial" charset="0"/>
            </a:endParaRPr>
          </a:p>
        </p:txBody>
      </p:sp>
      <p:sp>
        <p:nvSpPr>
          <p:cNvPr id="10245" name="TextovéPole 6"/>
          <p:cNvSpPr txBox="1">
            <a:spLocks noChangeArrowheads="1"/>
          </p:cNvSpPr>
          <p:nvPr/>
        </p:nvSpPr>
        <p:spPr bwMode="auto">
          <a:xfrm>
            <a:off x="700760" y="1813466"/>
            <a:ext cx="454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Proč právě metodický pokyn?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ovéPole 7"/>
          <p:cNvSpPr txBox="1">
            <a:spLocks noChangeArrowheads="1"/>
          </p:cNvSpPr>
          <p:nvPr/>
        </p:nvSpPr>
        <p:spPr bwMode="auto">
          <a:xfrm>
            <a:off x="2353158" y="2452434"/>
            <a:ext cx="6235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 zajistit jednotný postup dotčených subjektů </a:t>
            </a:r>
          </a:p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doby účinnosti „poplatkové“ novely vodního zákona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775147" y="2452652"/>
            <a:ext cx="1368425" cy="6461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248" name="TextovéPole 9"/>
          <p:cNvSpPr txBox="1">
            <a:spLocks noChangeArrowheads="1"/>
          </p:cNvSpPr>
          <p:nvPr/>
        </p:nvSpPr>
        <p:spPr bwMode="auto">
          <a:xfrm>
            <a:off x="681037" y="3355032"/>
            <a:ext cx="390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Jakou má závaznost?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758687" y="4208044"/>
            <a:ext cx="1366837" cy="64611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250" name="TextovéPole 12"/>
          <p:cNvSpPr txBox="1">
            <a:spLocks noChangeArrowheads="1"/>
          </p:cNvSpPr>
          <p:nvPr/>
        </p:nvSpPr>
        <p:spPr bwMode="auto">
          <a:xfrm>
            <a:off x="2310481" y="3967787"/>
            <a:ext cx="6192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Přestože metodický pokyn není obecně závazný právní předpis, správní orgány a správci povodí mají povinnost se jím řídit, neboť vytváří tzv.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správní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praxi. V obdobně stejných případech nesmí být rozhodováno rozdílně, a to z důvodu právní jistoty.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9" b="30183"/>
          <a:stretch/>
        </p:blipFill>
        <p:spPr bwMode="auto">
          <a:xfrm>
            <a:off x="0" y="4941888"/>
            <a:ext cx="9167026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146862" y="1052736"/>
            <a:ext cx="278677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vydán dne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11.4.2016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platnost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1.5.2016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9" grpId="0" animBg="1"/>
      <p:bldP spid="10248" grpId="0"/>
      <p:bldP spid="11" grpId="0" animBg="1"/>
      <p:bldP spid="10250" grpId="0"/>
      <p:bldP spid="2" grpId="0" animBg="1"/>
    </p:bldLst>
  </p:timing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1001</TotalTime>
  <Words>561</Words>
  <Application>Microsoft Office PowerPoint</Application>
  <PresentationFormat>Předvádění na obrazovce (4:3)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Arial</vt:lpstr>
      <vt:lpstr>Prezentace_mze</vt:lpstr>
      <vt:lpstr>Motiv systému Office</vt:lpstr>
      <vt:lpstr>Metodický pokyn k § 23a vodního zákona</vt:lpstr>
      <vt:lpstr>Agenda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„Poplatková“ novela vodního zákona</vt:lpstr>
      <vt:lpstr>Prezentace aplikace PowerPoint</vt:lpstr>
    </vt:vector>
  </TitlesOfParts>
  <Company>MZe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pokyn k čl. 4 odst. 7 RSV</dc:title>
  <dc:creator>Bednářová Blanka</dc:creator>
  <cp:lastModifiedBy>Bednářová Blanka</cp:lastModifiedBy>
  <cp:revision>58</cp:revision>
  <cp:lastPrinted>2016-10-18T15:26:43Z</cp:lastPrinted>
  <dcterms:created xsi:type="dcterms:W3CDTF">2016-10-17T08:12:44Z</dcterms:created>
  <dcterms:modified xsi:type="dcterms:W3CDTF">2016-10-18T16:01:21Z</dcterms:modified>
</cp:coreProperties>
</file>