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6"/>
  </p:sldMasterIdLst>
  <p:notesMasterIdLst>
    <p:notesMasterId r:id="rId21"/>
  </p:notesMasterIdLst>
  <p:sldIdLst>
    <p:sldId id="256" r:id="rId7"/>
    <p:sldId id="265" r:id="rId8"/>
    <p:sldId id="266" r:id="rId9"/>
    <p:sldId id="268" r:id="rId10"/>
    <p:sldId id="274" r:id="rId11"/>
    <p:sldId id="275" r:id="rId12"/>
    <p:sldId id="271" r:id="rId13"/>
    <p:sldId id="267" r:id="rId14"/>
    <p:sldId id="281" r:id="rId15"/>
    <p:sldId id="279" r:id="rId16"/>
    <p:sldId id="276" r:id="rId17"/>
    <p:sldId id="257" r:id="rId18"/>
    <p:sldId id="263" r:id="rId19"/>
    <p:sldId id="28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cha Tomáš" initials="T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F0B624"/>
    <a:srgbClr val="46AC42"/>
    <a:srgbClr val="B3B3B3"/>
    <a:srgbClr val="3E9E36"/>
    <a:srgbClr val="EFAF0D"/>
    <a:srgbClr val="40A93C"/>
    <a:srgbClr val="F8E1A9"/>
    <a:srgbClr val="C8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>
        <p:scale>
          <a:sx n="100" d="100"/>
          <a:sy n="100" d="100"/>
        </p:scale>
        <p:origin x="-49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73B038-BEE4-42B2-B49E-07E03B379245}" type="datetimeFigureOut">
              <a:rPr lang="cs-CZ"/>
              <a:pPr>
                <a:defRPr/>
              </a:pPr>
              <a:t>6.5.2015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E8839F-1131-4646-9FDC-300072D3E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29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2F642A-CE43-436F-8FE7-92A5FFB5B30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011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2F642A-CE43-436F-8FE7-92A5FFB5B30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7396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2F642A-CE43-436F-8FE7-92A5FFB5B303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1480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0F3BEF-5EC9-4129-AE10-C7F5F27D9D9E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3840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8839F-1131-4646-9FDC-300072D3EB86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60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8839F-1131-4646-9FDC-300072D3EB86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86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494A-67A9-4A22-A2E4-2D01B9DC17CE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92F8-FBCA-4425-B810-901E8E5F7FA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C4C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67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82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A518-3AC2-47E6-98AC-20B26492F0A7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5F86-306A-49CC-8835-3E20D9508EC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pic>
        <p:nvPicPr>
          <p:cNvPr id="1030" name="Picture 6" descr="vodozna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18161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o_uzei_cmyk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0938"/>
            <a:ext cx="2262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68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4" r:id="rId8"/>
    <p:sldLayoutId id="2147493475" r:id="rId9"/>
    <p:sldLayoutId id="2147493476" r:id="rId10"/>
    <p:sldLayoutId id="214749347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C4C4C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806289"/>
            <a:ext cx="7772400" cy="14700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40A93C"/>
                </a:solidFill>
              </a:rPr>
              <a:t>ÚSTAV ZEMĚDĚLSKÉ EKONOMIKY A INFORMACÍ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5157192"/>
            <a:ext cx="3509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V Praze </a:t>
            </a:r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6. května 2015</a:t>
            </a:r>
            <a:endParaRPr lang="cs-CZ" altLang="cs-CZ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cs-CZ" altLang="cs-CZ" sz="2400" b="1" dirty="0">
                <a:solidFill>
                  <a:srgbClr val="F0B624"/>
                </a:solidFill>
              </a:rPr>
              <a:t>Výstupy a jejich </a:t>
            </a:r>
            <a:r>
              <a:rPr lang="cs-CZ" altLang="cs-CZ" sz="2400" b="1" dirty="0" smtClean="0">
                <a:solidFill>
                  <a:srgbClr val="F0B624"/>
                </a:solidFill>
              </a:rPr>
              <a:t>uživatelé: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Ministerstvo zemědělství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ČR</a:t>
            </a:r>
          </a:p>
          <a:p>
            <a:pPr marL="800100" lvl="2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příprava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hodnocení dopadů zemědělské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politiky, podpory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LFA, ekonomika ekologického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zemědělství, příprava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SZP 2014+ atd.</a:t>
            </a:r>
          </a:p>
          <a:p>
            <a:pPr marL="0" lvl="0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Český statistický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úřad</a:t>
            </a:r>
          </a:p>
          <a:p>
            <a:pPr marL="0" lvl="0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Univerzity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výzkumné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projekty</a:t>
            </a:r>
          </a:p>
          <a:p>
            <a:pPr marL="0" lvl="0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Poradenství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800100" lvl="2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využívání dat FADN ve sféře zemědělského poradenství</a:t>
            </a:r>
          </a:p>
          <a:p>
            <a:pPr marL="0" lvl="0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zemědělských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podniků</a:t>
            </a:r>
          </a:p>
          <a:p>
            <a:pPr marL="800100" lvl="2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významný zdroj informací pro rozhodování zemědělských podniků</a:t>
            </a:r>
          </a:p>
          <a:p>
            <a:pPr marL="800100" lvl="2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veřejná </a:t>
            </a:r>
            <a:r>
              <a:rPr lang="cs-CZ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databáze FADN přístupná </a:t>
            </a:r>
            <a:r>
              <a:rPr lang="cs-CZ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bezplatně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1257300" lvl="3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možnost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porovnávání široké skály ukazatelů (např. výnosy, ceny výrobců, nákladové ukazatele, užitkovost, ekonomické výsledky atd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  <a:p>
            <a:pPr marL="1257300" lvl="3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podniky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zapojené do FADN mohou své výsledky porovnávat se skupinami podobných farem (volitelné nastavení porovnávaných skupin, např. dle regionu, velikosti, výrobní specializace, LFA, výrobní oblasti)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FADN</a:t>
            </a:r>
            <a:endParaRPr lang="cs-CZ" sz="3200" b="1" dirty="0">
              <a:solidFill>
                <a:srgbClr val="40A93C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02234" y="57332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EFAF0D"/>
                </a:solidFill>
              </a:rPr>
              <a:t>www.fadn.cz</a:t>
            </a:r>
            <a:endParaRPr lang="cs-CZ" sz="2400" b="1" dirty="0">
              <a:solidFill>
                <a:srgbClr val="EFA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Zaoblený obdélník 4"/>
          <p:cNvSpPr/>
          <p:nvPr/>
        </p:nvSpPr>
        <p:spPr>
          <a:xfrm>
            <a:off x="323528" y="188640"/>
            <a:ext cx="2808312" cy="1656184"/>
          </a:xfrm>
          <a:prstGeom prst="roundRect">
            <a:avLst/>
          </a:prstGeom>
          <a:solidFill>
            <a:srgbClr val="3E9E36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0B624"/>
                </a:solidFill>
              </a:rPr>
              <a:t>ZEMĚDĚLSKÉ PORADENSKO-VZDĚLÁVACÍ CENTRUM A KNIHOVNA ANTONÍNA ŠVEHLY</a:t>
            </a:r>
          </a:p>
        </p:txBody>
      </p:sp>
    </p:spTree>
    <p:extLst>
      <p:ext uri="{BB962C8B-B14F-4D97-AF65-F5344CB8AC3E}">
        <p14:creationId xmlns:p14="http://schemas.microsoft.com/office/powerpoint/2010/main" val="8947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834" y="212751"/>
            <a:ext cx="7067128" cy="63408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40A93C"/>
                </a:solidFill>
              </a:rPr>
              <a:t>KNIHOVNA ANTONÍNA ŠVEHLY</a:t>
            </a:r>
            <a:endParaRPr lang="cs-CZ" sz="3200" b="1" dirty="0">
              <a:solidFill>
                <a:srgbClr val="40A93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8815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sz="2400" b="1" dirty="0" smtClean="0">
              <a:solidFill>
                <a:srgbClr val="F0B624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0B624"/>
                </a:solidFill>
              </a:rPr>
              <a:t>Zemědělská </a:t>
            </a:r>
            <a:r>
              <a:rPr lang="cs-CZ" sz="2400" b="1" dirty="0" smtClean="0">
                <a:solidFill>
                  <a:srgbClr val="F0B624"/>
                </a:solidFill>
              </a:rPr>
              <a:t>oborová informační brána</a:t>
            </a:r>
          </a:p>
          <a:p>
            <a:pPr>
              <a:buClr>
                <a:srgbClr val="EFAF0D"/>
              </a:buCl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třetí největší zemědělská knihovna na světě s více než 1,25 mil. titulů</a:t>
            </a:r>
          </a:p>
          <a:p>
            <a:pPr>
              <a:buClr>
                <a:srgbClr val="EFAF0D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nihovnické služby včetně online služeb</a:t>
            </a: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EFAF0D"/>
              </a:buCl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spolupráce se zahraničními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knihovnami, přístupy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odborných celosvětových databází </a:t>
            </a:r>
          </a:p>
          <a:p>
            <a:pPr marL="0" indent="0">
              <a:buClr>
                <a:srgbClr val="EFAF0D"/>
              </a:buClr>
              <a:buNone/>
            </a:pPr>
            <a:r>
              <a:rPr lang="cs-CZ" sz="2400" b="1" dirty="0" smtClean="0">
                <a:solidFill>
                  <a:srgbClr val="EFAF0D"/>
                </a:solidFill>
              </a:rPr>
              <a:t>					www.knihovnasvehly.cz</a:t>
            </a:r>
            <a:endParaRPr lang="cs-CZ" sz="2400" b="1" dirty="0">
              <a:solidFill>
                <a:srgbClr val="EFAF0D"/>
              </a:solidFill>
            </a:endParaRPr>
          </a:p>
          <a:p>
            <a:pPr marL="0" indent="0">
              <a:buClr>
                <a:srgbClr val="EFAF0D"/>
              </a:buClr>
              <a:buNone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53446" y="3573017"/>
            <a:ext cx="8229600" cy="50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cs-CZ" sz="2400" b="1" dirty="0" smtClean="0">
              <a:solidFill>
                <a:srgbClr val="F0B624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cs-CZ" sz="2400" b="1" dirty="0" smtClean="0">
                <a:solidFill>
                  <a:srgbClr val="F0B624"/>
                </a:solidFill>
              </a:rPr>
              <a:t>Databáze </a:t>
            </a:r>
            <a:r>
              <a:rPr lang="cs-CZ" sz="2400" b="1" dirty="0">
                <a:solidFill>
                  <a:srgbClr val="F0B624"/>
                </a:solidFill>
              </a:rPr>
              <a:t>složení potravin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poskytuje aktuální informace o nutričním složení potravin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rychlé a přehledné vyhledávání – stačí zadat název potraviny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přístup do databáze je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zdarma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EFAF0D"/>
                </a:solidFill>
              </a:rPr>
              <a:t>					     </a:t>
            </a:r>
            <a:r>
              <a:rPr lang="cs-CZ" sz="2400" b="1" dirty="0" smtClean="0">
                <a:solidFill>
                  <a:srgbClr val="EFAF0D"/>
                </a:solidFill>
              </a:rPr>
              <a:t>www.nutridatabaze.cz</a:t>
            </a:r>
            <a:endParaRPr lang="cs-CZ" sz="2400" b="1" dirty="0">
              <a:solidFill>
                <a:srgbClr val="EFAF0D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834" y="212751"/>
            <a:ext cx="7067128" cy="63408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40A93C"/>
                </a:solidFill>
              </a:rPr>
              <a:t>ZEMĚDĚLSKÉ PORADENSKO-VZDĚLÁVACÍ CENTRUM</a:t>
            </a:r>
            <a:endParaRPr lang="cs-CZ" sz="3200" b="1" dirty="0">
              <a:solidFill>
                <a:srgbClr val="40A93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0B624"/>
                </a:solidFill>
              </a:rPr>
              <a:t>Poradenství</a:t>
            </a:r>
          </a:p>
          <a:p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akreditace, metodika a kontrola zemědělských a lesnických poradců</a:t>
            </a:r>
          </a:p>
          <a:p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Registr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akreditovaných zemědělských a lesnických poradců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MZe</a:t>
            </a: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F0B624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0B624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0B624"/>
                </a:solidFill>
              </a:rPr>
              <a:t>Vzdělávání</a:t>
            </a:r>
            <a:endParaRPr lang="cs-CZ" sz="2400" b="1" dirty="0">
              <a:solidFill>
                <a:srgbClr val="F0B624"/>
              </a:solidFill>
            </a:endParaRPr>
          </a:p>
          <a:p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pořádání odborných kurzů, seminářů a workshopů</a:t>
            </a:r>
          </a:p>
          <a:p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průběžné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vzdělávání zemědělských a lesnických poradců vedených v Registru poradců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EFAF0D"/>
                </a:solidFill>
              </a:rPr>
              <a:t>www.agrovzdelavani.cz</a:t>
            </a:r>
            <a:endParaRPr lang="cs-CZ" sz="2400" b="1" dirty="0">
              <a:solidFill>
                <a:srgbClr val="EFAF0D"/>
              </a:solidFill>
            </a:endParaRPr>
          </a:p>
          <a:p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19379" y="2348880"/>
            <a:ext cx="391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EFAF0D"/>
                </a:solidFill>
              </a:rPr>
              <a:t>www.agroporadenstvi.cz</a:t>
            </a:r>
            <a:endParaRPr lang="cs-CZ" sz="2400" b="1" dirty="0">
              <a:solidFill>
                <a:srgbClr val="EFA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91000" r="-1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51520" y="5233257"/>
            <a:ext cx="5472608" cy="1440160"/>
          </a:xfrm>
          <a:prstGeom prst="roundRect">
            <a:avLst/>
          </a:prstGeom>
          <a:gradFill>
            <a:gsLst>
              <a:gs pos="0">
                <a:srgbClr val="46AC42"/>
              </a:gs>
              <a:gs pos="100000">
                <a:srgbClr val="46AC42"/>
              </a:gs>
            </a:gsLst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0B62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DĚKUJEME ZA POZORNOST</a:t>
            </a:r>
            <a:endParaRPr lang="cs-CZ" sz="2800" b="1" dirty="0">
              <a:solidFill>
                <a:srgbClr val="F0B624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2969233" cy="1734194"/>
          </a:xfrm>
          <a:prstGeom prst="rect">
            <a:avLst/>
          </a:prstGeom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ovéPole 4"/>
          <p:cNvSpPr txBox="1"/>
          <p:nvPr/>
        </p:nvSpPr>
        <p:spPr>
          <a:xfrm>
            <a:off x="5868144" y="2104210"/>
            <a:ext cx="296923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4C4C4C"/>
                </a:solidFill>
              </a:rPr>
              <a:t>Mánesova 75</a:t>
            </a:r>
          </a:p>
          <a:p>
            <a:r>
              <a:rPr lang="cs-CZ" b="1" dirty="0" smtClean="0">
                <a:solidFill>
                  <a:srgbClr val="4C4C4C"/>
                </a:solidFill>
              </a:rPr>
              <a:t>120 00 Praha 2</a:t>
            </a:r>
          </a:p>
          <a:p>
            <a:r>
              <a:rPr lang="cs-CZ" b="1" dirty="0" smtClean="0">
                <a:solidFill>
                  <a:srgbClr val="4C4C4C"/>
                </a:solidFill>
              </a:rPr>
              <a:t>www.uzei.cz</a:t>
            </a:r>
            <a:endParaRPr lang="cs-CZ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78" y="326654"/>
            <a:ext cx="2969233" cy="1734194"/>
          </a:xfrm>
          <a:prstGeom prst="rect">
            <a:avLst/>
          </a:prstGeom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Zaoblený obdélník 5"/>
          <p:cNvSpPr/>
          <p:nvPr/>
        </p:nvSpPr>
        <p:spPr>
          <a:xfrm>
            <a:off x="199849" y="2564904"/>
            <a:ext cx="2808312" cy="1656184"/>
          </a:xfrm>
          <a:prstGeom prst="roundRect">
            <a:avLst/>
          </a:prstGeom>
          <a:solidFill>
            <a:srgbClr val="3E9E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0B624"/>
                </a:solidFill>
              </a:rPr>
              <a:t>VĚDA A VÝZKUM</a:t>
            </a:r>
            <a:endParaRPr lang="cs-CZ" b="1" dirty="0">
              <a:solidFill>
                <a:srgbClr val="F0B624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9146" y="2569827"/>
            <a:ext cx="2664296" cy="1651261"/>
          </a:xfrm>
          <a:prstGeom prst="roundRect">
            <a:avLst/>
          </a:prstGeom>
          <a:solidFill>
            <a:srgbClr val="3E9E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0B624"/>
                </a:solidFill>
              </a:rPr>
              <a:t>FADN</a:t>
            </a:r>
          </a:p>
          <a:p>
            <a:pPr algn="ctr"/>
            <a:r>
              <a:rPr lang="cs-CZ" b="1" dirty="0" smtClean="0">
                <a:solidFill>
                  <a:srgbClr val="F0B624"/>
                </a:solidFill>
              </a:rPr>
              <a:t>ZEMĚDĚLSKÁ DATOVÁ A ÚČETNÍ SÍŤ</a:t>
            </a:r>
            <a:endParaRPr lang="cs-CZ" b="1" dirty="0">
              <a:solidFill>
                <a:srgbClr val="F0B624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34427" y="2564903"/>
            <a:ext cx="2780055" cy="1651261"/>
          </a:xfrm>
          <a:prstGeom prst="roundRect">
            <a:avLst/>
          </a:prstGeom>
          <a:solidFill>
            <a:srgbClr val="3E9E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0B624"/>
                </a:solidFill>
              </a:rPr>
              <a:t>ZEMĚDĚLSKÉ PORADENSKO-VZDĚLÁVACÍ CENTRUM A KNIHOVNA ANTONÍNA ŠVEHLY</a:t>
            </a:r>
            <a:endParaRPr lang="cs-CZ" b="1" dirty="0">
              <a:solidFill>
                <a:srgbClr val="F0B62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95130" y="55172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EFAF0D"/>
                </a:solidFill>
              </a:rPr>
              <a:t>www.uzei.cz</a:t>
            </a:r>
            <a:endParaRPr lang="cs-CZ" sz="2400" b="1" dirty="0">
              <a:solidFill>
                <a:srgbClr val="EFA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23528" y="188640"/>
            <a:ext cx="2808312" cy="1656184"/>
          </a:xfrm>
          <a:prstGeom prst="roundRect">
            <a:avLst/>
          </a:prstGeom>
          <a:solidFill>
            <a:srgbClr val="3E9E36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0B624"/>
                </a:solidFill>
              </a:rPr>
              <a:t>VĚDA A VÝZKUM</a:t>
            </a:r>
            <a:endParaRPr lang="cs-CZ" b="1" dirty="0">
              <a:solidFill>
                <a:srgbClr val="F0B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4" y="1027113"/>
            <a:ext cx="8724205" cy="4762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solidFill>
                  <a:srgbClr val="F0B624"/>
                </a:solidFill>
              </a:rPr>
              <a:t>úsek je </a:t>
            </a:r>
            <a:r>
              <a:rPr lang="cs-CZ" altLang="cs-CZ" sz="2800" b="1" dirty="0">
                <a:solidFill>
                  <a:srgbClr val="F0B624"/>
                </a:solidFill>
              </a:rPr>
              <a:t>rezortním garantem rozvoje </a:t>
            </a:r>
            <a:r>
              <a:rPr lang="cs-CZ" altLang="cs-CZ" sz="2800" b="1" dirty="0" smtClean="0">
                <a:solidFill>
                  <a:srgbClr val="F0B624"/>
                </a:solidFill>
              </a:rPr>
              <a:t>výzkumu </a:t>
            </a:r>
            <a:r>
              <a:rPr lang="cs-CZ" altLang="cs-CZ" sz="2800" b="1" dirty="0" smtClean="0">
                <a:solidFill>
                  <a:srgbClr val="F0B624"/>
                </a:solidFill>
              </a:rPr>
              <a:t>oboru </a:t>
            </a:r>
            <a:r>
              <a:rPr lang="cs-CZ" altLang="cs-CZ" sz="2800" b="1" dirty="0">
                <a:solidFill>
                  <a:srgbClr val="F0B624"/>
                </a:solidFill>
              </a:rPr>
              <a:t>zemědělské </a:t>
            </a:r>
            <a:r>
              <a:rPr lang="cs-CZ" altLang="cs-CZ" sz="2800" b="1" dirty="0" smtClean="0">
                <a:solidFill>
                  <a:srgbClr val="F0B624"/>
                </a:solidFill>
              </a:rPr>
              <a:t>ekonomiky a řeší</a:t>
            </a:r>
            <a:r>
              <a:rPr lang="cs-CZ" altLang="cs-CZ" sz="2800" b="1" dirty="0" smtClean="0">
                <a:solidFill>
                  <a:srgbClr val="F0B624"/>
                </a:solidFill>
              </a:rPr>
              <a:t>:</a:t>
            </a:r>
          </a:p>
          <a:p>
            <a:pPr marL="0" indent="0">
              <a:buClr>
                <a:srgbClr val="FFC000"/>
              </a:buClr>
              <a:buSzPct val="100000"/>
              <a:buNone/>
            </a:pPr>
            <a:endParaRPr lang="cs-CZ" altLang="cs-CZ" sz="2800" b="1" dirty="0">
              <a:solidFill>
                <a:srgbClr val="F0B624"/>
              </a:solidFill>
            </a:endParaRPr>
          </a:p>
          <a:p>
            <a:pPr lvl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úkoly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podporu koncepčních činností a tvorbu opatření politik v gesci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MZe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Clr>
                <a:srgbClr val="FFC000"/>
              </a:buClr>
              <a:buSzPct val="100000"/>
              <a:buNone/>
            </a:pPr>
            <a:endParaRPr 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národní i mezinárodní projekty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aplikovaného výzkumu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 oblasti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zemědělské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ekonomiky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endParaRPr lang="cs-CZ" altLang="cs-CZ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VĚDA A VÝZKUM</a:t>
            </a:r>
            <a:endParaRPr lang="cs-CZ" sz="3200" b="1" dirty="0">
              <a:solidFill>
                <a:srgbClr val="40A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283" y="980728"/>
            <a:ext cx="8292157" cy="4762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Clr>
                <a:srgbClr val="F0B624"/>
              </a:buClr>
              <a:buSzPct val="75000"/>
              <a:buNone/>
              <a:defRPr/>
            </a:pPr>
            <a:r>
              <a:rPr lang="cs-CZ" altLang="cs-CZ" sz="2400" b="1" dirty="0" smtClean="0">
                <a:solidFill>
                  <a:srgbClr val="F0B624"/>
                </a:solidFill>
              </a:rPr>
              <a:t>Hlavní zaměření</a:t>
            </a:r>
            <a:r>
              <a:rPr lang="cs-CZ" altLang="cs-CZ" sz="2400" b="1" dirty="0" smtClean="0">
                <a:solidFill>
                  <a:srgbClr val="F0B624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Clr>
                <a:srgbClr val="F0B624"/>
              </a:buClr>
              <a:buSzPct val="75000"/>
              <a:buNone/>
              <a:defRPr/>
            </a:pPr>
            <a:endParaRPr lang="cs-CZ" alt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analýzy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nabídky a poptávky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vertikálách komodit v ČR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 v mezinárodním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kontextu</a:t>
            </a:r>
          </a:p>
          <a:p>
            <a:pPr marL="742950" lvl="2" indent="-342900"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trh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komodit v ČR a jejich mezinárodní konkurenceschopnost, predikce vývoje trhu, vývoj AZO</a:t>
            </a: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cs-CZ" altLang="cs-CZ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analýzy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struktury a ekonomiky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zemědělských a potravinářských podniků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 zemědělských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komodit</a:t>
            </a:r>
          </a:p>
          <a:p>
            <a:pPr marL="742950" lvl="2" indent="-342900"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trhy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výrobních faktorů s důrazem na trh půdy a kapitálu, ekonomická situace zemědělských a potravinářských podniků, zjišťování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 hodnocení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nákladů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 výnosů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zemědělských komodit</a:t>
            </a: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VĚDA A VÝZKUM</a:t>
            </a:r>
            <a:endParaRPr lang="cs-CZ" sz="3200" b="1" dirty="0">
              <a:solidFill>
                <a:srgbClr val="40A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283" y="980728"/>
            <a:ext cx="8724205" cy="4762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Clr>
                <a:srgbClr val="F0B624"/>
              </a:buClr>
              <a:buSzPct val="75000"/>
              <a:buNone/>
              <a:defRPr/>
            </a:pPr>
            <a:r>
              <a:rPr lang="cs-CZ" altLang="cs-CZ" sz="2400" b="1" dirty="0" smtClean="0">
                <a:solidFill>
                  <a:srgbClr val="F0B624"/>
                </a:solidFill>
              </a:rPr>
              <a:t>Hlavní zaměření:</a:t>
            </a:r>
            <a:endParaRPr lang="cs-CZ" altLang="cs-CZ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cs-CZ" altLang="cs-CZ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analýzy </a:t>
            </a: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vývoje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jednotlivých opatření agrární politiky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včetně vyhodnocení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jejich dopadů </a:t>
            </a:r>
          </a:p>
          <a:p>
            <a:pPr marL="685800" lvl="1"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podpora formulování a hodnocení zemědělské politiky z hlediska ekonomických a strukturálních dopadů SZP EU na české zemědělství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 potravinářství</a:t>
            </a:r>
            <a:endParaRPr lang="cs-CZ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cs-CZ" altLang="cs-CZ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hodnocení 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formulace opatření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agrárních politik ve vztahu k ŽP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 sociálně-ekonomickému 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rozvoji venkova</a:t>
            </a:r>
          </a:p>
          <a:p>
            <a:pPr marL="685800" lvl="1"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podpora formulování a hodnocení zemědělské a environmentální </a:t>
            </a:r>
            <a:r>
              <a:rPr lang="fi-FI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politiky </a:t>
            </a:r>
            <a:r>
              <a:rPr lang="fi-FI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i-FI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politiky </a:t>
            </a:r>
            <a:r>
              <a:rPr lang="fi-FI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rozvoje venkova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(znevýhodněné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oblasti,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agro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-environmentální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opatření, </a:t>
            </a:r>
            <a:r>
              <a:rPr lang="cs-CZ" alt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welfare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sociologie venkova)</a:t>
            </a: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VĚDA A VÝZKUM</a:t>
            </a:r>
            <a:endParaRPr lang="cs-CZ" sz="3200" b="1" dirty="0">
              <a:solidFill>
                <a:srgbClr val="40A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980728"/>
            <a:ext cx="8494464" cy="52562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Clr>
                <a:srgbClr val="F0B624"/>
              </a:buClr>
              <a:buSzPct val="75000"/>
              <a:buNone/>
              <a:defRPr/>
            </a:pPr>
            <a:r>
              <a:rPr lang="cs-CZ" altLang="cs-CZ" sz="2400" b="1" dirty="0">
                <a:solidFill>
                  <a:srgbClr val="F0B624"/>
                </a:solidFill>
              </a:rPr>
              <a:t>Výstupy a jejich uživatelé:</a:t>
            </a:r>
          </a:p>
          <a:p>
            <a:pPr>
              <a:lnSpc>
                <a:spcPct val="90000"/>
              </a:lnSpc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MZe</a:t>
            </a: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hlavní zadavatel - více než 85% aktivit </a:t>
            </a:r>
            <a:endParaRPr lang="cs-CZ" altLang="cs-CZ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růst českého zemědělství po roce 2014, příprava nové SZP pro ČR, Zprávy o stavu zemědělství, Panorama potravinářského průmyslu,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tematické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úkoly a mimořádné TÚ aj.).</a:t>
            </a:r>
          </a:p>
          <a:p>
            <a:pPr>
              <a:lnSpc>
                <a:spcPct val="90000"/>
              </a:lnSpc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Další orgány státní správy 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(MŽP</a:t>
            </a:r>
            <a:r>
              <a:rPr lang="cs-CZ" alt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MPO, MMR, SPÚ, PGRLF, znalecké posudky aj</a:t>
            </a:r>
            <a:r>
              <a:rPr lang="cs-CZ" alt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</a:p>
          <a:p>
            <a:pPr>
              <a:spcBef>
                <a:spcPct val="50000"/>
              </a:spcBef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Odborná zemědělská veřejnost </a:t>
            </a:r>
          </a:p>
          <a:p>
            <a:pPr marL="685800" lvl="1">
              <a:spcBef>
                <a:spcPct val="50000"/>
              </a:spcBef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přednášková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činnost směrem k zemědělské praxi na aktuální témata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 vývoji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trhů komodit a chystaných opatření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SZP</a:t>
            </a:r>
          </a:p>
          <a:p>
            <a:pPr marL="685800" lvl="1">
              <a:spcBef>
                <a:spcPct val="50000"/>
              </a:spcBef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publikační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činnost ve vědeckých a odborných časopisech (např. Zemědělec, Úroda, Náš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chov)</a:t>
            </a:r>
          </a:p>
          <a:p>
            <a:pPr marL="685800" lvl="1">
              <a:spcBef>
                <a:spcPct val="50000"/>
              </a:spcBef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webová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prezentace výsledků šetření nákladů a výnosů zemědělských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komodit</a:t>
            </a:r>
          </a:p>
          <a:p>
            <a:pPr marL="685800" lvl="1">
              <a:spcBef>
                <a:spcPct val="50000"/>
              </a:spcBef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členství 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komisích zemědělských nevládních 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organizací</a:t>
            </a:r>
            <a:endParaRPr lang="cs-CZ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0B62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B3B3B3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VĚDA A VÝZKUM</a:t>
            </a:r>
            <a:endParaRPr lang="cs-CZ" sz="3200" b="1" dirty="0">
              <a:solidFill>
                <a:srgbClr val="40A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Zaoblený obdélník 4"/>
          <p:cNvSpPr/>
          <p:nvPr/>
        </p:nvSpPr>
        <p:spPr>
          <a:xfrm>
            <a:off x="323528" y="188640"/>
            <a:ext cx="2808312" cy="1656184"/>
          </a:xfrm>
          <a:prstGeom prst="roundRect">
            <a:avLst/>
          </a:prstGeom>
          <a:solidFill>
            <a:srgbClr val="3E9E36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0B624"/>
                </a:solidFill>
              </a:rPr>
              <a:t>FADN</a:t>
            </a:r>
          </a:p>
          <a:p>
            <a:pPr algn="ctr"/>
            <a:r>
              <a:rPr lang="cs-CZ" b="1" dirty="0">
                <a:solidFill>
                  <a:srgbClr val="F0B624"/>
                </a:solidFill>
              </a:rPr>
              <a:t>ZEMĚDĚLSKÁ </a:t>
            </a:r>
            <a:r>
              <a:rPr lang="cs-CZ" b="1" dirty="0" smtClean="0">
                <a:solidFill>
                  <a:srgbClr val="F0B624"/>
                </a:solidFill>
              </a:rPr>
              <a:t>DATOVÁ </a:t>
            </a:r>
            <a:r>
              <a:rPr lang="cs-CZ" b="1" dirty="0">
                <a:solidFill>
                  <a:srgbClr val="F0B624"/>
                </a:solidFill>
              </a:rPr>
              <a:t>A ÚČETNÍ SÍŤ</a:t>
            </a:r>
          </a:p>
        </p:txBody>
      </p:sp>
    </p:spTree>
    <p:extLst>
      <p:ext uri="{BB962C8B-B14F-4D97-AF65-F5344CB8AC3E}">
        <p14:creationId xmlns:p14="http://schemas.microsoft.com/office/powerpoint/2010/main" val="3051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32739" y="888447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F0B624"/>
              </a:buClr>
              <a:buSzPct val="75000"/>
              <a:buNone/>
            </a:pPr>
            <a:r>
              <a:rPr lang="cs-CZ" sz="2400" b="1" dirty="0">
                <a:solidFill>
                  <a:srgbClr val="F0B624"/>
                </a:solidFill>
              </a:rPr>
              <a:t>Zemědělská účetní datová </a:t>
            </a:r>
            <a:r>
              <a:rPr lang="cs-CZ" sz="2400" b="1" dirty="0" smtClean="0">
                <a:solidFill>
                  <a:srgbClr val="F0B624"/>
                </a:solidFill>
              </a:rPr>
              <a:t>síť - </a:t>
            </a:r>
            <a:r>
              <a:rPr lang="cs-CZ" sz="2400" b="1" dirty="0">
                <a:solidFill>
                  <a:srgbClr val="F0B624"/>
                </a:solidFill>
              </a:rPr>
              <a:t>FADN („</a:t>
            </a:r>
            <a:r>
              <a:rPr lang="cs-CZ" sz="2400" b="1" dirty="0" err="1" smtClean="0">
                <a:solidFill>
                  <a:srgbClr val="F0B624"/>
                </a:solidFill>
              </a:rPr>
              <a:t>Farm</a:t>
            </a:r>
            <a:r>
              <a:rPr lang="cs-CZ" sz="2400" b="1" dirty="0" smtClean="0">
                <a:solidFill>
                  <a:srgbClr val="F0B624"/>
                </a:solidFill>
              </a:rPr>
              <a:t> </a:t>
            </a:r>
            <a:r>
              <a:rPr lang="cs-CZ" sz="2400" b="1" dirty="0" err="1" smtClean="0">
                <a:solidFill>
                  <a:srgbClr val="F0B624"/>
                </a:solidFill>
              </a:rPr>
              <a:t>Accountancy</a:t>
            </a:r>
            <a:r>
              <a:rPr lang="cs-CZ" sz="2400" b="1" dirty="0" smtClean="0">
                <a:solidFill>
                  <a:srgbClr val="F0B624"/>
                </a:solidFill>
              </a:rPr>
              <a:t> </a:t>
            </a:r>
            <a:r>
              <a:rPr lang="cs-CZ" sz="2400" b="1" dirty="0">
                <a:solidFill>
                  <a:srgbClr val="F0B624"/>
                </a:solidFill>
              </a:rPr>
              <a:t>Data Network</a:t>
            </a:r>
            <a:r>
              <a:rPr lang="cs-CZ" sz="2400" b="1" dirty="0" smtClean="0">
                <a:solidFill>
                  <a:srgbClr val="F0B624"/>
                </a:solidFill>
              </a:rPr>
              <a:t>“):</a:t>
            </a:r>
          </a:p>
          <a:p>
            <a:pPr marL="0" indent="0">
              <a:buClr>
                <a:srgbClr val="F0B624"/>
              </a:buClr>
              <a:buSzPct val="75000"/>
              <a:buNone/>
            </a:pPr>
            <a:endParaRPr lang="cs-CZ" sz="1200" b="1" dirty="0" smtClean="0">
              <a:solidFill>
                <a:srgbClr val="F0B624"/>
              </a:solidFill>
            </a:endParaRPr>
          </a:p>
          <a:p>
            <a:pPr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základní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 informací EU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ekonomické situaci zemědělských podniků pro přípravu a hodnocení společné zemědělské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politiky</a:t>
            </a:r>
          </a:p>
          <a:p>
            <a:pPr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</a:pPr>
            <a:endParaRPr lang="cs-CZ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každoroční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statistické zjišťování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produkčních a ekonomických výsledků za výběrový soubor zemědělských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podniků</a:t>
            </a:r>
          </a:p>
          <a:p>
            <a:pPr lvl="0" algn="just" fontAlgn="auto">
              <a:spcBef>
                <a:spcPts val="120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endParaRPr lang="cs-CZ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just" fontAlgn="auto">
              <a:spcBef>
                <a:spcPts val="120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reprezentativní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soubor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podniků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FADN ČR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hlediska ekonomické velikosti, výrobního zaměření a regionálního rozmístění podniků</a:t>
            </a:r>
          </a:p>
          <a:p>
            <a:pPr lvl="0" algn="just" fontAlgn="auto">
              <a:spcBef>
                <a:spcPts val="120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endParaRPr lang="cs-CZ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just" fontAlgn="auto">
              <a:spcBef>
                <a:spcPts val="1200"/>
              </a:spcBef>
              <a:spcAft>
                <a:spcPts val="0"/>
              </a:spcAft>
              <a:buClr>
                <a:srgbClr val="F0B624"/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roce 2013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soubor v ČR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zahrnoval 1 446 zemědělských podniků 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 toho 558 právnických osob a 888 fyzických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 (celkový EU soubor čítá 80 tis. respondentů)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0B624"/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44834" y="212751"/>
            <a:ext cx="706712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Arial" charset="0"/>
              </a:defRPr>
            </a:lvl9pPr>
          </a:lstStyle>
          <a:p>
            <a:r>
              <a:rPr lang="cs-CZ" sz="3200" b="1" dirty="0" smtClean="0">
                <a:solidFill>
                  <a:srgbClr val="40A93C"/>
                </a:solidFill>
              </a:rPr>
              <a:t>FADN</a:t>
            </a:r>
            <a:endParaRPr lang="cs-CZ" sz="3200" b="1" dirty="0">
              <a:solidFill>
                <a:srgbClr val="40A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1402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gronavigátor_Stav 2015" id="{68186D3D-A45C-4F1F-9356-F2B2A6FAD1F3}" vid="{FFCAED29-0707-4C7D-A480-AEEB134E993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EFA4C14F064F45B25D82BF2851270F" ma:contentTypeVersion="0" ma:contentTypeDescription="Vytvoří nový dokument" ma:contentTypeScope="" ma:versionID="228b0c252d52ae523d2f2fd8185d4e2b">
  <xsd:schema xmlns:xsd="http://www.w3.org/2001/XMLSchema" xmlns:xs="http://www.w3.org/2001/XMLSchema" xmlns:p="http://schemas.microsoft.com/office/2006/metadata/properties" xmlns:ns2="504af486-4529-4ba2-9e20-fe30fad891fd" targetNamespace="http://schemas.microsoft.com/office/2006/metadata/properties" ma:root="true" ma:fieldsID="06310a4cfbe12bc4fbe89e697301cf1d" ns2:_="">
    <xsd:import namespace="504af486-4529-4ba2-9e20-fe30fad891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af486-4529-4ba2-9e20-fe30fad891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4af486-4529-4ba2-9e20-fe30fad891fd">YZ7NKYK2UV74-11-447</_dlc_DocId>
    <_dlc_DocIdUrl xmlns="504af486-4529-4ba2-9e20-fe30fad891fd">
      <Url>http://intranet/_layouts/15/DocIdRedir.aspx?ID=YZ7NKYK2UV74-11-447</Url>
      <Description>YZ7NKYK2UV74-11-447</Description>
    </_dlc_DocIdUrl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D9EE9F-BD00-4098-8B8E-E41CCF640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86DF9-786A-4591-B2EC-FB0ADB97E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af486-4529-4ba2-9e20-fe30fad89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2D428-472A-4231-9003-3BDBA1BB35A9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504af486-4529-4ba2-9e20-fe30fad891fd"/>
  </ds:schemaRefs>
</ds:datastoreItem>
</file>

<file path=customXml/itemProps4.xml><?xml version="1.0" encoding="utf-8"?>
<ds:datastoreItem xmlns:ds="http://schemas.openxmlformats.org/officeDocument/2006/customXml" ds:itemID="{7F235B5A-06FB-48B2-9603-CFC6432E81FD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79103181-D99E-4B7F-9163-959F76F0FCF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Agronavigátor_Stav 2015</Template>
  <TotalTime>426</TotalTime>
  <Words>447</Words>
  <Application>Microsoft Office PowerPoint</Application>
  <PresentationFormat>Předvádění na obrazovce (4:3)</PresentationFormat>
  <Paragraphs>107</Paragraphs>
  <Slides>14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PP_140228</vt:lpstr>
      <vt:lpstr>ÚSTAV ZEMĚDĚLSKÉ EKONOMIKY A INFORMACÍ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KNIHOVNA ANTONÍNA ŠVEHLY</vt:lpstr>
      <vt:lpstr>ZEMĚDĚLSKÉ PORADENSKO-VZDĚLÁVACÍ CENTRUM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AGRONAVIGÁTOR</dc:title>
  <dc:creator>Rymeš Patrik</dc:creator>
  <dc:description>28. 2. 2014</dc:description>
  <cp:lastModifiedBy>Šolcová Michaela</cp:lastModifiedBy>
  <cp:revision>42</cp:revision>
  <dcterms:created xsi:type="dcterms:W3CDTF">2015-04-09T15:37:02Z</dcterms:created>
  <dcterms:modified xsi:type="dcterms:W3CDTF">2015-05-06T04:57:00Z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0x010100B1EFA4C14F064F45B25D82BF2851270F</vt:lpwstr>
  </property>
  <property fmtid="{D5CDD505-2E9C-101B-9397-08002B2CF9AE}" pid="3" name="_Version">
    <vt:lpwstr/>
  </property>
  <property fmtid="{D5CDD505-2E9C-101B-9397-08002B2CF9AE}" pid="4" name="_Status">
    <vt:lpwstr>Not Started</vt:lpwstr>
  </property>
  <property fmtid="{D5CDD505-2E9C-101B-9397-08002B2CF9AE}" pid="5" name="_dlc_DocId">
    <vt:lpwstr>YZ7NKYK2UV74-11-181</vt:lpwstr>
  </property>
  <property fmtid="{D5CDD505-2E9C-101B-9397-08002B2CF9AE}" pid="6" name="_dlc_DocIdItemGuid">
    <vt:lpwstr>49674189-5cc7-429d-ab6d-1d46f9f43b2e</vt:lpwstr>
  </property>
  <property fmtid="{D5CDD505-2E9C-101B-9397-08002B2CF9AE}" pid="7" name="_dlc_DocIdUrl">
    <vt:lpwstr>http://intranet/_layouts/15/DocIdRedir.aspx?ID=YZ7NKYK2UV74-11-181, YZ7NKYK2UV74-11-181</vt:lpwstr>
  </property>
</Properties>
</file>