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1E342D-A4DD-1F81-4818-3F1F291C17CF}" name="Uživatel typu Host" initials="UH" userId="S::urn:spo:anon#dee0adf4728b974894fb7b80f78d3acbe7712c7fd2199ddf598f3c8747902bd3::" providerId="AD"/>
  <p188:author id="{104A112F-80F0-FAC5-3225-AAD621C91479}" name="Hejnalová Soňa" initials="HS" userId="S::10811@ukzuz.cz::6352a6e1-0b6e-4b71-8d38-f36c71ca73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38EE8-F352-FA22-9B32-E84E4E5B76CD}" v="41" dt="2022-05-16T07:37:39.029"/>
    <p1510:client id="{AC2B7235-87A0-ABDC-57DB-37C8EB07D222}" v="16" dt="2022-05-16T07:41:20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E1FE7-241E-424F-B731-7ADA327C4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F8A560-1D37-47F6-9BC8-6FC7855A2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cap="none">
                <a:latin typeface="Times New Roman" panose="02020603050405020304" pitchFamily="18" charset="0"/>
                <a:cs typeface="Times New Roman" panose="02020603050405020304" pitchFamily="18" charset="0"/>
              </a:rPr>
              <a:t>Ing. Soňa Hejnalová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, Hradec králové 2022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0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A420D-A2CD-45B6-BD93-E1F80B0F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E6651-52CC-4C0E-8086-F6EB2B88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Při převodu osiva na jiného majitele zůstává číslo partie nezměněné.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Při podání žádosti o uznání osiva je nutné doložit k žádosti plnou moc dodavatele, který přihlásil množitelský porost jinak nebude žádost ověřena a nemůže být vydán uznávací list.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 žádosti, uznávacím listu i návěsce bude uveden jiný dodavatel.</a:t>
            </a:r>
          </a:p>
          <a:p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2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477-7491-45E8-B94C-E80CC665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8DD01-5897-4AC4-A7D3-D4471748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1"/>
            <a:ext cx="10639337" cy="4639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>
                <a:latin typeface="Times New Roman"/>
                <a:cs typeface="Times New Roman"/>
              </a:rPr>
              <a:t>Egalizace osiva</a:t>
            </a:r>
          </a:p>
          <a:p>
            <a:r>
              <a:rPr lang="cs-CZ" sz="2400">
                <a:latin typeface="Times New Roman"/>
                <a:cs typeface="Times New Roman"/>
              </a:rPr>
              <a:t>Egalizovat je možné pouze partie osiv stejného druhu a odrůdy, které prošly uznávacím řízením, a to včetně partií osiv zahraničního původu.</a:t>
            </a:r>
          </a:p>
          <a:p>
            <a:r>
              <a:rPr lang="cs-CZ" sz="2400">
                <a:latin typeface="Times New Roman"/>
                <a:cs typeface="Times New Roman"/>
              </a:rPr>
              <a:t>Egalizovat lze celé partie nebo jejich části, které prošli uznávacím řízením.</a:t>
            </a:r>
          </a:p>
          <a:p>
            <a:r>
              <a:rPr lang="cs-CZ" sz="2400">
                <a:latin typeface="Times New Roman"/>
                <a:cs typeface="Times New Roman"/>
              </a:rPr>
              <a:t>Pokud je egalizováno osivo různých kategorií nebo generací, bude výsledná kategorie a generace nejnižší z použité řady.</a:t>
            </a:r>
          </a:p>
          <a:p>
            <a:r>
              <a:rPr lang="cs-CZ" sz="2400">
                <a:latin typeface="Times New Roman"/>
                <a:cs typeface="Times New Roman"/>
              </a:rPr>
              <a:t>Nová egalizovaná partie bude označena: </a:t>
            </a: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>
                <a:latin typeface="Times New Roman"/>
                <a:cs typeface="Times New Roman"/>
              </a:rPr>
              <a:t>2-0011-59801/01</a:t>
            </a:r>
          </a:p>
          <a:p>
            <a:pPr marL="0" indent="0">
              <a:buNone/>
            </a:pPr>
            <a:r>
              <a:rPr lang="cs-CZ" sz="2400">
                <a:latin typeface="Times New Roman"/>
                <a:cs typeface="Times New Roman"/>
              </a:rPr>
              <a:t>Rok uznávacího							region 		číselná řada	pořadí</a:t>
            </a:r>
          </a:p>
          <a:p>
            <a:pPr marL="0" indent="0">
              <a:buNone/>
            </a:pPr>
            <a:r>
              <a:rPr lang="cs-CZ" sz="2400">
                <a:latin typeface="Times New Roman"/>
                <a:cs typeface="Times New Roman"/>
              </a:rPr>
              <a:t>Řízení					Dodavatel			výroby		pro egalizaci	vyrobené partie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002123A-B2B8-41FD-8440-F81792D9A7C1}"/>
              </a:ext>
            </a:extLst>
          </p:cNvPr>
          <p:cNvCxnSpPr/>
          <p:nvPr/>
        </p:nvCxnSpPr>
        <p:spPr>
          <a:xfrm flipV="1">
            <a:off x="2634143" y="5285064"/>
            <a:ext cx="2323751" cy="38589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85EF969-95E8-4BB9-84BF-6A014D1870F8}"/>
              </a:ext>
            </a:extLst>
          </p:cNvPr>
          <p:cNvCxnSpPr/>
          <p:nvPr/>
        </p:nvCxnSpPr>
        <p:spPr>
          <a:xfrm flipV="1">
            <a:off x="4546833" y="5410899"/>
            <a:ext cx="788565" cy="70467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C16B799-A8DD-4C94-A3C5-FD6C6FB3D3F0}"/>
              </a:ext>
            </a:extLst>
          </p:cNvPr>
          <p:cNvCxnSpPr/>
          <p:nvPr/>
        </p:nvCxnSpPr>
        <p:spPr>
          <a:xfrm flipV="1">
            <a:off x="5956183" y="5394121"/>
            <a:ext cx="0" cy="276837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C44C22F-0AB1-449D-A928-0EAE0A864A24}"/>
              </a:ext>
            </a:extLst>
          </p:cNvPr>
          <p:cNvCxnSpPr>
            <a:cxnSpLocks/>
          </p:cNvCxnSpPr>
          <p:nvPr/>
        </p:nvCxnSpPr>
        <p:spPr>
          <a:xfrm flipH="1" flipV="1">
            <a:off x="6560187" y="5444457"/>
            <a:ext cx="578844" cy="28103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43CF05-F936-4FB8-9817-F5B7EBD97A49}"/>
              </a:ext>
            </a:extLst>
          </p:cNvPr>
          <p:cNvCxnSpPr/>
          <p:nvPr/>
        </p:nvCxnSpPr>
        <p:spPr>
          <a:xfrm flipH="1" flipV="1">
            <a:off x="7021585" y="5285064"/>
            <a:ext cx="2390863" cy="38589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7887572A-C4EE-4133-B15E-E7C725228B83}"/>
              </a:ext>
            </a:extLst>
          </p:cNvPr>
          <p:cNvSpPr/>
          <p:nvPr/>
        </p:nvSpPr>
        <p:spPr>
          <a:xfrm>
            <a:off x="6031684" y="5092117"/>
            <a:ext cx="612392" cy="385894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6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378C7-9B8B-45EE-B707-7D168145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B2B28-4788-40B1-A764-EE9CA9FA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0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Egalizace osiva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Egalizace musí proběhnout smícháním všech částí a výsledná partie musí být homogenní.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Dodavatel současně se žádostí předkládá „Protokol o egalizaci osiva“, kde je detailně rozepsáno čerpání jednotlivých egalizovaných partií.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Egalizovaná partie podléhá novému uznávacímu řízení.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Pokud je osivo před novým vzorkováním ze dvou a více partií vysypáno z obalů a upravováno společně (např. dosoušení, přečištění), jedná se též o egalizaci a postupuje se podle zásad pro egalizaci.</a:t>
            </a:r>
          </a:p>
        </p:txBody>
      </p:sp>
    </p:spTree>
    <p:extLst>
      <p:ext uri="{BB962C8B-B14F-4D97-AF65-F5344CB8AC3E}">
        <p14:creationId xmlns:p14="http://schemas.microsoft.com/office/powerpoint/2010/main" val="353004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3B00-4E50-48D7-B6D1-3F0DD04D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7CB4B7-E450-4B5C-A842-24632100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106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 přijetí vzorku laboratoří se provedou potřebné zkoušky pro uznání osiva dle vyhlášky č. 129/2012 Sb.</a:t>
            </a:r>
          </a:p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Ústav nebo pověřená osoba materiál </a:t>
            </a:r>
            <a:r>
              <a:rPr lang="cs-CZ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neuzná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obsahuje-li škodlivé organismy, které je zakázáno zavlékat a rozšiřovat na území EU,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nemá vlastnosti stanovené vyhláškou č. 129/2012 Sb. pro jednotlivé druhy.</a:t>
            </a:r>
          </a:p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Dokladem o uznání rozmnožovacího materiálu je uznávací list vydaný Ústavem nebo pověřenou osobou.</a:t>
            </a:r>
          </a:p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Dokladem o neuznání je rozhodnutí o neuznání vydané Ústavem.</a:t>
            </a:r>
          </a:p>
          <a:p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7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893E3-0EAB-4BCF-9968-5D408250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43D8F-71C9-4E02-A4EF-8FFE70C84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UL může pověřená osoba vydat pouze za předpokladu, že:</a:t>
            </a:r>
          </a:p>
          <a:p>
            <a:pPr marL="0" indent="0">
              <a:buNone/>
            </a:pPr>
            <a:endParaRPr 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Osivo má vlastnosti stanovené zákonem a platnou vyhláškou.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Vzorek byl odebrán v souladu s vyhláškou o vzorkování.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Zkoušení proběhlo dle platných metod.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Má potvrzeno ověření žádosti Ústavem.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4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92460-3374-420E-AB46-367A8520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AD349-4F31-4155-999D-FC34D561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8467"/>
            <a:ext cx="10131425" cy="40127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vydání uznávacího listu: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Zadaná data odeslána elektronicky do ISOOS.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Karta uložena společně s kopií Uznávacího listu v pověřené laboratoři.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3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</a:t>
            </a:r>
          </a:p>
          <a:p>
            <a:r>
              <a:rPr lang="cs-CZ" sz="3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Datum ukončení rozborové karty a vydání Uznávacího listu je totožné pouze v případě, že byl Uznávací list vydán ve stejný den jako byla uzavřena rozborová karta.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0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89D9B-F5B5-4240-A701-C031AE5C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87537-70E9-4B0D-9C42-8B044070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6187"/>
            <a:ext cx="10131425" cy="463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 vydaný pověřenou osobou: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Je vydáván na formuláři zveřejněném a schváleném Ústavem.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Je vyplněn na počítači, každý opatřen razítkem a podpisem pověřené osoby nebo je opatřen autorizovaným digitálním podpisem.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Je číslován stejným způsobem jako v Ústavu tj. 0 – číslo rozboru dle přidělené číselné řady / U / rok zpracování.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Např. 0-10001/U/1.</a:t>
            </a:r>
          </a:p>
          <a:p>
            <a:r>
              <a:rPr lang="cs-CZ" sz="2400">
                <a:latin typeface="Times New Roman"/>
                <a:cs typeface="Times New Roman"/>
              </a:rPr>
              <a:t>Je vhodné zapojit i zástupce VL do vydávání Uznávacích listů – právě z hlediska osvojení znalostí a dovedností pro tuto činnost důležitých.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69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6C765-5C69-4148-9669-39742734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 - chyby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D3EE66-B492-41B3-A912-AAD5E7A5E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Není správně uvedeno datum vydání Uznávacího listu.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Procentický součet zkoušky čistoty nebo klíčivosti není 100%.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Nejsou uvedeny neškodné nečistoty.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Špatná formulace jiných rostlinných druhů a překlepy.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Špatně uvedené podmínky klíčivosti.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Nesprávně uvedený Uznávací list porostu.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Není vyplněn počet obalů.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Chybí vyplněn počet opakování zkoušky klíčivosti.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Nesprávně uvedená čísla návěsek.</a:t>
            </a:r>
          </a:p>
        </p:txBody>
      </p:sp>
    </p:spTree>
    <p:extLst>
      <p:ext uri="{BB962C8B-B14F-4D97-AF65-F5344CB8AC3E}">
        <p14:creationId xmlns:p14="http://schemas.microsoft.com/office/powerpoint/2010/main" val="41096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381A0DC-616E-415E-88D0-FD0695FE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1069A8-E7C2-4A9C-A69B-76E3C134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4958"/>
            <a:ext cx="10127192" cy="931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Uznávací list - vzor</a:t>
            </a:r>
          </a:p>
        </p:txBody>
      </p:sp>
      <p:pic>
        <p:nvPicPr>
          <p:cNvPr id="94" name="Obrázek 93">
            <a:extLst>
              <a:ext uri="{FF2B5EF4-FFF2-40B4-BE49-F238E27FC236}">
                <a16:creationId xmlns:a16="http://schemas.microsoft.com/office/drawing/2014/main" id="{3D894A58-FDC7-44C2-B2A8-2CFED19C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926" y="645517"/>
            <a:ext cx="2897206" cy="409038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Zástupný symbol pro obrázek 6">
            <a:extLst>
              <a:ext uri="{FF2B5EF4-FFF2-40B4-BE49-F238E27FC236}">
                <a16:creationId xmlns:a16="http://schemas.microsoft.com/office/drawing/2014/main" id="{B716C63E-140B-4359-9B7C-F50E4C4A3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840" r="12588" b="10782"/>
          <a:stretch/>
        </p:blipFill>
        <p:spPr>
          <a:xfrm>
            <a:off x="7902501" y="645517"/>
            <a:ext cx="3002205" cy="404507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87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68A2A-49D5-4D1F-A1C5-DACFF14D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Rozhodnutí o neuznání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C4300-45E4-468B-8A44-1C563C79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23841"/>
          </a:xfrm>
        </p:spPr>
        <p:txBody>
          <a:bodyPr>
            <a:normAutofit fontScale="55000" lnSpcReduction="20000"/>
          </a:bodyPr>
          <a:lstStyle/>
          <a:p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Doklady na osivo, které nemá vlastnosti stanovené zákonem a prováděcím předpisem, vydává </a:t>
            </a:r>
            <a:r>
              <a:rPr lang="cs-CZ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</a:t>
            </a:r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 pouze Ústav (rozhodnutí o neuznání).</a:t>
            </a:r>
          </a:p>
          <a:p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Pověřená osoba předá Ústavu veškeré podklady k vydání rozhodnutí o neuznání neprodleně po ukončení zkoušek – jedná se zejména o originál rozborové karty s vyplněným závěrečným hodnocením.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je rozborová karta ukončena s negativním výsledkem je nutné kartu odeslat na adresu:</a:t>
            </a:r>
          </a:p>
          <a:p>
            <a:pPr marL="457200" lvl="1" indent="0">
              <a:buNone/>
            </a:pPr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ÚKZÚZ, Za opravnou 4, Praha 5 Motol, 150 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400">
                <a:latin typeface="Times New Roman" panose="02020603050405020304" pitchFamily="18" charset="0"/>
                <a:cs typeface="Times New Roman" panose="02020603050405020304" pitchFamily="18" charset="0"/>
              </a:rPr>
              <a:t>Výsledky rozboru je také nutné odeslat elektronicky do systému ISOOS – v případě, že se nepodaří nahrát výsledky rozboru s /N/rok, tak lze použít /U/ rok a pracovnice administrativy Ústavu toto rozhodnutí opraví na správný tvar.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209B2-C992-4E45-A035-2322AEDE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9714E-5C80-4CBE-9A44-61D88668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obecně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	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Náležitosti UL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chyby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Rozhodnutí o neuznání</a:t>
            </a: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Elektronický přenos dat</a:t>
            </a:r>
          </a:p>
        </p:txBody>
      </p:sp>
    </p:spTree>
    <p:extLst>
      <p:ext uri="{BB962C8B-B14F-4D97-AF65-F5344CB8AC3E}">
        <p14:creationId xmlns:p14="http://schemas.microsoft.com/office/powerpoint/2010/main" val="1568118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C1FBCD-A845-474F-B6EA-AEA47668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Rozhodnutí o neuznání - vzor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FEDD45-530C-45E8-8194-52CC86081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34" y="639097"/>
            <a:ext cx="3949070" cy="557543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06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FA11D-FF1C-4660-A8C2-52A2AB69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Elektronický přenos dat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3AB1B-3071-4E9A-984E-4C13A96A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>
                <a:latin typeface="Times New Roman"/>
                <a:cs typeface="Times New Roman"/>
              </a:rPr>
              <a:t>Ihned po zaevidování žádosti v počítačovém systému tyto žádosti odeslat elektronicky do Ústavu.</a:t>
            </a:r>
          </a:p>
          <a:p>
            <a:r>
              <a:rPr lang="cs-CZ" sz="2400">
                <a:latin typeface="Times New Roman"/>
                <a:cs typeface="Times New Roman"/>
              </a:rPr>
              <a:t>V případě, že se žádost nepovede odeslat neprodleně kontaktovat Ing. </a:t>
            </a:r>
            <a:r>
              <a:rPr lang="cs-CZ" sz="2400" err="1">
                <a:latin typeface="Times New Roman"/>
                <a:cs typeface="Times New Roman"/>
              </a:rPr>
              <a:t>Hejnalovou</a:t>
            </a:r>
            <a:r>
              <a:rPr lang="cs-CZ" sz="2400">
                <a:latin typeface="Times New Roman"/>
                <a:cs typeface="Times New Roman"/>
              </a:rPr>
              <a:t> nebo Ing. Strážnickou k zjištění příčiny neodeslání žádosti.</a:t>
            </a:r>
          </a:p>
          <a:p>
            <a:r>
              <a:rPr lang="cs-CZ" sz="2400">
                <a:latin typeface="Times New Roman"/>
                <a:cs typeface="Times New Roman"/>
              </a:rPr>
              <a:t>Ověřovat u Ústavu, že je žádost ověřena a může být vystaven UL. Některé systémy umí zobrazit.</a:t>
            </a:r>
          </a:p>
          <a:p>
            <a:r>
              <a:rPr lang="cs-CZ" sz="2400">
                <a:latin typeface="Times New Roman"/>
                <a:cs typeface="Times New Roman"/>
              </a:rPr>
              <a:t>Po ukončení všech zkoušek a vydání UL neprodleně odesílat data do Ústavu.</a:t>
            </a:r>
          </a:p>
          <a:p>
            <a:r>
              <a:rPr lang="cs-CZ" sz="2400">
                <a:latin typeface="Times New Roman"/>
                <a:cs typeface="Times New Roman"/>
              </a:rPr>
              <a:t>Při neuznání, co nejdříve odeslat originál RK a data do Ústavu k vydání rozhodnutí o neuznání osiva.</a:t>
            </a:r>
          </a:p>
          <a:p>
            <a:r>
              <a:rPr lang="cs-CZ" sz="2400">
                <a:latin typeface="Times New Roman"/>
                <a:cs typeface="Times New Roman"/>
              </a:rPr>
              <a:t>Není přípustné odeslání výsledků zkoušek s několikaměsíčním zpožděním!!!</a:t>
            </a:r>
          </a:p>
        </p:txBody>
      </p:sp>
    </p:spTree>
    <p:extLst>
      <p:ext uri="{BB962C8B-B14F-4D97-AF65-F5344CB8AC3E}">
        <p14:creationId xmlns:p14="http://schemas.microsoft.com/office/powerpoint/2010/main" val="1873715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20DAF-7D1B-4F75-9EAD-BD939E7C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</a:t>
            </a:r>
          </a:p>
        </p:txBody>
      </p:sp>
      <p:pic>
        <p:nvPicPr>
          <p:cNvPr id="4" name="Zástupný symbol pro obsah 3" descr="Meeting 2 Clip Art at Clker.com - vector clip art online, royalty free ...">
            <a:extLst>
              <a:ext uri="{FF2B5EF4-FFF2-40B4-BE49-F238E27FC236}">
                <a16:creationId xmlns:a16="http://schemas.microsoft.com/office/drawing/2014/main" id="{9CBEA26F-13B3-4E68-9ACF-C6673C6BD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74" y="1100135"/>
            <a:ext cx="7455371" cy="549833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907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DD4FE3-67C8-42C2-8FEA-2FF9C08B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Děkuji za pozornost.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BF13BF-F822-4E8D-8CD1-D9FA00ED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0251C95-A8B8-482B-9B2C-15BA87ED8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8F711-8969-43E3-A7DF-95326231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4AA45A-0483-48B1-BE0F-62C21218B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D619E5-5ED0-44A1-85EB-93BDA7C0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49A985-B350-42AE-AD3B-6B74E179F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D50328-EE7A-4297-A048-B9287381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543775-45E6-4680-A778-64E3D435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DA04AC-E63A-4A42-A85F-9E32FB82F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A2EC67-B472-4AA9-A112-DDD0BB683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C28F3-3683-44FB-94F6-24B173AB3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7062B7-7717-4098-B038-3489B984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FF800C-B1D9-4F5E-8DB5-B63CD5131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04135A-581A-43F4-B9E6-345123091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39DC20-1B3B-4C35-BC75-1FE85987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93B30A-9114-42FA-B3AC-D95615CB6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BEA997-F65B-413C-A8D0-97FF1969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77B325-2E99-4295-8C82-7341EBE9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FC0746-F10A-41A2-8015-0DE35874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F3BF9C-DDA0-4F81-9547-053EB4597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AD751D-9941-4C79-90CD-55AFED717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20504-AD44-4048-A6B5-A460A7C1A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1A07A8-3795-408D-AF47-1EBE603A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E6FD0-27DC-45B8-A52F-8D80AA0E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247530-4581-48B7-9DA4-24D2C4B1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D2D15A-2B43-4D93-9713-505D3A1D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2F3F4C-A78A-4B39-A26A-CFC1CC51A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A919E5-1314-40E6-983B-DE1029256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E43EFF-48D1-4057-BF1D-F1F9EFFD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5CA8CF-55E2-4D52-9960-692004D66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AC9705-BCBF-47AE-8F3E-F1618BA8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BA541-10C4-4CE7-BF26-11A471711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4CB43F2-D3A1-4D9E-971D-2C38DC6C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BC2AFB1-810D-4D65-8F47-6054F4E7D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11D1EC-8652-4DC7-8461-37B9F8194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0B9897-7135-4E39-BDEA-096D9B5A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D5DF99B-C4B7-46D7-BB05-F8A5C462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C5F9B7-C665-4891-8FBF-6AC2C2E7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FF8610-952D-4501-9929-65D96EAC3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152BA7-E5B1-4059-AD50-2875A19FA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223687-03EA-46EF-858E-40900494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BEE5EB-7AE2-4314-9C60-075C60EED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2951DA-C087-49F1-B9C4-55C37307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E106FCB-4E57-4512-9AB7-7C33201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1AB2A71-2971-4072-8B43-1A013135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BEE56B-94E5-4731-AEA3-6653B5D65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FCE729D-5308-4590-97A6-FA7683FF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CBBA487-12EF-4D5A-AE64-C3580927B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13B03B-F03F-418B-974F-F8947471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8F4019-64F7-4B7A-8BD8-01A7846E7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B29259-D209-4BF9-8F09-AC9BF73F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4855B33-C412-4D05-B44E-F9EB1B15E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0295E82-7856-435C-8EA8-028F5A6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A3FC20A-AF01-4DD2-BED6-C85633DA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2AFD455-5DBA-4CD7-8F24-DDF1F8268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276F84-B235-4C15-BEAB-71AC53ACC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865E87-F6E6-4262-8F94-027EA315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791DB5-AB84-4DFE-86A5-2F80CC73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243680-2222-4CC7-89AA-CD153AB5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EC878B1-01D4-4B20-9B01-79F7CE53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979239-9574-4078-8CD8-8C70FC0B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536134-D798-4DF8-9305-83B44C05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B281E6-202A-4F53-B0BE-23582E60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1C2ED7-7EA3-4D86-B354-505FBFD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633E295-D486-4BAC-B3B2-480F1BB68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F7AE55B-5021-46F3-BE33-D459A7BA3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021F9FF-37CF-4039-9BD4-904D1AAD8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AD4F60-3B7F-4F2A-AC11-E9DADA9DB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399B806-3165-4D8C-8187-C69D6F7B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3CE12A4-8443-49D7-ADC5-B776A05C5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FC2DBDA-6BEA-4292-9A1E-978A7073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A5AC3DF-CE18-40B2-9B4B-89EC41106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9DF227-D845-4082-BF39-E7AF0DFD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9BBD464-360A-4551-A3F9-A86B79099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50D3EE5-E711-48C3-873C-34863324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FB1C1CF-DC7D-456D-B80A-52A8487E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639E1F-60B9-4E6C-B4A2-FA4F3E31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DB4041-9A97-4D91-A192-44B9A5FAC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6921C-1389-43C0-9876-EA3DC3B3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5D90A0A-A0BC-41FA-84A9-A0D004F5C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4A0E5CE-A1EC-4BB6-AC4C-A88975191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ázek 2" descr="Begin with the End in Mind » ActivityOwner.Com – Getting Things ...">
            <a:extLst>
              <a:ext uri="{FF2B5EF4-FFF2-40B4-BE49-F238E27FC236}">
                <a16:creationId xmlns:a16="http://schemas.microsoft.com/office/drawing/2014/main" id="{7645C1C9-A577-4BEA-8375-BDBBE3F10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01" y="2826744"/>
            <a:ext cx="3686910" cy="24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42016-3768-48CF-A982-C088177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C3180-1A1B-4AB6-8861-50DCEB00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Zákon č. 219/2003 Sb. o uvádění do oběhu osiva a sadby pěstovaných rostlin a o změně některých zákonů, ve znění pozdějších předpisů.</a:t>
            </a:r>
          </a:p>
          <a:p>
            <a:pPr marL="0" indent="0">
              <a:buNone/>
            </a:pPr>
            <a:endParaRPr lang="cs-CZ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Vyhláška č. 129/2012 Sb. o podrobnostech uvádění osiva a sadby pěstovaných rostlin do oběhu, ve znění pozdějších předpisů.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3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EF7C0-53EB-4824-B396-C09C90AB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obecně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E4B04-2918-414C-8CF1-8844C5F1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Uznávacímu řízení osiva předchází uznávání množitelských porostů.</a:t>
            </a:r>
          </a:p>
          <a:p>
            <a:pPr algn="just"/>
            <a:r>
              <a:rPr 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Dodavatel podává žádost o uznání množitelského porostu vždy u Ústavu a v tiskopise zřetelně označí, kdo provede uznávací řízení.</a:t>
            </a:r>
          </a:p>
          <a:p>
            <a:pPr algn="just"/>
            <a:r>
              <a:rPr 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Po kontrole a zaevidování žádosti se ověří doklady o původu osiva a proces uznávání pokračuje přehlídkami porostů.</a:t>
            </a:r>
          </a:p>
          <a:p>
            <a:pPr algn="just"/>
            <a:r>
              <a:rPr 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Po jejich ukončení a popř. po ukončení i dalších navazujících zkoušek je vydán doklad o uznání nebo neuznání porostu.</a:t>
            </a:r>
          </a:p>
          <a:p>
            <a:pPr algn="just"/>
            <a:r>
              <a:rPr 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Po ukončení vegetačního období porostů je dodavatel sklidí a osivo připraví na čistících stanicích k další certifikaci.</a:t>
            </a:r>
          </a:p>
          <a:p>
            <a:pPr marL="0" indent="0" algn="just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6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5A338-4140-493F-8207-1B533D01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obecně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FCF2DE-01FE-487A-A36D-15A425A01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00010"/>
          </a:xfrm>
        </p:spPr>
        <p:txBody>
          <a:bodyPr/>
          <a:lstStyle/>
          <a:p>
            <a:r>
              <a:rPr lang="cs-CZ" sz="2400">
                <a:latin typeface="Times New Roman"/>
                <a:cs typeface="Times New Roman"/>
              </a:rPr>
              <a:t>Dodavatel připraví žádost o uznání osiva a v tiskopise zřetelně vyznačí, kdo provede uznávací řízení.</a:t>
            </a:r>
          </a:p>
          <a:p>
            <a:r>
              <a:rPr lang="cs-CZ" sz="2400">
                <a:latin typeface="Times New Roman"/>
                <a:cs typeface="Times New Roman"/>
              </a:rPr>
              <a:t>Připraví podklady ke kontrole při vzorkování včetně uznávacího listu porostu, evidence návěsek atd.</a:t>
            </a:r>
          </a:p>
          <a:p>
            <a:r>
              <a:rPr lang="cs-CZ" sz="2400">
                <a:latin typeface="Times New Roman"/>
                <a:cs typeface="Times New Roman"/>
              </a:rPr>
              <a:t>Povinností vzorkovatele je vždy na žádosti vyznačit číslo bodcového vzorkovadla nebo AV, podepsat žádost a orazit ji přiděleným razítkem.</a:t>
            </a:r>
          </a:p>
          <a:p>
            <a:r>
              <a:rPr lang="cs-CZ" sz="2400">
                <a:latin typeface="Times New Roman"/>
                <a:cs typeface="Times New Roman"/>
              </a:rPr>
              <a:t>Ústav nebo pověřená osoba odebere vzorek rozmnožovacího materiálu z partie vyrobené z uznaného porostu.</a:t>
            </a:r>
          </a:p>
          <a:p>
            <a:r>
              <a:rPr lang="cs-CZ" sz="2400">
                <a:latin typeface="Times New Roman"/>
                <a:cs typeface="Times New Roman"/>
              </a:rPr>
              <a:t>Uznávací řízení provádí buď Ústav nebo pověřená laboratoř.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81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902C6-ACC8-4AC1-BFB6-8989AEE6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obecně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3F8AB-38B8-4C8D-ADC9-A8AE3288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69409"/>
            <a:ext cx="10131425" cy="4731391"/>
          </a:xfrm>
        </p:spPr>
        <p:txBody>
          <a:bodyPr>
            <a:normAutofit fontScale="85000" lnSpcReduction="10000"/>
          </a:bodyPr>
          <a:lstStyle/>
          <a:p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žádosti o uznání osiva se podávají u Ústavu.</a:t>
            </a:r>
          </a:p>
          <a:p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Dodavatel může žádost podat: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 – datovou schránkou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/>
                <a:cs typeface="Times New Roman"/>
              </a:rPr>
              <a:t>poštou 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žádosti, které zpracovávají pověřené osoby se nahrají elektronicky do ISOOS.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100" b="1" dirty="0">
              <a:solidFill>
                <a:srgbClr val="156A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1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 </a:t>
            </a:r>
          </a:p>
          <a:p>
            <a:r>
              <a:rPr lang="cs-CZ" sz="31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Posílání žádostí ihned. Odeslání nejdéle do 1 týdne po zaevidování.</a:t>
            </a:r>
            <a:endParaRPr lang="cs-CZ" sz="3100" b="1" dirty="0">
              <a:solidFill>
                <a:srgbClr val="156A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4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35AD4-F1E8-4E7E-813D-310F6A8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žádosti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200" b="1">
                <a:solidFill>
                  <a:srgbClr val="156A3C"/>
                </a:solidFill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E54D0-2984-4BB2-ABF0-A3E4D04B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26128"/>
            <a:ext cx="10131425" cy="48907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Pracovník administrativy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Přijme doručenou žádost poštou nebo z 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Následně proběhne kontrola správnosti žádosti s nahranými daty v ISOOS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v ISOOS na původ osiva.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nesrovnalostí informuje pracovník administrativy pověřenou osobu – dokud chyba není odstraněna není možné vydat Uznávací list a s osivem manipulovat.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Přerušení řízení – dodavatel nereaguje na první e-mailovou výzvu.</a:t>
            </a:r>
          </a:p>
          <a:p>
            <a:pPr marL="0" indent="0">
              <a:buNone/>
            </a:pPr>
            <a:r>
              <a:rPr lang="cs-CZ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nemám potvrzené ověření žádosti nesmím vydat Uznávací list !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Pokud nejsou závady shledány, žádost ověří, založí a laboratoř může vydal uznávací list.</a:t>
            </a:r>
          </a:p>
        </p:txBody>
      </p:sp>
    </p:spTree>
    <p:extLst>
      <p:ext uri="{BB962C8B-B14F-4D97-AF65-F5344CB8AC3E}">
        <p14:creationId xmlns:p14="http://schemas.microsoft.com/office/powerpoint/2010/main" val="152048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ED1F0-FFFB-4B6C-95DE-06BADD7F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567BD-A41A-4285-B3C3-47D5A67C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76179"/>
          </a:xfrm>
        </p:spPr>
        <p:txBody>
          <a:bodyPr>
            <a:normAutofit/>
          </a:bodyPr>
          <a:lstStyle/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Provede zkoušky předepsané vyhláškou č. 129/2012 Sb. potřebné k vydání uznávacího listu.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Uznávací list vydá co nejdříve po ukončení předepsaných zkoušek a jestliže má potvrzeno Ústavem ověření příslušné žádosti o uznání osiva.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Z výsledku provedených zkoušek  u odebraného vzorku je zřejmé, že rozmnožovací materiál má ke dni uznání vlastnosti stanovené pro jednotlivé druhy vyhláškou 129/2012 Sb. ve znění pozdějších předpisů.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Žádost o uznání osiva se podává v té generaci, ve které byl uznán množitelský porost. Na žádost dodavatele lze osivo uznat v některé kategorii nebo generaci po ní následující.</a:t>
            </a:r>
          </a:p>
        </p:txBody>
      </p:sp>
    </p:spTree>
    <p:extLst>
      <p:ext uri="{BB962C8B-B14F-4D97-AF65-F5344CB8AC3E}">
        <p14:creationId xmlns:p14="http://schemas.microsoft.com/office/powerpoint/2010/main" val="416293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691D1-F5EE-4666-993E-EF43F416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Uznávací řízení - laboratoř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BBCED-DCCA-4995-A176-F765C0B9C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0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Možnosti pro podání žádostí: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První uznání osiva pocházejícího z uznaného porostu nebo více uznaných porostů sloučených dohromady. Je nutné věnovat pozornost uvedení všech použitých porostů k výrobě osiva.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Uznání po úpravě osiva nebo nové uznání osiva bez manipulace s osivem provádí vždy Ústav.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jakosti přeskladněného osiva (prolongace) – pozor do původu osiva se píše uznávací list osiva.</a:t>
            </a:r>
          </a:p>
          <a:p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 prolongaci lze požádat po 30.6. následujícího roku.</a:t>
            </a:r>
          </a:p>
        </p:txBody>
      </p:sp>
    </p:spTree>
    <p:extLst>
      <p:ext uri="{BB962C8B-B14F-4D97-AF65-F5344CB8AC3E}">
        <p14:creationId xmlns:p14="http://schemas.microsoft.com/office/powerpoint/2010/main" val="981696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0</TotalTime>
  <Words>1385</Words>
  <Application>Microsoft Office PowerPoint</Application>
  <PresentationFormat>Širokoúhlá obrazovka</PresentationFormat>
  <Paragraphs>130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Nebe</vt:lpstr>
      <vt:lpstr>Uznávací řízení</vt:lpstr>
      <vt:lpstr>Obsah</vt:lpstr>
      <vt:lpstr>Legislativa</vt:lpstr>
      <vt:lpstr>Uznávací řízení obecně</vt:lpstr>
      <vt:lpstr>Uznávací řízení obecně</vt:lpstr>
      <vt:lpstr>Uznávací řízení obecně</vt:lpstr>
      <vt:lpstr>Zpracování žádosti  </vt:lpstr>
      <vt:lpstr>Uznávací řízení - laboratoř</vt:lpstr>
      <vt:lpstr>Uznávací řízení - laboratoř</vt:lpstr>
      <vt:lpstr>Uznávací řízení - laboratoř</vt:lpstr>
      <vt:lpstr>Uznávací řízení - laboratoř</vt:lpstr>
      <vt:lpstr>Uznávací řízení - laboratoř</vt:lpstr>
      <vt:lpstr>Uznávací řízení - laboratoř</vt:lpstr>
      <vt:lpstr>Uznávací list</vt:lpstr>
      <vt:lpstr>Uznávací list</vt:lpstr>
      <vt:lpstr>Uznávací list</vt:lpstr>
      <vt:lpstr>Uznávací list - chyby</vt:lpstr>
      <vt:lpstr>Uznávací list - vzor</vt:lpstr>
      <vt:lpstr>Rozhodnutí o neuznání</vt:lpstr>
      <vt:lpstr>Rozhodnutí o neuznání - vzor</vt:lpstr>
      <vt:lpstr>Elektronický přenos dat</vt:lpstr>
      <vt:lpstr>Diskuse a dotazy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Uznávací řízení</dc:title>
  <dc:creator>Hejnalová Soňa</dc:creator>
  <cp:lastModifiedBy>Hejnalová Soňa</cp:lastModifiedBy>
  <cp:revision>2</cp:revision>
  <dcterms:created xsi:type="dcterms:W3CDTF">2022-05-15T17:16:59Z</dcterms:created>
  <dcterms:modified xsi:type="dcterms:W3CDTF">2022-05-17T11:35:21Z</dcterms:modified>
</cp:coreProperties>
</file>