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62" r:id="rId5"/>
    <p:sldId id="272" r:id="rId6"/>
    <p:sldId id="273" r:id="rId7"/>
    <p:sldId id="274" r:id="rId8"/>
    <p:sldId id="263" r:id="rId9"/>
    <p:sldId id="268" r:id="rId10"/>
    <p:sldId id="275" r:id="rId11"/>
    <p:sldId id="27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006B9-DC68-45D7-A39D-42F47BC2C028}" v="2" dt="2022-05-16T04:49:35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agri.cz/ssl/web/file/646600/MP19OOS__24._1._2020_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rostlina, květina, zelená, zahrada&#10;&#10;Popis byl vytvořen automaticky">
            <a:extLst>
              <a:ext uri="{FF2B5EF4-FFF2-40B4-BE49-F238E27FC236}">
                <a16:creationId xmlns:a16="http://schemas.microsoft.com/office/drawing/2014/main" id="{F269998B-6A3F-48C2-A9B5-604C83603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-2"/>
            <a:ext cx="51435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D76864-CD38-4A87-B994-9DDF2B74B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2886" y="3428998"/>
            <a:ext cx="4842392" cy="2268559"/>
          </a:xfrm>
        </p:spPr>
        <p:txBody>
          <a:bodyPr>
            <a:normAutofit fontScale="90000"/>
          </a:bodyPr>
          <a:lstStyle/>
          <a:p>
            <a:r>
              <a:rPr lang="cs-CZ" dirty="0"/>
              <a:t>Školení semenářských laboratoří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34C1B1-951A-4F95-9A08-4E43C16AD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629" y="4985860"/>
            <a:ext cx="5422175" cy="1160213"/>
          </a:xfrm>
        </p:spPr>
        <p:txBody>
          <a:bodyPr/>
          <a:lstStyle/>
          <a:p>
            <a:r>
              <a:rPr lang="cs-CZ" dirty="0"/>
              <a:t>Barbora Dobiášová, květen 2022, Hradec Králové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0E5866-EA7C-4BD2-85BB-606E54072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12" y="81828"/>
            <a:ext cx="1843880" cy="20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3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47367-077B-4327-8D3A-96EEA917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Zajištění kvality prováděných zkoušek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AB3BC-4C46-40D3-A10E-108808B4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478836"/>
            <a:ext cx="7796540" cy="3997828"/>
          </a:xfrm>
        </p:spPr>
        <p:txBody>
          <a:bodyPr/>
          <a:lstStyle/>
          <a:p>
            <a:r>
              <a:rPr lang="cs-CZ" dirty="0"/>
              <a:t>Systém pověřování</a:t>
            </a:r>
          </a:p>
          <a:p>
            <a:r>
              <a:rPr lang="cs-CZ" dirty="0"/>
              <a:t>Systém školení a přezkoušení znalostí VL a zástupce</a:t>
            </a:r>
          </a:p>
          <a:p>
            <a:r>
              <a:rPr lang="cs-CZ" dirty="0"/>
              <a:t>Systém školení pro další personál laboratoře</a:t>
            </a:r>
          </a:p>
          <a:p>
            <a:r>
              <a:rPr lang="cs-CZ" dirty="0"/>
              <a:t>Zavedení přehledu dalších proškolených osob v laboratoři</a:t>
            </a:r>
          </a:p>
          <a:p>
            <a:r>
              <a:rPr lang="cs-CZ" dirty="0"/>
              <a:t>Způsob prováděné kontroly, zejména kontroly na místě a její hodnocení</a:t>
            </a:r>
          </a:p>
          <a:p>
            <a:r>
              <a:rPr lang="cs-CZ" dirty="0"/>
              <a:t>Zavedení nápravných opatření a jejich kontrola plnění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40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386E5-0C9B-4355-AA54-B6F35460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Uznané osivo v PL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33021C-ACBC-466F-A6B1-D5CBE001D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Osivo má platný UL, se kterým je možné ho uvádět do oběhu v rámci celé EU.</a:t>
            </a:r>
          </a:p>
          <a:p>
            <a:pPr marL="0" indent="0">
              <a:buNone/>
            </a:pPr>
            <a:r>
              <a:rPr lang="cs-CZ" dirty="0"/>
              <a:t>Osivo je uznané pod dozorem ústavu, tj. ústav garantuje, že zkoušení bylo provedeno podle mezinárodně platných předpisů.</a:t>
            </a:r>
          </a:p>
          <a:p>
            <a:pPr marL="0" indent="0">
              <a:buNone/>
            </a:pPr>
            <a:r>
              <a:rPr lang="cs-CZ" dirty="0"/>
              <a:t>Pro vydání UL není možné použít jakékoli odlišné postupy zkoušení, které NEJSOU uvedené v platné Metodice zkoušení</a:t>
            </a:r>
          </a:p>
          <a:p>
            <a:pPr marL="0" indent="0">
              <a:buNone/>
            </a:pPr>
            <a:r>
              <a:rPr lang="cs-CZ" dirty="0"/>
              <a:t>Platí pouze legislativa a Metodika zkoušení – vždy edice daného roku. Žádné dohody mimo rámec těchto předpisů nejsou akceptovatelné.</a:t>
            </a:r>
          </a:p>
        </p:txBody>
      </p:sp>
    </p:spTree>
    <p:extLst>
      <p:ext uri="{BB962C8B-B14F-4D97-AF65-F5344CB8AC3E}">
        <p14:creationId xmlns:p14="http://schemas.microsoft.com/office/powerpoint/2010/main" val="10885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B1985-A5B3-4C4F-A26E-B4134878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6AF21B-8B25-4BE0-AC4C-1BC548067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742878CC-67BD-456A-9771-8C3D15D4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2" y="5953125"/>
            <a:ext cx="586544" cy="6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8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1B14B-026B-4D51-B694-BB28A865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školení pracovníků  semenářských laboratoří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FFBEB0EC-5CB0-46B6-8415-D70C1E09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2" y="5953125"/>
            <a:ext cx="586544" cy="652402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FEB656B-379D-4701-9241-C1170356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Seznámení s novými metodami, připomenutí správného technologického postupu </a:t>
            </a:r>
          </a:p>
          <a:p>
            <a:r>
              <a:rPr lang="cs-CZ" dirty="0"/>
              <a:t>Praktické ukázky, konzultace, možnost společného hodnocení vlastních vzorků</a:t>
            </a:r>
          </a:p>
          <a:p>
            <a:r>
              <a:rPr lang="cs-CZ" dirty="0"/>
              <a:t>Výměna zkušeností s pracovníky ÚKZÚZ  (a mezi sebou)</a:t>
            </a:r>
          </a:p>
        </p:txBody>
      </p:sp>
    </p:spTree>
    <p:extLst>
      <p:ext uri="{BB962C8B-B14F-4D97-AF65-F5344CB8AC3E}">
        <p14:creationId xmlns:p14="http://schemas.microsoft.com/office/powerpoint/2010/main" val="165328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041D0-5E95-4140-9479-BB33E2E8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kontroly pověřených laboratoří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1644E8C8-E354-4439-A53D-C7466E4A4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2" y="5953125"/>
            <a:ext cx="586544" cy="652402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2E6749-6341-4B31-892D-8A8264E54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Vypracován MP, je zveřejněn na webu ÚKZÚZ </a:t>
            </a:r>
            <a:r>
              <a:rPr lang="cs-CZ" dirty="0">
                <a:hlinkClick r:id="rId3"/>
              </a:rPr>
              <a:t>MP19OOS__24._1._2020_.pdf (eagri.cz)</a:t>
            </a:r>
            <a:r>
              <a:rPr lang="cs-CZ" dirty="0"/>
              <a:t> </a:t>
            </a:r>
          </a:p>
          <a:p>
            <a:r>
              <a:rPr lang="cs-CZ" dirty="0"/>
              <a:t>V současné době se novelizuje, po ukončení úprav bude zveřejněn nový text</a:t>
            </a:r>
          </a:p>
          <a:p>
            <a:r>
              <a:rPr lang="cs-CZ" dirty="0"/>
              <a:t>Kontrola PL probíhá podle tohoto MP</a:t>
            </a:r>
          </a:p>
        </p:txBody>
      </p:sp>
    </p:spTree>
    <p:extLst>
      <p:ext uri="{BB962C8B-B14F-4D97-AF65-F5344CB8AC3E}">
        <p14:creationId xmlns:p14="http://schemas.microsoft.com/office/powerpoint/2010/main" val="329863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65B23-707C-4D94-9E28-0C1AA720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pověřených laboratoří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6D5CC9-D705-4AEE-83F9-C7F4D587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4113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1.</a:t>
            </a:r>
            <a:r>
              <a:rPr lang="cs-CZ" dirty="0"/>
              <a:t>	</a:t>
            </a:r>
            <a:r>
              <a:rPr lang="cs-CZ" dirty="0">
                <a:solidFill>
                  <a:schemeClr val="accent1"/>
                </a:solidFill>
              </a:rPr>
              <a:t>ÚŘEDNÍ DOZOR</a:t>
            </a:r>
          </a:p>
          <a:p>
            <a:pPr marL="0" indent="0">
              <a:buNone/>
            </a:pPr>
            <a:r>
              <a:rPr lang="cs-CZ" dirty="0"/>
              <a:t>Úředním dozorem je soubor všech opatření prováděných Ústavem v celém procesu uznávání osiva prováděného pověřenou laboratoří. Lze jej rozdělit do následujících oblastí:</a:t>
            </a:r>
          </a:p>
          <a:p>
            <a:pPr marL="0" indent="0">
              <a:buNone/>
            </a:pPr>
            <a:r>
              <a:rPr lang="cs-CZ" dirty="0"/>
              <a:t>•	Kontrola kvality prováděných rozborů.</a:t>
            </a:r>
          </a:p>
          <a:p>
            <a:pPr marL="0" indent="0">
              <a:buNone/>
            </a:pPr>
            <a:r>
              <a:rPr lang="cs-CZ" dirty="0"/>
              <a:t>•	Kontrola vyhodnocení karet.</a:t>
            </a:r>
          </a:p>
          <a:p>
            <a:pPr marL="0" indent="0">
              <a:buNone/>
            </a:pPr>
            <a:r>
              <a:rPr lang="cs-CZ" dirty="0"/>
              <a:t>•	Kontrola pověřené laboratoře na místě.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DBEE2A85-271C-444C-B281-3071C89A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2" y="5953125"/>
            <a:ext cx="586544" cy="6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65B23-707C-4D94-9E28-0C1AA720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pověřených laboratoří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6D5CC9-D705-4AEE-83F9-C7F4D587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611086"/>
            <a:ext cx="7796540" cy="383177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NÁSLEDNÁ KONTROLA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Jedná se o kontrolu kvality prováděných rozborů v pověřené laboratoři s výsledky stanovenými v laboratoři NRLOS dle vyhlášky č. 129/2012 Sb., ve znění pozdějších předpisů, ze vzorků odebraných dle vyhlášky č. 61/2011 Sb., ve znění pozdějších předpisů. Tato kontrola je určena k průběžnému sledování kvality práce pověřené laboratoře. </a:t>
            </a:r>
          </a:p>
          <a:p>
            <a:pPr marL="0" indent="0">
              <a:buNone/>
            </a:pPr>
            <a:endParaRPr lang="cs-CZ" u="sng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DBEE2A85-271C-444C-B281-3071C89A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2" y="5953125"/>
            <a:ext cx="586544" cy="6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65B23-707C-4D94-9E28-0C1AA720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pověřených laboratoří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6D5CC9-D705-4AEE-83F9-C7F4D587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611086"/>
            <a:ext cx="7796540" cy="383177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 KRUHOVÉ TESTY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Účelem KT je kontrola kvality práce laboratoří. Cílem kruhových testů je odhalit odchylky a rozptyl při standardní práci laboratoře. Proto se požaduje, aby vzorky byly zpracovávány zcela standardním postupem. Předmětem kruhových testů jsou všechny druhy plodin, kromě osiva květin a léčivek. Tyto druhy se zasílají pouze na žádost. NRLOS stanoví 3letý plán kruhových testů, který je pravidelně aktualizován o další období a bude zveřejněn na webu ústavu.</a:t>
            </a:r>
          </a:p>
          <a:p>
            <a:pPr marL="0" indent="0">
              <a:buNone/>
            </a:pPr>
            <a:endParaRPr lang="cs-CZ" u="sng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DBEE2A85-271C-444C-B281-3071C89A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2" y="5953125"/>
            <a:ext cx="586544" cy="6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65B23-707C-4D94-9E28-0C1AA720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pověřených laboratoří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6D5CC9-D705-4AEE-83F9-C7F4D587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611086"/>
            <a:ext cx="7796540" cy="443885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NESHODA - </a:t>
            </a:r>
            <a:r>
              <a:rPr lang="cs-CZ" sz="2000" dirty="0"/>
              <a:t>nesplnění  nebo závažné porušení požadavků stanovených právním předpisem nebo technických norem; může znemožnit realizovat hlavní definované procesy</a:t>
            </a:r>
            <a:r>
              <a:rPr lang="cs-CZ" dirty="0"/>
              <a:t>.</a:t>
            </a:r>
          </a:p>
          <a:p>
            <a:pPr marL="44450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nepodstatná neshoda - </a:t>
            </a:r>
            <a:r>
              <a:rPr lang="cs-CZ" sz="1800" dirty="0">
                <a:effectLst/>
                <a:ea typeface="Calibri" panose="020F0502020204030204" pitchFamily="34" charset="0"/>
              </a:rPr>
              <a:t>drobné pochybení oproti metodickým postupům, které nemá přímý vliv na kvalitu zkoušek. Tato neshoda musí být odstraněna nejdéle do 1 roku od jejího zjištění</a:t>
            </a:r>
            <a:r>
              <a:rPr lang="cs-CZ" sz="1800" dirty="0">
                <a:ea typeface="Calibri" panose="020F0502020204030204" pitchFamily="34" charset="0"/>
              </a:rPr>
              <a:t>, plnění bude kontrolováno</a:t>
            </a:r>
            <a:r>
              <a:rPr lang="cs-CZ" sz="1800" dirty="0">
                <a:effectLst/>
                <a:ea typeface="Calibri" panose="020F0502020204030204" pitchFamily="34" charset="0"/>
              </a:rPr>
              <a:t> při následujícím ročním auditu.</a:t>
            </a:r>
            <a:br>
              <a:rPr lang="cs-CZ" sz="1800" dirty="0">
                <a:effectLst/>
                <a:ea typeface="Calibri" panose="020F0502020204030204" pitchFamily="34" charset="0"/>
              </a:rPr>
            </a:br>
            <a:r>
              <a:rPr lang="cs-CZ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Závažná neshoda </a:t>
            </a:r>
            <a:r>
              <a:rPr lang="cs-CZ" sz="1800" dirty="0">
                <a:effectLst/>
                <a:ea typeface="Calibri" panose="020F0502020204030204" pitchFamily="34" charset="0"/>
              </a:rPr>
              <a:t>– postup, který může způsobit </a:t>
            </a:r>
            <a:r>
              <a:rPr lang="cs-CZ" sz="1800" u="sng" dirty="0">
                <a:effectLst/>
                <a:ea typeface="Calibri" panose="020F0502020204030204" pitchFamily="34" charset="0"/>
              </a:rPr>
              <a:t>vážné ovlivnění kvality </a:t>
            </a:r>
            <a:r>
              <a:rPr lang="cs-CZ" sz="1800" dirty="0">
                <a:effectLst/>
                <a:ea typeface="Calibri" panose="020F0502020204030204" pitchFamily="34" charset="0"/>
              </a:rPr>
              <a:t>prováděných zkoušek a vést tak k nedodržení platných metodických postupů. Tato neshoda musí být odstraněna nejdéle do 3 měsíců od jejího zjištění. O odstranění provede laboratoř záznam, který zašle na OOS.</a:t>
            </a:r>
            <a:endParaRPr lang="cs-CZ" cap="all" dirty="0"/>
          </a:p>
          <a:p>
            <a:pPr marL="44450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NÁPRAVNÉ OPATŘENÍ – </a:t>
            </a:r>
            <a:r>
              <a:rPr lang="cs-CZ" sz="1800" dirty="0"/>
              <a:t>identifikace příčiny závažné neshody a stanovení příslušných opatření k jejímu trvalému odstranění. Nápravné opatření musí být vyhotoveno písemně ihned po zjištění závažné neshody a předloženo OOS k posouzení.  </a:t>
            </a:r>
            <a:endParaRPr lang="cs-CZ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	</a:t>
            </a:r>
            <a:endParaRPr lang="cs-CZ" u="sng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DBEE2A85-271C-444C-B281-3071C89A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2" y="5953125"/>
            <a:ext cx="586544" cy="6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2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9F756-75C7-4407-B336-BA466A7B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Roční vyhodnocení práce PL</a:t>
            </a:r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747DDDA9-0E30-4B59-B5B3-976559BDC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2" y="5953125"/>
            <a:ext cx="586544" cy="65240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851DB5F-0693-458F-91FA-60F106061193}"/>
              </a:ext>
            </a:extLst>
          </p:cNvPr>
          <p:cNvSpPr txBox="1"/>
          <p:nvPr/>
        </p:nvSpPr>
        <p:spPr>
          <a:xfrm>
            <a:off x="2897888" y="2333786"/>
            <a:ext cx="76722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Skládá se z:</a:t>
            </a:r>
          </a:p>
          <a:p>
            <a:r>
              <a:rPr lang="cs-CZ" dirty="0"/>
              <a:t>1.  vyhodnocení shodnosti vzorků následné kontroly,</a:t>
            </a:r>
          </a:p>
          <a:p>
            <a:r>
              <a:rPr lang="cs-CZ" dirty="0"/>
              <a:t>2.  auditu úředního dozoru v pověřené laboratoři,</a:t>
            </a:r>
          </a:p>
          <a:p>
            <a:pPr marL="342900" indent="-342900">
              <a:buAutoNum type="arabicPeriod" startAt="3"/>
            </a:pPr>
            <a:r>
              <a:rPr lang="cs-CZ" dirty="0"/>
              <a:t>výsledků KT za poslední kalendářní rok.</a:t>
            </a:r>
          </a:p>
          <a:p>
            <a:pPr marL="342900" indent="-342900">
              <a:buAutoNum type="arabicPeriod" startAt="3"/>
            </a:pPr>
            <a:endParaRPr lang="cs-CZ" dirty="0"/>
          </a:p>
          <a:p>
            <a:r>
              <a:rPr lang="cs-CZ" dirty="0"/>
              <a:t>Součástí závěrečné zprávy je stanovení procenta následné kontroly v následujícím období.</a:t>
            </a:r>
          </a:p>
        </p:txBody>
      </p:sp>
    </p:spTree>
    <p:extLst>
      <p:ext uri="{BB962C8B-B14F-4D97-AF65-F5344CB8AC3E}">
        <p14:creationId xmlns:p14="http://schemas.microsoft.com/office/powerpoint/2010/main" val="402394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52590-5649-4617-85D1-629CBC00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a přezkoušení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9C3583-DE93-4413-991E-3F412D0E3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Školení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on-line – dle potřeby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prezenční – 1 x za 2 roky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</a:rPr>
              <a:t>Individuálně – dle dohody v NRL OS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3200" dirty="0">
                <a:latin typeface="Calibri" panose="020F0502020204030204" pitchFamily="34" charset="0"/>
              </a:rPr>
              <a:t>Přezkoušení </a:t>
            </a:r>
          </a:p>
          <a:p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73FE0B58-78A3-4802-A96F-CF48D8863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2" y="5953125"/>
            <a:ext cx="586544" cy="6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8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{6D826F74-560C-4348-8FDC-C02B56CE9B0F}tf16401375</Template>
  <TotalTime>588</TotalTime>
  <Words>630</Words>
  <Application>Microsoft Office PowerPoint</Application>
  <PresentationFormat>Širokoúhlá obrazovka</PresentationFormat>
  <Paragraphs>55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MS Shell Dlg 2</vt:lpstr>
      <vt:lpstr>Wingdings</vt:lpstr>
      <vt:lpstr>Wingdings 3</vt:lpstr>
      <vt:lpstr>Madison</vt:lpstr>
      <vt:lpstr>Školení semenářských laboratoří</vt:lpstr>
      <vt:lpstr>Význam školení pracovníků  semenářských laboratoří</vt:lpstr>
      <vt:lpstr>Systém kontroly pověřených laboratoří</vt:lpstr>
      <vt:lpstr>Kontrola pověřených laboratoří</vt:lpstr>
      <vt:lpstr>Kontrola pověřených laboratoří</vt:lpstr>
      <vt:lpstr>Kontrola pověřených laboratoří</vt:lpstr>
      <vt:lpstr>Kontrola pověřených laboratoří</vt:lpstr>
      <vt:lpstr>Roční vyhodnocení práce PL</vt:lpstr>
      <vt:lpstr>Školení a přezkoušení</vt:lpstr>
      <vt:lpstr>Zajištění kvality prováděných zkoušek </vt:lpstr>
      <vt:lpstr>Uznané osivo v PL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OOS</dc:title>
  <dc:creator>Dobiášová Barbora</dc:creator>
  <cp:lastModifiedBy>Rouhová Kristýna</cp:lastModifiedBy>
  <cp:revision>12</cp:revision>
  <dcterms:created xsi:type="dcterms:W3CDTF">2022-04-25T05:56:04Z</dcterms:created>
  <dcterms:modified xsi:type="dcterms:W3CDTF">2022-06-02T05:40:54Z</dcterms:modified>
</cp:coreProperties>
</file>