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0" r:id="rId4"/>
  </p:sldMasterIdLst>
  <p:notesMasterIdLst>
    <p:notesMasterId r:id="rId29"/>
  </p:notesMasterIdLst>
  <p:handoutMasterIdLst>
    <p:handoutMasterId r:id="rId30"/>
  </p:handoutMasterIdLst>
  <p:sldIdLst>
    <p:sldId id="259" r:id="rId5"/>
    <p:sldId id="258" r:id="rId6"/>
    <p:sldId id="277" r:id="rId7"/>
    <p:sldId id="278" r:id="rId8"/>
    <p:sldId id="276" r:id="rId9"/>
    <p:sldId id="262" r:id="rId10"/>
    <p:sldId id="269" r:id="rId11"/>
    <p:sldId id="289" r:id="rId12"/>
    <p:sldId id="273" r:id="rId13"/>
    <p:sldId id="264" r:id="rId14"/>
    <p:sldId id="279" r:id="rId15"/>
    <p:sldId id="272" r:id="rId16"/>
    <p:sldId id="280" r:id="rId17"/>
    <p:sldId id="275" r:id="rId18"/>
    <p:sldId id="267" r:id="rId19"/>
    <p:sldId id="286" r:id="rId20"/>
    <p:sldId id="290" r:id="rId21"/>
    <p:sldId id="287" r:id="rId22"/>
    <p:sldId id="311" r:id="rId23"/>
    <p:sldId id="308" r:id="rId24"/>
    <p:sldId id="293" r:id="rId25"/>
    <p:sldId id="310" r:id="rId26"/>
    <p:sldId id="309" r:id="rId27"/>
    <p:sldId id="263" r:id="rId2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4519"/>
    <a:srgbClr val="1879BB"/>
    <a:srgbClr val="3A729A"/>
    <a:srgbClr val="306422"/>
    <a:srgbClr val="FFFFCC"/>
    <a:srgbClr val="EBFDC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22553-DB8E-4AEA-A2CA-7B26BF227B78}" v="9" dt="2022-03-30T17:43:59.354"/>
  </p1510:revLst>
</p1510:revInfo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07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223DCB-041B-4258-935A-854B0E1DED65}" type="datetime1">
              <a:rPr lang="cs-CZ" smtClean="0"/>
              <a:t>06.04.2022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CFD64-B7FB-40F5-B943-7DE3673F6365}" type="datetime1">
              <a:rPr lang="cs-CZ" smtClean="0"/>
              <a:pPr/>
              <a:t>06.04.2022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01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35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cxnSp>
        <p:nvCxnSpPr>
          <p:cNvPr id="5" name="Přímá spojnice 4" descr="Oddělovací čára na úvodním snímku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Logo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obrázkové odrážky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á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0" name="Zástupný symbol obrázku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1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2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3</a:t>
            </a:r>
          </a:p>
        </p:txBody>
      </p:sp>
      <p:sp>
        <p:nvSpPr>
          <p:cNvPr id="21" name="Zástupný symbol pro tex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51" name="Osmiúhelník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2" name="Ová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5" name="Zástupný symbol pro číslo snímku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Volný tvar: Obrazec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8" name="Volný tvar: Obrazec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9" name="Volný tvar: Obrazec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30" name="Volný tvar: Obrazec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31" name="Volný tvar: Obrazec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32" name="Volný tvar: Obrazec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38" name="Zástupný symbol obrázku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300"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39" name="Zástupný symbol obrázku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3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40" name="Zástupný symbol obrázku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300"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ální produ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8" name="Volný tvar: Obrazec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0" name="Volný tvar: Obrazec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4" name="Volný tvar: Obrazec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5" name="Volný tvar: Obrazec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6" name="Volný tvar: Obrazec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7" name="Volný tvar: Obrazec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Zaoblený obdélník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45" name="Zaoblený obdélník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46" name="Obdélník: Zaoblené rohy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47" name="Zaoblený obdélník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48" name="Zaoblený obdélník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49" name="Ová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50" name="Ová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  <p:sp>
          <p:nvSpPr>
            <p:cNvPr id="51" name="Ová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cs-CZ" dirty="0"/>
            </a:p>
          </p:txBody>
        </p:sp>
      </p:grp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Sem můžete dát zdůrazněný text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é odrážky ve 3 sloup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ál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2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3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4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20" name="Zástupný symbol obrázku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21" name="Zástupný symbol obrázku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2" name="Zástupný symbol obrázku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čísla – možno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pro text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Záhlaví oddílu</a:t>
            </a:r>
            <a:endParaRPr lang="cs-CZ" dirty="0"/>
          </a:p>
        </p:txBody>
      </p:sp>
      <p:sp>
        <p:nvSpPr>
          <p:cNvPr id="27" name="Zástupný symbol pro text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cs-CZ"/>
              <a:t>Záhlaví oddílu</a:t>
            </a:r>
            <a:endParaRPr lang="cs-CZ" dirty="0"/>
          </a:p>
        </p:txBody>
      </p:sp>
      <p:sp>
        <p:nvSpPr>
          <p:cNvPr id="28" name="Zástupný symbol pro text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cs-CZ"/>
              <a:t>Záhlaví oddílu</a:t>
            </a:r>
            <a:endParaRPr lang="cs-CZ" dirty="0"/>
          </a:p>
        </p:txBody>
      </p:sp>
      <p:sp>
        <p:nvSpPr>
          <p:cNvPr id="48" name="Volný tvar: Obrazec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47" name="Volný tvar: Obrazec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3" name="Volný tvar: Obrazec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1" name="Zástupný symbol pro text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Times New Roman" panose="02020603050405020304" pitchFamily="18" charset="0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cs-CZ" dirty="0"/>
              <a:t>1</a:t>
            </a:r>
          </a:p>
        </p:txBody>
      </p:sp>
      <p:sp>
        <p:nvSpPr>
          <p:cNvPr id="32" name="Zástupný symbol pro text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2</a:t>
            </a:r>
          </a:p>
        </p:txBody>
      </p:sp>
      <p:sp>
        <p:nvSpPr>
          <p:cNvPr id="33" name="Zástupný symbol pro text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 dirty="0"/>
              <a:t>3</a:t>
            </a:r>
          </a:p>
        </p:txBody>
      </p:sp>
      <p:sp>
        <p:nvSpPr>
          <p:cNvPr id="35" name="Zástupný symbol pro text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Popis oddílu</a:t>
            </a:r>
            <a:endParaRPr lang="cs-CZ" dirty="0"/>
          </a:p>
        </p:txBody>
      </p:sp>
      <p:sp>
        <p:nvSpPr>
          <p:cNvPr id="37" name="Zástupný symbol pro text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cs-CZ"/>
              <a:t>Popis oddílu</a:t>
            </a:r>
            <a:endParaRPr lang="cs-CZ" dirty="0"/>
          </a:p>
        </p:txBody>
      </p:sp>
      <p:sp>
        <p:nvSpPr>
          <p:cNvPr id="39" name="Zástupný symbol pro text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cs-CZ"/>
              <a:t>Popis oddílu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tor na tr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text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Název kvadrantu</a:t>
            </a:r>
            <a:endParaRPr lang="cs-CZ" dirty="0"/>
          </a:p>
        </p:txBody>
      </p:sp>
      <p:sp>
        <p:nvSpPr>
          <p:cNvPr id="20" name="Zástupný symbol pro text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Název kvadrantu</a:t>
            </a:r>
            <a:endParaRPr lang="cs-CZ" dirty="0"/>
          </a:p>
        </p:txBody>
      </p:sp>
      <p:sp>
        <p:nvSpPr>
          <p:cNvPr id="21" name="Zástupný symbol pro text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Název kvadrantu</a:t>
            </a:r>
            <a:endParaRPr lang="cs-CZ" dirty="0"/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Název kvadrantu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l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cs-CZ" dirty="0"/>
              <a:t>Název oddílu 1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Název oddílu 2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Název oddílu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text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Rok</a:t>
            </a:r>
            <a:endParaRPr lang="cs-CZ" dirty="0"/>
          </a:p>
        </p:txBody>
      </p:sp>
      <p:sp>
        <p:nvSpPr>
          <p:cNvPr id="17" name="Zástupný symbol pro text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1" name="Zástupný symbol pro text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2" name="Zástupný symbol pro text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5" name="Zástupný symbol pro text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6" name="Zástupný symbol pro text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Rok</a:t>
            </a:r>
            <a:endParaRPr lang="cs-CZ" dirty="0"/>
          </a:p>
        </p:txBody>
      </p:sp>
      <p:sp>
        <p:nvSpPr>
          <p:cNvPr id="28" name="Zástupný symbol pro text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0" name="Zástupný symbol pro text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1" name="Zástupný symbol pro text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2" name="Zástupný symbol pro text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3" name="Zástupný symbol pro text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4" name="Zástupný symbol pro text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5" name="Zástupný symbol pro text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6" name="Zástupný symbol pro text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7" name="Zástupný symbol pro text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8" name="Zástupný symbol pro text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9" name="Zástupný symbol pro text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0" name="Zástupný symbol pro text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1" name="Zástupný symbol pro text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2" name="Zástupný symbol pro text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3" name="Zástupný symbol pro text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4" name="Zástupný symbol pro text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5" name="Zástupný symbol pro text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6" name="Zástupný symbol pro text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7" name="Zástupný symbol pro text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8" name="Zástupný symbol pro text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49" name="Zástupný symbol pro text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Název položky</a:t>
            </a:r>
            <a:endParaRPr lang="cs-CZ" dirty="0"/>
          </a:p>
        </p:txBody>
      </p:sp>
      <p:sp>
        <p:nvSpPr>
          <p:cNvPr id="50" name="Zástupný symbol pro text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Měsíc Rok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ým se 6 čle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9" name="Zástupný symbol pro text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21" name="Zástupný symbol pro tex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23" name="Zástupný symbol obrázku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24" name="Zástupný symbol obrázku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5" name="Zástupný symbol obrázku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6" name="Zástupný symbol obrázku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7" name="Zástupný symbol obrázku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0" name="Zástupný symbol obrázku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a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3" name="Volný tvar: Obrazec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dirty="0"/>
              <a:t>Kliknutím můžete upravit styl předlohy nadpisů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Textové pol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0" name="Volný tvar: Obrazec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bez graf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CC03-5173-41E8-B655-7D5A10E46F51}" type="datetime1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E4B2-0D1E-405D-896F-D56A137B4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763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038F-AA81-4FA9-94AF-B26EEF58278D}" type="datetime1">
              <a:rPr lang="cs-CZ" smtClean="0"/>
              <a:t>06.04.2022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E4B2-0D1E-405D-896F-D56A137B4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68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9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dirty="0"/>
              <a:t>Kliknutím můžete upravit styl předlohy nadpisů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Textové pole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Zástupný symbol obrázku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8" name="Volný tvar: Obrazec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0" name="Volný tvar: Obrazec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4" name="Volný tvar: Obrazec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5" name="Volný tvar: Obrazec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6" name="Volný tvar: Obrazec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7" name="Volný tvar: Obrazec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ové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á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1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2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3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4</a:t>
            </a:r>
          </a:p>
        </p:txBody>
      </p:sp>
      <p:sp>
        <p:nvSpPr>
          <p:cNvPr id="19" name="Zástupný symbol pro text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5</a:t>
            </a:r>
          </a:p>
        </p:txBody>
      </p:sp>
      <p:sp>
        <p:nvSpPr>
          <p:cNvPr id="21" name="Zástupný symbol pro tex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32" name="Zástupný symbol obrázku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33" name="Zástupný symbol obrázku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34" name="Zástupný symbol obrázku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35" name="Zástupný symbol obrázku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rázkové odrážky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á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7" name="Zástupný symbol obrázku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28" name="Zástupný symbol obrázku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9" name="Zástupný symbol obrázku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500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41" name="Zástupný symbol obrázku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1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2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cs-CZ" dirty="0"/>
              <a:t>Odrážka 3</a:t>
            </a:r>
          </a:p>
        </p:txBody>
      </p:sp>
      <p:sp>
        <p:nvSpPr>
          <p:cNvPr id="21" name="Zástupný symbol pro text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51" name="Osmiúhelník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2" name="Ová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5" name="Zástupný symbol pro číslo snímku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DC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smiúhelník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Textové pole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cs-CZ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Vaše logo nebo název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81" r:id="rId20"/>
    <p:sldLayoutId id="2147483661" r:id="rId21"/>
    <p:sldLayoutId id="2147483678" r:id="rId22"/>
    <p:sldLayoutId id="2147483679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agri.cz/public/web/ukzuz/portal/osivo-a-sadba/certifikace/oecd/" TargetMode="Externa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jp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cs.wikipedia.org/wiki/Marshall%C5%AFv_pl%C3%A1n" TargetMode="External"/><Relationship Id="rId5" Type="http://schemas.openxmlformats.org/officeDocument/2006/relationships/hyperlink" Target="https://cs.wikipedia.org/w/index.php?title=Organizace_pro_evropskou_hospod%C3%A1%C5%99skou_spolupr%C3%A1ci&amp;action=edit&amp;redlink=1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Zástupný symbol obrázku 43" descr="Pohled zblízka na rostliny&#10;&#10;Popis vygenerovaný s velmi vysokou mírou spolehlivosti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>
          <a:xfrm>
            <a:off x="86714" y="46852"/>
            <a:ext cx="12018572" cy="6684572"/>
          </a:xfr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792" y="2920292"/>
            <a:ext cx="11655494" cy="1050673"/>
          </a:xfrm>
          <a:solidFill>
            <a:schemeClr val="accent2">
              <a:lumMod val="50000"/>
            </a:schemeClr>
          </a:solidFill>
        </p:spPr>
        <p:txBody>
          <a:bodyPr rtlCol="0"/>
          <a:lstStyle/>
          <a:p>
            <a:pPr algn="ctr"/>
            <a:r>
              <a:rPr lang="cs-CZ" dirty="0"/>
              <a:t>Mezinárodní certifikace osiva (ISTA,OECD)</a:t>
            </a:r>
            <a:endParaRPr lang="cs-CZ" sz="4000" dirty="0"/>
          </a:p>
        </p:txBody>
      </p:sp>
      <p:cxnSp>
        <p:nvCxnSpPr>
          <p:cNvPr id="15" name="Přímá spojnice 14" descr="Oddělovací čára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017393" y="2878905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nadpis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531" y="5620281"/>
            <a:ext cx="5282504" cy="901021"/>
          </a:xfrm>
          <a:solidFill>
            <a:schemeClr val="accent2">
              <a:lumMod val="50000"/>
            </a:schemeClr>
          </a:solidFill>
        </p:spPr>
        <p:txBody>
          <a:bodyPr rtlCol="0"/>
          <a:lstStyle/>
          <a:p>
            <a:pPr algn="l" rtl="0"/>
            <a:r>
              <a:rPr lang="cs-CZ" dirty="0"/>
              <a:t>Ing. Monika Rubešová</a:t>
            </a:r>
          </a:p>
          <a:p>
            <a:pPr algn="l" rtl="0"/>
            <a:r>
              <a:rPr lang="cs-CZ" dirty="0"/>
              <a:t>7.4. 2022  - školení dodavatelů osiva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38AF488-647D-45D8-AFE4-A6EC1392091F}"/>
              </a:ext>
            </a:extLst>
          </p:cNvPr>
          <p:cNvSpPr txBox="1"/>
          <p:nvPr/>
        </p:nvSpPr>
        <p:spPr>
          <a:xfrm>
            <a:off x="10197328" y="2962934"/>
            <a:ext cx="1390135" cy="8524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latin typeface="+mn-lt"/>
              </a:rPr>
              <a:t>OOS</a:t>
            </a:r>
          </a:p>
          <a:p>
            <a:pPr algn="l"/>
            <a:r>
              <a:rPr lang="cs-CZ" sz="3200" b="1" dirty="0">
                <a:solidFill>
                  <a:schemeClr val="bg1"/>
                </a:solidFill>
                <a:latin typeface="+mn-lt"/>
              </a:rPr>
              <a:t>SOSZR</a:t>
            </a:r>
            <a:endParaRPr lang="cs-CZ" sz="1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9" name="Obrázek 28" descr="Obsah obrázku jídlo, kreslení&#10;&#10;Popis byl vytvořen automaticky">
            <a:extLst>
              <a:ext uri="{FF2B5EF4-FFF2-40B4-BE49-F238E27FC236}">
                <a16:creationId xmlns:a16="http://schemas.microsoft.com/office/drawing/2014/main" id="{D7D8B829-73BD-4616-851C-A365FD366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51" y="5620282"/>
            <a:ext cx="1687808" cy="90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6129" y="841067"/>
            <a:ext cx="8095430" cy="523220"/>
          </a:xfrm>
        </p:spPr>
        <p:txBody>
          <a:bodyPr>
            <a:normAutofit fontScale="90000"/>
          </a:bodyPr>
          <a:lstStyle/>
          <a:p>
            <a:br>
              <a:rPr lang="cs-CZ" sz="4000" b="1" dirty="0">
                <a:solidFill>
                  <a:srgbClr val="187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rgbClr val="187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Vstupní a výstupní vegetační zkouška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6780" y="1558607"/>
            <a:ext cx="9945279" cy="512582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Vstupní vegetační zkouška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(předběžná kontrola,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pre-control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Identifikuje odrůdovou pravost  a problémy s odrůdovou čistotou v rané fázi množitelského cyklu, než se stanou podstatným problémem,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Stejné, příp. předchozí vegetační období,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Generuje  další užitečné informace týkající se  např. chorob přenášených osivem, které  se mohou využít při polní přehlídce příslušných množení,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/>
                </a:solidFill>
              </a:rPr>
              <a:t>Hodnocení vegetační zkoušky by se mělo shodovat s hodnocením množitelského porostu,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Standardní vzorek + kontrolní vzorky ze zkoušené partie osiva (RM předstupňů  a základní RM),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Velikost zkušebních parcel 3 x 10 m</a:t>
            </a:r>
            <a:r>
              <a:rPr lang="cs-CZ" b="1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cs-CZ" b="1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sz="1100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</p:txBody>
      </p:sp>
      <p:pic>
        <p:nvPicPr>
          <p:cNvPr id="7" name="Obrázek 6" descr="Obsah obrázku tráva, exteriér, pole, stojící&#10;&#10;Popis byl vytvořen automaticky">
            <a:extLst>
              <a:ext uri="{FF2B5EF4-FFF2-40B4-BE49-F238E27FC236}">
                <a16:creationId xmlns:a16="http://schemas.microsoft.com/office/drawing/2014/main" id="{E5CF40A1-5894-4003-B641-AE8A65B47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83" y="5065177"/>
            <a:ext cx="3845748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91710F9-2F69-460F-A3A4-B97D8921F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44" y="170449"/>
            <a:ext cx="2639797" cy="67061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6CDFE4B-F543-4870-BB11-66AD11A634C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2BCE4A-4CBC-443B-9CF8-A7703788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E4B2-0D1E-405D-896F-D56A137B4F8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4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0213" y="923817"/>
            <a:ext cx="8095430" cy="523220"/>
          </a:xfrm>
        </p:spPr>
        <p:txBody>
          <a:bodyPr>
            <a:normAutofit fontScale="90000"/>
          </a:bodyPr>
          <a:lstStyle/>
          <a:p>
            <a:br>
              <a:rPr lang="cs-CZ" sz="4000" b="1" dirty="0">
                <a:solidFill>
                  <a:srgbClr val="187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rgbClr val="187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Vstupní a výstupní vegetační zkouška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3269" y="1577802"/>
            <a:ext cx="11224335" cy="4229175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endParaRPr lang="cs-CZ" sz="1100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Výstupní vegetační zkouška 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(následná kontrola, post-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control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b="1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následná </a:t>
            </a:r>
            <a:r>
              <a:rPr lang="cs-CZ" b="1" dirty="0">
                <a:solidFill>
                  <a:srgbClr val="554519"/>
                </a:solidFill>
              </a:rPr>
              <a:t>kontrola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, protože výsledek je k dispozici až po certifikaci osiva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Účinnost procesu produkce osiva ( pravost odrůdy) při zachování odrůdové čistoty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u certifikovaného osiva, generace  C1, které se má dále množit za účelem produkce osiva C2, může VZ sloužit dvěma funkcím: následná kontrola partie generace C1 z poslední sklizně a předběžná kontrola pro další sklizeň osiva generace C 2.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výstupní VZ je nezbytné založit u hybridních odrůd, protože v těchto případech nelze posoudit pravost ani čistotu odrůdy v množitelském porostu osiva</a:t>
            </a:r>
            <a:endParaRPr lang="cs-CZ" b="1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Standardní vzorek + kontrolní vzorky (certifikované osivo)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Velikost zkušebních parcel 1 x 10 m</a:t>
            </a:r>
            <a:r>
              <a:rPr lang="cs-CZ" b="1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cs-CZ" b="1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b="1" baseline="300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cs-CZ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</p:txBody>
      </p:sp>
      <p:pic>
        <p:nvPicPr>
          <p:cNvPr id="11" name="Obrázek 10" descr="Obsah obrázku tráva, exteriér, pole, rostlina&#10;&#10;Popis byl vytvořen automaticky">
            <a:extLst>
              <a:ext uri="{FF2B5EF4-FFF2-40B4-BE49-F238E27FC236}">
                <a16:creationId xmlns:a16="http://schemas.microsoft.com/office/drawing/2014/main" id="{1E7C6996-7C8C-4FFD-A524-A3EF9E18A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19" y="688259"/>
            <a:ext cx="3003612" cy="201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87A40D8-2CF7-4E49-BAA2-13A961317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69" y="143737"/>
            <a:ext cx="2639797" cy="6706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C09538D-1A52-49CF-9A0C-B868BEB095F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EB6413-EDF0-4586-B244-ACDE327F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E4B2-0D1E-405D-896F-D56A137B4F8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5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54AB201-5C28-4ED0-95DC-F41DF22A30CE}"/>
              </a:ext>
            </a:extLst>
          </p:cNvPr>
          <p:cNvSpPr/>
          <p:nvPr/>
        </p:nvSpPr>
        <p:spPr>
          <a:xfrm>
            <a:off x="141403" y="1087623"/>
            <a:ext cx="6694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187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Vzorky pro certifikaci OECD</a:t>
            </a:r>
            <a:endParaRPr lang="cs-CZ" dirty="0">
              <a:solidFill>
                <a:srgbClr val="1879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45F44C-1CD3-4D03-AADD-DFE2DF377D83}"/>
              </a:ext>
            </a:extLst>
          </p:cNvPr>
          <p:cNvSpPr txBox="1"/>
          <p:nvPr/>
        </p:nvSpPr>
        <p:spPr>
          <a:xfrm>
            <a:off x="454398" y="2045661"/>
            <a:ext cx="1003176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Standardní vzorek</a:t>
            </a:r>
          </a:p>
          <a:p>
            <a:endParaRPr lang="cs-CZ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vzorek osiva dané odrůdy ověřený Národní autoritou zodpovědnou za registraci této odrůdy (reprezentuje odrůdu)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slouží k porovnání rostlin vypěstovaných ze zkušebních vzorků s rostlinami vypěstovanými ze Standardního vzorku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účelem standardního vzorku je poskytnout živý popis odrůdy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dodání vzorku  pro vegetační zkoušky zajišťuje </a:t>
            </a:r>
          </a:p>
          <a:p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Oddělení Mezinárodní certifikace a legislativy 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(Ing. Lea Komárková )</a:t>
            </a:r>
          </a:p>
          <a:p>
            <a:endParaRPr lang="cs-CZ" dirty="0"/>
          </a:p>
        </p:txBody>
      </p:sp>
      <p:pic>
        <p:nvPicPr>
          <p:cNvPr id="7" name="Obrázek 6" descr="Obsah obrázku jídlo, exteriér, stůl, budova&#10;&#10;Popis byl vytvořen automaticky">
            <a:extLst>
              <a:ext uri="{FF2B5EF4-FFF2-40B4-BE49-F238E27FC236}">
                <a16:creationId xmlns:a16="http://schemas.microsoft.com/office/drawing/2014/main" id="{CE0A45DD-A7A4-4DBE-9426-38341B9C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185" y="367211"/>
            <a:ext cx="4572000" cy="257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FDCA448-1EFC-4105-8189-3102AF1BC8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B440797-6525-48BC-BDD4-6B4B624DF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98" y="159156"/>
            <a:ext cx="2232278" cy="56670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5B03663-ED73-43CA-814C-FABE9713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E4B2-0D1E-405D-896F-D56A137B4F8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09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54AB201-5C28-4ED0-95DC-F41DF22A30CE}"/>
              </a:ext>
            </a:extLst>
          </p:cNvPr>
          <p:cNvSpPr/>
          <p:nvPr/>
        </p:nvSpPr>
        <p:spPr>
          <a:xfrm>
            <a:off x="2111904" y="785338"/>
            <a:ext cx="7321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187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Vzorky pro certifikaci OECD</a:t>
            </a:r>
            <a:endParaRPr lang="cs-CZ" dirty="0">
              <a:solidFill>
                <a:srgbClr val="1879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45F44C-1CD3-4D03-AADD-DFE2DF377D83}"/>
              </a:ext>
            </a:extLst>
          </p:cNvPr>
          <p:cNvSpPr txBox="1"/>
          <p:nvPr/>
        </p:nvSpPr>
        <p:spPr>
          <a:xfrm>
            <a:off x="938838" y="1825543"/>
            <a:ext cx="1003176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Kontrolní vzorky pro vegetační zkoušky</a:t>
            </a:r>
          </a:p>
          <a:p>
            <a:endParaRPr lang="cs-CZ" sz="800" b="1" dirty="0">
              <a:solidFill>
                <a:schemeClr val="accent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accent6"/>
                </a:solidFill>
              </a:rPr>
              <a:t>vzorek odebraný z partie osiva určené k certifikaci dle OECD Schémat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accent6"/>
                </a:solidFill>
              </a:rPr>
              <a:t>vzorek pro VZ odebírá </a:t>
            </a:r>
            <a:r>
              <a:rPr lang="cs-CZ" sz="2800" b="1" u="sng" dirty="0">
                <a:solidFill>
                  <a:schemeClr val="accent6"/>
                </a:solidFill>
              </a:rPr>
              <a:t>pouze  semenářský inspektor ÚKZÚZ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accent6"/>
                </a:solidFill>
              </a:rPr>
              <a:t>u RM materiálu předstupňů a základního  RM se vzorek na VZ odebírá </a:t>
            </a:r>
            <a:r>
              <a:rPr lang="cs-CZ" sz="2800" b="1" u="sng" dirty="0">
                <a:solidFill>
                  <a:schemeClr val="accent6"/>
                </a:solidFill>
              </a:rPr>
              <a:t>ve 100 % případů </a:t>
            </a:r>
            <a:r>
              <a:rPr lang="cs-CZ" sz="2800" b="1" dirty="0">
                <a:solidFill>
                  <a:schemeClr val="accent6"/>
                </a:solidFill>
              </a:rPr>
              <a:t>(100 % předběžná kontrola)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accent6"/>
                </a:solidFill>
              </a:rPr>
              <a:t>u certifikovaného osiva se odebírá vzorek na VZ  minimálně z 5% certifikovaných partii (rozsah následné kontroly stanovuje Národní autorita dle svého uvážení, ale min. v rozsahu 5%)  - OOS vydává pokyn k odběru vzorků pro VZ v daném roce</a:t>
            </a:r>
            <a:endParaRPr lang="cs-CZ" dirty="0"/>
          </a:p>
        </p:txBody>
      </p:sp>
      <p:pic>
        <p:nvPicPr>
          <p:cNvPr id="9" name="Obrázek 8" descr="Obsah obrázku exteriér, tráva, malé, vsedě&#10;&#10;Popis byl vytvořen automaticky">
            <a:extLst>
              <a:ext uri="{FF2B5EF4-FFF2-40B4-BE49-F238E27FC236}">
                <a16:creationId xmlns:a16="http://schemas.microsoft.com/office/drawing/2014/main" id="{EE29FA12-F18B-4819-A0DB-85B8DB5A3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688639"/>
            <a:ext cx="2301240" cy="15327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70C8824-7D93-42D3-8D6E-BF19C83C8D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7D67E1-DA40-457A-B15D-91769C698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98" y="159156"/>
            <a:ext cx="2232278" cy="56670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F3F40C5-F648-4A98-A22F-5D8C5AF8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E4B2-0D1E-405D-896F-D56A137B4F8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63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0508" y="809810"/>
            <a:ext cx="9292898" cy="107759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187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OECD Schémata pro odrůdovou certifikaci osiva pohybující se na mezinárodním trhu</a:t>
            </a:r>
            <a:endParaRPr lang="cs-CZ" b="1" dirty="0">
              <a:solidFill>
                <a:srgbClr val="1879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327" y="2178646"/>
            <a:ext cx="10845523" cy="4439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altLang="cs-CZ" sz="2400" b="1" dirty="0">
                <a:solidFill>
                  <a:schemeClr val="accent6">
                    <a:lumMod val="75000"/>
                  </a:schemeClr>
                </a:solidFill>
              </a:rPr>
              <a:t>Národní určenou  autoritou ČR pro </a:t>
            </a:r>
            <a:r>
              <a:rPr lang="sk-SK" altLang="cs-CZ" sz="2400" b="1" dirty="0" err="1">
                <a:solidFill>
                  <a:schemeClr val="accent6">
                    <a:lumMod val="75000"/>
                  </a:schemeClr>
                </a:solidFill>
              </a:rPr>
              <a:t>implementaci</a:t>
            </a:r>
            <a:r>
              <a:rPr lang="sk-SK" altLang="cs-CZ" sz="2400" b="1" dirty="0">
                <a:solidFill>
                  <a:schemeClr val="accent6">
                    <a:lumMod val="75000"/>
                  </a:schemeClr>
                </a:solidFill>
              </a:rPr>
              <a:t> OECD </a:t>
            </a:r>
            <a:r>
              <a:rPr lang="sk-SK" altLang="cs-CZ" sz="2400" b="1" dirty="0" err="1">
                <a:solidFill>
                  <a:schemeClr val="accent6">
                    <a:lumMod val="75000"/>
                  </a:schemeClr>
                </a:solidFill>
              </a:rPr>
              <a:t>Schémat</a:t>
            </a:r>
            <a:r>
              <a:rPr lang="sk-SK" altLang="cs-CZ" sz="2400" b="1" dirty="0">
                <a:solidFill>
                  <a:schemeClr val="accent6">
                    <a:lumMod val="75000"/>
                  </a:schemeClr>
                </a:solidFill>
              </a:rPr>
              <a:t>  je ÚKZÚZ, </a:t>
            </a:r>
            <a:r>
              <a:rPr lang="sk-SK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 </a:t>
            </a:r>
            <a:r>
              <a:rPr lang="sk-SK" altLang="cs-CZ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osiv</a:t>
            </a:r>
            <a:r>
              <a:rPr lang="sk-SK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sadby, </a:t>
            </a:r>
            <a:r>
              <a:rPr lang="sk-SK" altLang="cs-CZ" sz="2400" b="1" dirty="0" err="1">
                <a:solidFill>
                  <a:srgbClr val="00B050"/>
                </a:solidFill>
              </a:rPr>
              <a:t>Oddělení</a:t>
            </a:r>
            <a:r>
              <a:rPr lang="sk-SK" altLang="cs-CZ" sz="2400" b="1" dirty="0">
                <a:solidFill>
                  <a:srgbClr val="00B050"/>
                </a:solidFill>
              </a:rPr>
              <a:t> </a:t>
            </a:r>
            <a:r>
              <a:rPr lang="sk-SK" altLang="cs-CZ" sz="2400" b="1" dirty="0" err="1">
                <a:solidFill>
                  <a:srgbClr val="00B050"/>
                </a:solidFill>
              </a:rPr>
              <a:t>Mezinárodní</a:t>
            </a:r>
            <a:r>
              <a:rPr lang="sk-SK" altLang="cs-CZ" sz="2400" b="1" dirty="0">
                <a:solidFill>
                  <a:srgbClr val="00B050"/>
                </a:solidFill>
              </a:rPr>
              <a:t> </a:t>
            </a:r>
            <a:r>
              <a:rPr lang="sk-SK" altLang="cs-CZ" sz="2400" b="1" dirty="0" err="1">
                <a:solidFill>
                  <a:srgbClr val="00B050"/>
                </a:solidFill>
              </a:rPr>
              <a:t>certifikace</a:t>
            </a:r>
            <a:r>
              <a:rPr lang="sk-SK" altLang="cs-CZ" sz="2400" b="1" dirty="0">
                <a:solidFill>
                  <a:srgbClr val="00B050"/>
                </a:solidFill>
              </a:rPr>
              <a:t> a </a:t>
            </a:r>
            <a:r>
              <a:rPr lang="sk-SK" altLang="cs-CZ" sz="2400" b="1" dirty="0" err="1">
                <a:solidFill>
                  <a:srgbClr val="00B050"/>
                </a:solidFill>
              </a:rPr>
              <a:t>legislativy</a:t>
            </a:r>
            <a:r>
              <a:rPr lang="sk-SK" altLang="cs-CZ" sz="2400" b="1" dirty="0">
                <a:solidFill>
                  <a:srgbClr val="00B050"/>
                </a:solidFill>
              </a:rPr>
              <a:t> - </a:t>
            </a:r>
            <a:r>
              <a:rPr lang="sk-SK" altLang="cs-CZ" sz="2400" b="1" dirty="0" err="1">
                <a:solidFill>
                  <a:srgbClr val="00B050"/>
                </a:solidFill>
              </a:rPr>
              <a:t>administrace</a:t>
            </a:r>
            <a:r>
              <a:rPr lang="sk-SK" altLang="cs-CZ" sz="2400" b="1" dirty="0">
                <a:solidFill>
                  <a:srgbClr val="00B05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 vedení národní OECD odrůd (registrace odrůdy na národní úrovni  je  podmínkou pro zařazení odrůdy do OECD listiny odrůd vhodných k certifikaci podle OECD Schémat)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Národní listina OECD odrůd: </a:t>
            </a:r>
            <a:r>
              <a:rPr lang="cs-CZ" sz="2400" b="1" u="sng" dirty="0">
                <a:solidFill>
                  <a:srgbClr val="002060"/>
                </a:solidFill>
                <a:hlinkClick r:id="rId2"/>
              </a:rPr>
              <a:t>http://eagri.cz/public/web/ukzuz/portal/osivo-a-sadba/certifikace/oecd/</a:t>
            </a:r>
            <a:endParaRPr lang="cs-CZ" sz="2400" b="1" u="sng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Zastupování ČR ve OECD Schématech (Výroční zasedání, technické výbory)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Vydávání návěsek a OECD certifikátů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Komunikace s ostatními pověřenými národními autoritami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Povolení k množení osiva mimo zemi registrace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2E63F7-6C20-49F9-A7D4-85411FAA9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43" y="175319"/>
            <a:ext cx="2639797" cy="6706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6EC2489-8F68-4F9F-B06F-6DCEE5106A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44787B-4512-4CC8-BC8F-4AC568A317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46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78097" y="488156"/>
            <a:ext cx="6654060" cy="52322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187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Vzor návěsky a certifikátu OECD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36" y="1509204"/>
            <a:ext cx="3572785" cy="52598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25" y="1410552"/>
            <a:ext cx="3768279" cy="540650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BC02AC1-E070-456A-9C51-8A7C44798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98" y="159156"/>
            <a:ext cx="2232278" cy="566708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277C61-6655-4F53-A210-A54EB495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E4B2-0D1E-405D-896F-D56A137B4F8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466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CF2FB-B656-4A92-BC22-E346B07F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DF99B0-FD4D-4AA3-8795-3DF469C14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16</a:t>
            </a:fld>
            <a:endParaRPr lang="cs-CZ" dirty="0"/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52F3D98D-FA34-4DE3-AE94-557D5541D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617" y="1116465"/>
            <a:ext cx="7277643" cy="5038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rgbClr val="554519"/>
                </a:solidFill>
              </a:rPr>
              <a:t>Mezinárodní asociace pro testování osiva, založena v roce 1924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rgbClr val="554519"/>
                </a:solidFill>
              </a:rPr>
              <a:t>„Jednotnost v kvalitě osiva po celém světě.“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rgbClr val="554519"/>
                </a:solidFill>
              </a:rPr>
              <a:t>Členové ISTA ve více než 80 zemích světa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rgbClr val="554519"/>
                </a:solidFill>
              </a:rPr>
              <a:t>Je řízena Výkonným výborem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rgbClr val="554519"/>
                </a:solidFill>
              </a:rPr>
              <a:t>Nové metody pro testování osiva zajišťují jednotlivé Technické výbory (např. Výbor pro klíčivost, Výbor pro čistotu…), je jich 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rgbClr val="554519"/>
                </a:solidFill>
              </a:rPr>
              <a:t>Po světě více než 130 akreditovaných laboratoří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rgbClr val="554519"/>
                </a:solidFill>
              </a:rPr>
              <a:t>International </a:t>
            </a:r>
            <a:r>
              <a:rPr lang="cs-CZ" sz="2600" b="1" dirty="0" err="1">
                <a:solidFill>
                  <a:srgbClr val="554519"/>
                </a:solidFill>
              </a:rPr>
              <a:t>Rules</a:t>
            </a:r>
            <a:r>
              <a:rPr lang="cs-CZ" sz="2600" b="1" dirty="0">
                <a:solidFill>
                  <a:srgbClr val="554519"/>
                </a:solidFill>
              </a:rPr>
              <a:t> </a:t>
            </a:r>
            <a:r>
              <a:rPr lang="cs-CZ" sz="2600" b="1" dirty="0" err="1">
                <a:solidFill>
                  <a:srgbClr val="554519"/>
                </a:solidFill>
              </a:rPr>
              <a:t>for</a:t>
            </a:r>
            <a:r>
              <a:rPr lang="cs-CZ" sz="2600" b="1" dirty="0">
                <a:solidFill>
                  <a:srgbClr val="554519"/>
                </a:solidFill>
              </a:rPr>
              <a:t> Seed Testing (Mezinárodní pravidla pro zkoušení semen) - každý rok nová verze 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A7CC51F-E93B-4047-A348-0DD4D3D7B61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10" name="Obrázek 9" descr="Obsah obrázku podepsat, tyč, město&#10;&#10;Popis byl vytvořen automaticky">
            <a:extLst>
              <a:ext uri="{FF2B5EF4-FFF2-40B4-BE49-F238E27FC236}">
                <a16:creationId xmlns:a16="http://schemas.microsoft.com/office/drawing/2014/main" id="{B627DB73-E898-49FB-982C-499E131D3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103" y="864000"/>
            <a:ext cx="3732550" cy="375431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853778A-78DE-4F2A-BEA0-D3E25FFE47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1580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00D32945-86B7-4B60-BB08-AFC8B9793E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50CF2FB-B656-4A92-BC22-E346B07F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 certifikát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DF99B0-FD4D-4AA3-8795-3DF469C14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17</a:t>
            </a:fld>
            <a:endParaRPr lang="cs-CZ" dirty="0"/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52F3D98D-FA34-4DE3-AE94-557D5541D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617" y="1116465"/>
            <a:ext cx="5472113" cy="5038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554519"/>
                </a:solidFill>
              </a:rPr>
              <a:t>Může jej vydávat pouze ISTA akreditovaná laboratoř (</a:t>
            </a:r>
            <a:r>
              <a:rPr lang="cs-CZ" sz="2400" b="1">
                <a:solidFill>
                  <a:srgbClr val="554519"/>
                </a:solidFill>
              </a:rPr>
              <a:t>reakreditace každé 3 roky)</a:t>
            </a:r>
            <a:endParaRPr lang="cs-CZ" sz="2400" b="1" dirty="0">
              <a:solidFill>
                <a:srgbClr val="55451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554519"/>
                </a:solidFill>
              </a:rPr>
              <a:t>V ČR má akreditaci</a:t>
            </a:r>
            <a:r>
              <a:rPr lang="cs-CZ" sz="2400" b="1" dirty="0">
                <a:solidFill>
                  <a:schemeClr val="tx1"/>
                </a:solidFill>
              </a:rPr>
              <a:t> ISTA </a:t>
            </a:r>
            <a:r>
              <a:rPr lang="cs-CZ" sz="2400" b="1" dirty="0">
                <a:solidFill>
                  <a:srgbClr val="0070C0"/>
                </a:solidFill>
              </a:rPr>
              <a:t>Odbor osiv a sadby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554519"/>
                </a:solidFill>
              </a:rPr>
              <a:t>Originál, předběžný certifikát, duplikát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554519"/>
                </a:solidFill>
              </a:rPr>
              <a:t>Zaručuje, že výsledky zkoušek jsou reprodukovatelné, pravdivé a představují kvalitu osiva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554519"/>
                </a:solidFill>
              </a:rPr>
              <a:t>Oranžový ISTA certifikát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554519"/>
                </a:solidFill>
              </a:rPr>
              <a:t>Modrý ISTA certifikát 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A7CC51F-E93B-4047-A348-0DD4D3D7B61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AE9D07E7-DAFF-43F3-9941-0698318FB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6369" y="648000"/>
            <a:ext cx="5472000" cy="5040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obsah 8">
            <a:extLst>
              <a:ext uri="{FF2B5EF4-FFF2-40B4-BE49-F238E27FC236}">
                <a16:creationId xmlns:a16="http://schemas.microsoft.com/office/drawing/2014/main" id="{9866D16C-8B2B-41D9-9512-A4D396F80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63" y="0"/>
            <a:ext cx="4716445" cy="6858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07AC545-90B2-4EEE-8995-98D9A4944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55" y="3670604"/>
            <a:ext cx="2207834" cy="3130457"/>
          </a:xfrm>
          <a:prstGeom prst="rect">
            <a:avLst/>
          </a:prstGeom>
        </p:spPr>
      </p:pic>
      <p:pic>
        <p:nvPicPr>
          <p:cNvPr id="10" name="Obrázek 9" descr="Obsah obrázku podepsat, tyč, město&#10;&#10;Popis byl vytvořen automaticky">
            <a:extLst>
              <a:ext uri="{FF2B5EF4-FFF2-40B4-BE49-F238E27FC236}">
                <a16:creationId xmlns:a16="http://schemas.microsoft.com/office/drawing/2014/main" id="{5F071CB3-EA5C-40B4-9F24-EFB0D31ED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2134" y="241408"/>
            <a:ext cx="808470" cy="8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8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CF2FB-B656-4A92-BC22-E346B07F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69" y="142693"/>
            <a:ext cx="11340000" cy="432000"/>
          </a:xfrm>
        </p:spPr>
        <p:txBody>
          <a:bodyPr/>
          <a:lstStyle/>
          <a:p>
            <a:r>
              <a:rPr lang="cs-CZ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 pro vydání ISTA certifikátu</a:t>
            </a:r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52F3D98D-FA34-4DE3-AE94-557D5541D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369" y="746954"/>
            <a:ext cx="5472000" cy="360000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Oranžový ISTA certifikát (OIC)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A8BD43E7-547E-43C1-A8FB-FF0ED7CDB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407" y="1249613"/>
            <a:ext cx="5472000" cy="53375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</a:rPr>
              <a:t>Pouze akreditovaná laboratoř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</a:rPr>
              <a:t>Musí obsahovat: razítko laboratoře (vpravo nahoře), autorizovaný podpis (vpravo dole), číslo rozboru a datum vystavení certifikátu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</a:rPr>
              <a:t>Dokládá, že </a:t>
            </a:r>
            <a:r>
              <a:rPr lang="cs-CZ" sz="2600" b="1" dirty="0">
                <a:solidFill>
                  <a:schemeClr val="accent5">
                    <a:lumMod val="75000"/>
                  </a:schemeClr>
                </a:solidFill>
              </a:rPr>
              <a:t>vzorkování, uzavírání obalu </a:t>
            </a: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</a:rPr>
              <a:t>a zkoušení osiva bylo vykonáno v souladu s ISTA Pravidly.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</a:rPr>
              <a:t>Odběr vzorku provádí úřední vzorkovatel (ISTA)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</a:rPr>
              <a:t>Výsledky rozboru na OIC se vztahují na </a:t>
            </a:r>
            <a:r>
              <a:rPr lang="cs-CZ" sz="2600" b="1" dirty="0">
                <a:solidFill>
                  <a:srgbClr val="FF0000"/>
                </a:solidFill>
              </a:rPr>
              <a:t>partii jako </a:t>
            </a:r>
            <a:r>
              <a:rPr lang="cs-CZ" sz="2600" b="1">
                <a:solidFill>
                  <a:srgbClr val="FF0000"/>
                </a:solidFill>
              </a:rPr>
              <a:t>celek </a:t>
            </a:r>
            <a:r>
              <a:rPr lang="cs-CZ" sz="2600" b="1">
                <a:solidFill>
                  <a:schemeClr val="accent2">
                    <a:lumMod val="50000"/>
                  </a:schemeClr>
                </a:solidFill>
              </a:rPr>
              <a:t>v </a:t>
            </a: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</a:rPr>
              <a:t>době vzorkování osiva.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DF99B0-FD4D-4AA3-8795-3DF469C14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18</a:t>
            </a:fld>
            <a:endParaRPr lang="cs-CZ" dirty="0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DA26F0DB-E180-4D69-82ED-CD6B269742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8000" y="1258344"/>
            <a:ext cx="5472113" cy="54511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</a:rPr>
              <a:t>Pouze akreditovaná laboratoř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</a:rPr>
              <a:t>Musí obsahovat: razítko laboratoře (vpravo nahoře), autorizovaný podpis (vpravo dole), číslo rozboru a datum vystavení certifikátu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rgbClr val="00B0F0"/>
                </a:solidFill>
              </a:rPr>
              <a:t>Dokládá, že zkoušení osiva bylo vykonáno v souladu s ISTA Pravidly.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rgbClr val="00B0F0"/>
                </a:solidFill>
              </a:rPr>
              <a:t>Odběr vzorku </a:t>
            </a:r>
            <a:r>
              <a:rPr lang="cs-CZ" sz="2600" b="1" dirty="0">
                <a:solidFill>
                  <a:srgbClr val="FF0000"/>
                </a:solidFill>
              </a:rPr>
              <a:t>nemusí </a:t>
            </a:r>
            <a:r>
              <a:rPr lang="cs-CZ" sz="2600" b="1" dirty="0">
                <a:solidFill>
                  <a:srgbClr val="00B0F0"/>
                </a:solidFill>
              </a:rPr>
              <a:t>provádět úřední vzorkovatel (ISTA)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rgbClr val="00B0F0"/>
                </a:solidFill>
              </a:rPr>
              <a:t>Výsledky rozboru na BIC se vztahují na </a:t>
            </a:r>
            <a:r>
              <a:rPr lang="cs-CZ" sz="2600" b="1" dirty="0">
                <a:solidFill>
                  <a:srgbClr val="FF0000"/>
                </a:solidFill>
              </a:rPr>
              <a:t>vzorek </a:t>
            </a:r>
            <a:r>
              <a:rPr lang="cs-CZ" sz="2600" b="1" dirty="0">
                <a:solidFill>
                  <a:srgbClr val="00B0F0"/>
                </a:solidFill>
              </a:rPr>
              <a:t>k datu, kdy byl doručen do laboratoře.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rgbClr val="00B0F0"/>
                </a:solidFill>
              </a:rPr>
              <a:t>Směs osiva -&gt; jedině BIC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59947B70-25C7-44A9-9B5B-CED19F761F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8369" y="746954"/>
            <a:ext cx="5472000" cy="358775"/>
          </a:xfrm>
        </p:spPr>
        <p:txBody>
          <a:bodyPr/>
          <a:lstStyle/>
          <a:p>
            <a:r>
              <a:rPr lang="cs-CZ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Modrý ISTA certifikát (BIC)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347AA3-3578-4513-8FC3-51CD59C7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5235" y="5993386"/>
            <a:ext cx="1396837" cy="7160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A7CC51F-E93B-4047-A348-0DD4D3D7B61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11" name="Obrázek 10" descr="Obsah obrázku podepsat, tyč, město&#10;&#10;Popis byl vytvořen automaticky">
            <a:extLst>
              <a:ext uri="{FF2B5EF4-FFF2-40B4-BE49-F238E27FC236}">
                <a16:creationId xmlns:a16="http://schemas.microsoft.com/office/drawing/2014/main" id="{8C67CB19-6493-4CC4-82F3-5A287D3C0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8333" y="864614"/>
            <a:ext cx="965812" cy="9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46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CF2FB-B656-4A92-BC22-E346B07F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5" y="491008"/>
            <a:ext cx="10431472" cy="432000"/>
          </a:xfrm>
        </p:spPr>
        <p:txBody>
          <a:bodyPr/>
          <a:lstStyle/>
          <a:p>
            <a:pPr algn="ctr"/>
            <a:r>
              <a:rPr lang="cs-CZ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Dovoz osiva zemědělských druhů do EU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DF99B0-FD4D-4AA3-8795-3DF469C14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19</a:t>
            </a:fld>
            <a:endParaRPr lang="cs-CZ" dirty="0"/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52F3D98D-FA34-4DE3-AE94-557D5541D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0544" y="1473239"/>
            <a:ext cx="10624158" cy="50340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 mimo EU, které chtějí vyvážet  osivo do EU, musí </a:t>
            </a:r>
            <a:r>
              <a:rPr lang="cs-CZ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splňovat stejná kritéria pro vlastnosti, zkoušení, identifikaci, označování, kontrolu a balení </a:t>
            </a:r>
            <a:r>
              <a:rPr lang="cs-C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osiva jako osivo sklizené a kontrolované v EU, tedy  musí poskytovat </a:t>
            </a:r>
            <a:r>
              <a:rPr lang="cs-CZ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stejnou záruku kvality jako osivo vyrobené v  EU.</a:t>
            </a:r>
            <a:endParaRPr lang="cs-CZ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 musí pocházet ze země, které byla  EU udělena  tzv. </a:t>
            </a:r>
            <a:r>
              <a:rPr 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rovnocennost (ekvivalence).</a:t>
            </a:r>
          </a:p>
          <a:p>
            <a:pPr marL="0" indent="0">
              <a:buNone/>
            </a:pPr>
            <a:endParaRPr lang="cs-CZ" sz="24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A7CC51F-E93B-4047-A348-0DD4D3D7B61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BD63EA-2D08-4479-9FAA-76917368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1AF335C-2ACE-4AFB-8A31-0361FFE57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405" y="-6331"/>
            <a:ext cx="1494595" cy="99467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3DD7BBB-BFED-4681-8E2D-EC1429ABFBB3}"/>
              </a:ext>
            </a:extLst>
          </p:cNvPr>
          <p:cNvSpPr txBox="1"/>
          <p:nvPr/>
        </p:nvSpPr>
        <p:spPr>
          <a:xfrm>
            <a:off x="2725764" y="1620611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14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32746" y="455015"/>
            <a:ext cx="10153176" cy="523221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306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Certifikace osiva na mezinárodním trhu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32746" y="1735628"/>
            <a:ext cx="11049739" cy="545981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Evropská unie - jednotný trh, jednotné požadavky na osivo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Export, import do/z třetích země (mimo EU) - mezinárodní trh</a:t>
            </a:r>
          </a:p>
          <a:p>
            <a:pPr algn="l"/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    Jednotlivé  třetí země mají vlastní semenářskou legislativu           aby byl </a:t>
            </a:r>
          </a:p>
          <a:p>
            <a:pPr algn="l"/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    umožněn pohyb osiva na trhu           mezinárodně platná regulace</a:t>
            </a:r>
            <a:endParaRPr lang="cs-CZ" sz="2800" b="1" dirty="0">
              <a:solidFill>
                <a:srgbClr val="0070C0"/>
              </a:solidFill>
            </a:endParaRPr>
          </a:p>
          <a:p>
            <a:pPr algn="l"/>
            <a:endParaRPr lang="cs-CZ" sz="2800" b="1" dirty="0">
              <a:solidFill>
                <a:srgbClr val="0070C0"/>
              </a:solidFill>
            </a:endParaRPr>
          </a:p>
          <a:p>
            <a:pPr algn="l"/>
            <a:endParaRPr lang="cs-CZ" sz="2400" b="1" dirty="0">
              <a:solidFill>
                <a:srgbClr val="FFC000"/>
              </a:solidFill>
            </a:endParaRPr>
          </a:p>
          <a:p>
            <a:pPr algn="l"/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625907A9-44F9-4782-A9FC-904175F41E06}"/>
              </a:ext>
            </a:extLst>
          </p:cNvPr>
          <p:cNvSpPr/>
          <p:nvPr/>
        </p:nvSpPr>
        <p:spPr>
          <a:xfrm>
            <a:off x="9514249" y="2798217"/>
            <a:ext cx="568171" cy="22194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044BBA6C-3B7A-450F-B6DA-DCC7DBF8E686}"/>
              </a:ext>
            </a:extLst>
          </p:cNvPr>
          <p:cNvSpPr/>
          <p:nvPr/>
        </p:nvSpPr>
        <p:spPr>
          <a:xfrm>
            <a:off x="5607727" y="3318029"/>
            <a:ext cx="568171" cy="22194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0833BB0-34C6-4C5D-BFAD-95C1CE9446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73934" y="3690221"/>
            <a:ext cx="5203929" cy="3096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E5349A5-3AE0-44A8-85D0-894B87AAFE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AC2D99-E09D-4C4C-91C9-F60E9AD5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E4B2-0D1E-405D-896F-D56A137B4F8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67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DF99B0-FD4D-4AA3-8795-3DF469C14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20</a:t>
            </a:fld>
            <a:endParaRPr lang="cs-CZ" dirty="0"/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52F3D98D-FA34-4DE3-AE94-557D5541D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3682" y="1116465"/>
            <a:ext cx="10892687" cy="5038725"/>
          </a:xfrm>
        </p:spPr>
        <p:txBody>
          <a:bodyPr/>
          <a:lstStyle/>
          <a:p>
            <a:pPr marL="0" indent="0">
              <a:buNone/>
            </a:pPr>
            <a:endParaRPr lang="cs-CZ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Právní základ: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ROZHODNUTÍ RADY 2003/17/ES ,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rovnocennosti inspekcí v terénu prováděných ve třetích zemích u množitelského porostu pro produkci osiva a o rovnocennosti osiva vyprodukovaného ve třetích zemích.</a:t>
            </a:r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Postup pro získání rovnocennosti: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třetí země,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 legislativy žadatelské země EK,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v žadatelské zemi,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společné rozhodnutí Rady a Evropského parlamentu.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A7CC51F-E93B-4047-A348-0DD4D3D7B61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BD63EA-2D08-4479-9FAA-76917368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1AF335C-2ACE-4AFB-8A31-0361FFE57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9" y="49408"/>
            <a:ext cx="1214888" cy="808529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2ED08322-EFF5-4599-8F5D-5A390971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03" y="170269"/>
            <a:ext cx="10624158" cy="1010461"/>
          </a:xfrm>
        </p:spPr>
        <p:txBody>
          <a:bodyPr/>
          <a:lstStyle/>
          <a:p>
            <a:r>
              <a:rPr lang="cs-CZ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cs-CZ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cs-C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 rovnocennosti osiva dováženého ze třetích zemí</a:t>
            </a:r>
            <a:br>
              <a:rPr lang="cs-C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87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CF2FB-B656-4A92-BC22-E346B07F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8729755" cy="432000"/>
          </a:xfrm>
        </p:spPr>
        <p:txBody>
          <a:bodyPr/>
          <a:lstStyle/>
          <a:p>
            <a:pPr algn="ctr"/>
            <a:r>
              <a:rPr lang="cs-CZ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 pro získání ekvivalence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DF99B0-FD4D-4AA3-8795-3DF469C14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21</a:t>
            </a:fld>
            <a:endParaRPr lang="cs-CZ" dirty="0"/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52F3D98D-FA34-4DE3-AE94-557D5541D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2211" y="1116465"/>
            <a:ext cx="10624158" cy="5038725"/>
          </a:xfrm>
        </p:spPr>
        <p:txBody>
          <a:bodyPr/>
          <a:lstStyle/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dané zemi jsou legislativně stanovené požadavky a podmínky , které jsou v souladu s podmínkami stanovenými ve směrnicích  EU pro výrobu a uvádění do oběhu  osiva ( požadavky na odrůdovou pravost a čistotu, klíčivost , analytickou čistotu osiva, JRD … včetně požadavků na zdravotní stav)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polní přehlídky  v žadatelské zemí  musí být prováděny úředně nebo pod dohledem orgánu určeného v souladu s vnitrostátními předpisy uplatňujícími certifikační systémy OECD (členství v OECD Schématech)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vzorky osiva jsou odebrány a analyzovány v souladu s používanými mezinárodními metodami: (ISTA nebo AOSA)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provádění vegetačních zkoušek ( nejméně 3 roky)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zavedený systém registrace odrůd a ochrana práv odrůdám.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A7CC51F-E93B-4047-A348-0DD4D3D7B61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BD63EA-2D08-4479-9FAA-76917368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1AF335C-2ACE-4AFB-8A31-0361FFE57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199" y="8616"/>
            <a:ext cx="1894604" cy="12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4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CF2FB-B656-4A92-BC22-E346B07F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01" y="1178417"/>
            <a:ext cx="6918711" cy="432000"/>
          </a:xfrm>
        </p:spPr>
        <p:txBody>
          <a:bodyPr/>
          <a:lstStyle/>
          <a:p>
            <a:pPr algn="ctr"/>
            <a:r>
              <a:rPr lang="cs-CZ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Dovoz osiva zelenin do EU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DF99B0-FD4D-4AA3-8795-3DF469C14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22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A7CC51F-E93B-4047-A348-0DD4D3D7B61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BD63EA-2D08-4479-9FAA-76917368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1AF335C-2ACE-4AFB-8A31-0361FFE57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085" y="1116465"/>
            <a:ext cx="2086180" cy="138838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3DD7BBB-BFED-4681-8E2D-EC1429ABFBB3}"/>
              </a:ext>
            </a:extLst>
          </p:cNvPr>
          <p:cNvSpPr txBox="1"/>
          <p:nvPr/>
        </p:nvSpPr>
        <p:spPr>
          <a:xfrm>
            <a:off x="677734" y="2257559"/>
            <a:ext cx="85195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a certifikované osivo - režim rovnocennosti (2003/17/ES)</a:t>
            </a:r>
          </a:p>
          <a:p>
            <a:endParaRPr lang="cs-CZ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Standardní osivo - prováděcí opatření dosud nestanovena</a:t>
            </a:r>
          </a:p>
          <a:p>
            <a:endParaRPr lang="cs-CZ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čl. 37 odst. 1 směrnice Rady 2002/55/ES lze standardní osivo zeleniny sklizené ve třetí zemi dovážet do členského státu EU pouze tehdy, pokud je osivo rovnocenné osivu sklizenému v Unii.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633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DF99B0-FD4D-4AA3-8795-3DF469C14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23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A7CC51F-E93B-4047-A348-0DD4D3D7B61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BD63EA-2D08-4479-9FAA-76917368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A7718B5-168E-4857-8302-3E66F5C92D53}"/>
              </a:ext>
            </a:extLst>
          </p:cNvPr>
          <p:cNvSpPr txBox="1"/>
          <p:nvPr/>
        </p:nvSpPr>
        <p:spPr>
          <a:xfrm>
            <a:off x="836418" y="1126501"/>
            <a:ext cx="1052891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Vývoz  osiva z 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 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</a:p>
          <a:p>
            <a:endParaRPr lang="cs-CZ" sz="28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Osivo zemědělských druhů a zelenin vyrobené v EU lze od 1.1.2021 vyvážet do UK, pouze v případě :</a:t>
            </a:r>
          </a:p>
          <a:p>
            <a:endParaRPr lang="cs-CZ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4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že bylo certifikováno podle mezinárodně platných systémů certifikace (OECD, ISTA)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4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 případě, že se jedná o osivo odrůd druhů podléhajících registraci, lze vyvážet do UK jen  odrůdy zapsané v Národním katalogu odrůd UK.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Dovoz osiva z 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cs-C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je v současné době považována za třetí zemi, tedy pro ní platí režim ekvivalence.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5D4AB02-05B4-4743-AA99-313AC0F4E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716" y="142693"/>
            <a:ext cx="2950809" cy="17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3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36956" y="2703300"/>
            <a:ext cx="9144000" cy="91382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pozornost.</a:t>
            </a:r>
          </a:p>
        </p:txBody>
      </p:sp>
      <p:pic>
        <p:nvPicPr>
          <p:cNvPr id="7" name="Obrázek 6" descr="Obsah obrázku stůl, počítač, jídlo, místnost&#10;&#10;Popis byl vytvořen automaticky">
            <a:extLst>
              <a:ext uri="{FF2B5EF4-FFF2-40B4-BE49-F238E27FC236}">
                <a16:creationId xmlns:a16="http://schemas.microsoft.com/office/drawing/2014/main" id="{F5ACA27D-7AFB-4D1A-8E9C-76C15FA76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0" y="4008041"/>
            <a:ext cx="6351888" cy="236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EA122B3-91F8-4DF8-AAD9-D1F0EE31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4AC2B7-F71B-436B-AD9C-40B373DA1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98" y="352997"/>
            <a:ext cx="4363138" cy="1107669"/>
          </a:xfrm>
          <a:prstGeom prst="rect">
            <a:avLst/>
          </a:prstGeom>
        </p:spPr>
      </p:pic>
      <p:pic>
        <p:nvPicPr>
          <p:cNvPr id="10" name="Obrázek 9" descr="Obsah obrázku podepsat, tyč, město&#10;&#10;Popis byl vytvořen automaticky">
            <a:extLst>
              <a:ext uri="{FF2B5EF4-FFF2-40B4-BE49-F238E27FC236}">
                <a16:creationId xmlns:a16="http://schemas.microsoft.com/office/drawing/2014/main" id="{9B952399-5920-4EBF-AE1F-EBC2168C0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8335" y="3160214"/>
            <a:ext cx="1685825" cy="1695654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542620-76A2-49AD-8191-EEE267AC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E4B2-0D1E-405D-896F-D56A137B4F87}" type="slidenum">
              <a:rPr lang="cs-CZ" smtClean="0"/>
              <a:t>24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795C51-0655-44CA-8DDF-2D279EFE46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9386" y="906831"/>
            <a:ext cx="2085013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4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6400" y="667919"/>
            <a:ext cx="11647055" cy="511282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306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Certifikace osiva na mezinárodním trhu - mezinárodní regulace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1750" y="2778594"/>
            <a:ext cx="6188364" cy="154754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OECD Schémata pro odrůdovou certifikaci osiva pohybujícího se  na mezinárodním trhu</a:t>
            </a:r>
          </a:p>
          <a:p>
            <a:pPr algn="l"/>
            <a:endParaRPr lang="cs-CZ" sz="2400" b="1" dirty="0">
              <a:solidFill>
                <a:srgbClr val="FFC000"/>
              </a:solidFill>
            </a:endParaRPr>
          </a:p>
          <a:p>
            <a:pPr algn="l"/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8633211-6F1F-4630-A112-B95FB5D35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59" y="1670144"/>
            <a:ext cx="2640569" cy="67036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5676557-DD48-4778-920B-00604000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95" y="1236800"/>
            <a:ext cx="1425829" cy="144261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29E0CC1-130B-4607-9FBE-DB02D65E4052}"/>
              </a:ext>
            </a:extLst>
          </p:cNvPr>
          <p:cNvSpPr/>
          <p:nvPr/>
        </p:nvSpPr>
        <p:spPr>
          <a:xfrm>
            <a:off x="6500114" y="2778594"/>
            <a:ext cx="5440219" cy="1754326"/>
          </a:xfrm>
          <a:prstGeom prst="rect">
            <a:avLst/>
          </a:prstGeom>
          <a:noFill/>
          <a:scene3d>
            <a:camera prst="orthographicFront"/>
            <a:lightRig rig="balanced" dir="t"/>
          </a:scene3d>
          <a:sp3d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cs-CZ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Mezinárodní asociace pro zkoušení semen </a:t>
            </a:r>
            <a:br>
              <a:rPr lang="cs-CZ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cs-CZ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(technická kvalita osiva)    </a:t>
            </a:r>
            <a:r>
              <a:rPr lang="cs-CZ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7860D12-7243-4565-A134-7FF34D45B066}"/>
              </a:ext>
            </a:extLst>
          </p:cNvPr>
          <p:cNvSpPr/>
          <p:nvPr/>
        </p:nvSpPr>
        <p:spPr>
          <a:xfrm>
            <a:off x="9960907" y="1543659"/>
            <a:ext cx="15974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dirty="0">
                <a:solidFill>
                  <a:srgbClr val="002060"/>
                </a:solidFill>
              </a:rPr>
              <a:t>(ISTA)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57DC8C3-526D-49DC-8AEA-587F583D6DD7}"/>
              </a:ext>
            </a:extLst>
          </p:cNvPr>
          <p:cNvSpPr txBox="1"/>
          <p:nvPr/>
        </p:nvSpPr>
        <p:spPr>
          <a:xfrm>
            <a:off x="430298" y="4836370"/>
            <a:ext cx="11331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OECD Schémata byla předlohou pro vytvoření EU legislativy (EU marketingové směrnice) v šedesátých letech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V současné době dochází stále více k prolínaní Pravidel OECD Schémat i ISTA pravidel  do EU legislativy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A98B6AC-C62C-4CC4-AF8E-27F7495FABD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AE0C9C-38A7-49E4-B15B-7BED240A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E4B2-0D1E-405D-896F-D56A137B4F8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68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E3E6836-98EA-45ED-B105-4BF893CED8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945" y="1132873"/>
            <a:ext cx="11647055" cy="974451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OECD</a:t>
            </a:r>
            <a:r>
              <a:rPr lang="cs-CZ" sz="3200" b="1" dirty="0">
                <a:solidFill>
                  <a:srgbClr val="3A72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>
                <a:solidFill>
                  <a:srgbClr val="187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Schémata</a:t>
            </a:r>
            <a:r>
              <a:rPr lang="cs-CZ" sz="3200" b="1" dirty="0">
                <a:solidFill>
                  <a:srgbClr val="3A72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odrůdovou certifikaci </a:t>
            </a:r>
            <a:r>
              <a:rPr lang="cs-CZ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osiva pohybujícího se  na mezinárodním </a:t>
            </a:r>
            <a:r>
              <a:rPr lang="cs-CZ" sz="3200" b="1" dirty="0">
                <a:solidFill>
                  <a:srgbClr val="187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trhu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546" y="3640316"/>
            <a:ext cx="6188364" cy="1547540"/>
          </a:xfrm>
        </p:spPr>
        <p:txBody>
          <a:bodyPr>
            <a:normAutofit/>
          </a:bodyPr>
          <a:lstStyle/>
          <a:p>
            <a:pPr algn="l"/>
            <a:endParaRPr lang="cs-CZ" sz="2400" b="1" dirty="0">
              <a:solidFill>
                <a:srgbClr val="FFC000"/>
              </a:solidFill>
            </a:endParaRPr>
          </a:p>
          <a:p>
            <a:pPr algn="l"/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8633211-6F1F-4630-A112-B95FB5D35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571" y="305115"/>
            <a:ext cx="1781236" cy="45220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F4C79F3-B65E-4BFF-AE43-5CA280C23869}"/>
              </a:ext>
            </a:extLst>
          </p:cNvPr>
          <p:cNvSpPr/>
          <p:nvPr/>
        </p:nvSpPr>
        <p:spPr>
          <a:xfrm>
            <a:off x="770598" y="2461217"/>
            <a:ext cx="11282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 pro hospodářskou spolupráci a rozvoj 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(zkr. 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OECD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 ) je mezivládní organizace, členem je 37 (včetně ČR) ekonomicky rozvinutých států světa.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OECD vznikla v roce 1961 transformací 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hlinkClick r:id="rId5" tooltip="Organizace pro evropskou hospodářskou spolupráci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Organizace pro evropskou hospodářskou spolupráci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 (OEEC), která byla původně zřízena roku 1948 k administraci poválečného 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hlinkClick r:id="rId6" tooltip="Marshallův plá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Marshallova plánu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OECD koordinuje ekonomickou a sociálně-politickou spolupráci členských zemí, zprostředkovává nové investice, prosazuje liberalizaci mezinárodního obchodu.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Cílem OECD je napomáhat k dalšímu ekonomickému rozvoji, potlačení nezaměstnanosti, stabilizaci a rozvoji mezinárodních finančních trhů.</a:t>
            </a:r>
            <a:endParaRPr lang="cs-CZ" sz="2400" b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EF12D7-C04B-427B-BD5A-6D59D7D3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E4B2-0D1E-405D-896F-D56A137B4F8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67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5072" y="649764"/>
            <a:ext cx="9144000" cy="1059051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187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OECD Schémata pro odrůdovou certifikaci osiva pohybujícího se na mezinárodním trhu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345" y="2140652"/>
            <a:ext cx="9450729" cy="406758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OECD Schémata  - založení v roce 1958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Členy – členské i nečlenské země OECD , 61 členských států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altLang="cs-CZ" sz="2800" b="1" dirty="0" err="1">
                <a:solidFill>
                  <a:schemeClr val="accent6">
                    <a:lumMod val="75000"/>
                  </a:schemeClr>
                </a:solidFill>
              </a:rPr>
              <a:t>Cílem</a:t>
            </a:r>
            <a:r>
              <a:rPr lang="sk-SK" altLang="cs-CZ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altLang="cs-CZ" sz="2800" b="1" dirty="0" err="1">
                <a:solidFill>
                  <a:schemeClr val="accent6">
                    <a:lumMod val="75000"/>
                  </a:schemeClr>
                </a:solidFill>
              </a:rPr>
              <a:t>Schémat</a:t>
            </a:r>
            <a:r>
              <a:rPr lang="sk-SK" altLang="cs-CZ" sz="2800" b="1" dirty="0">
                <a:solidFill>
                  <a:schemeClr val="accent6">
                    <a:lumMod val="75000"/>
                  </a:schemeClr>
                </a:solidFill>
              </a:rPr>
              <a:t> je: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k-SK" altLang="cs-CZ" sz="2800" b="1" dirty="0" err="1">
                <a:solidFill>
                  <a:schemeClr val="accent6">
                    <a:lumMod val="75000"/>
                  </a:schemeClr>
                </a:solidFill>
              </a:rPr>
              <a:t>zajistit</a:t>
            </a:r>
            <a:r>
              <a:rPr lang="sk-SK" altLang="cs-CZ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altLang="cs-CZ" sz="2800" b="1" dirty="0" err="1">
                <a:solidFill>
                  <a:schemeClr val="accent6">
                    <a:lumMod val="75000"/>
                  </a:schemeClr>
                </a:solidFill>
              </a:rPr>
              <a:t>používání</a:t>
            </a:r>
            <a:r>
              <a:rPr lang="sk-SK" altLang="cs-CZ" sz="2800" b="1" dirty="0">
                <a:solidFill>
                  <a:schemeClr val="accent6">
                    <a:lumMod val="75000"/>
                  </a:schemeClr>
                </a:solidFill>
              </a:rPr>
              <a:t> osiva vysoké kvality </a:t>
            </a:r>
            <a:r>
              <a:rPr lang="sk-SK" altLang="cs-CZ" sz="2800" b="1" dirty="0" err="1">
                <a:solidFill>
                  <a:schemeClr val="accent6">
                    <a:lumMod val="75000"/>
                  </a:schemeClr>
                </a:solidFill>
              </a:rPr>
              <a:t>ve</a:t>
            </a:r>
            <a:r>
              <a:rPr lang="sk-SK" altLang="cs-CZ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altLang="cs-CZ" sz="2800" b="1" dirty="0" err="1">
                <a:solidFill>
                  <a:schemeClr val="accent6">
                    <a:lumMod val="75000"/>
                  </a:schemeClr>
                </a:solidFill>
              </a:rPr>
              <a:t>všech</a:t>
            </a:r>
            <a:r>
              <a:rPr lang="sk-SK" altLang="cs-CZ" sz="2800" b="1" dirty="0">
                <a:solidFill>
                  <a:schemeClr val="accent6">
                    <a:lumMod val="75000"/>
                  </a:schemeClr>
                </a:solidFill>
              </a:rPr>
              <a:t> členských </a:t>
            </a:r>
            <a:r>
              <a:rPr lang="sk-SK" altLang="cs-CZ" sz="2800" b="1" dirty="0" err="1">
                <a:solidFill>
                  <a:schemeClr val="accent6">
                    <a:lumMod val="75000"/>
                  </a:schemeClr>
                </a:solidFill>
              </a:rPr>
              <a:t>státech</a:t>
            </a:r>
            <a:r>
              <a:rPr lang="sk-SK" altLang="cs-CZ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odstraňováním technických obchodních bariér usnadnit  pohyb osiva na mezinárodním trhu.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Schémata povolují používání návěsek a certifikátů pro osivo vyrobené a zpracované pro mezinárodní obchod v souladu se zásadami zajišťujícími odrůdovou pravost a čistotu</a:t>
            </a:r>
            <a:endParaRPr lang="sk-SK" altLang="cs-CZ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471A98-6E4A-4C3A-9322-BB42C4695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98" y="159156"/>
            <a:ext cx="2232278" cy="56670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8F1AF13-C678-4FE7-ADCE-B5056B932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574" y="2220384"/>
            <a:ext cx="1914127" cy="261281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3909469-08B7-4BC3-B600-C50FBF4919B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31EB8A-6727-4147-9039-035B9C02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E4B2-0D1E-405D-896F-D56A137B4F8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84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5264" y="2077585"/>
            <a:ext cx="7248354" cy="426081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schémat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- trávy a luštěniny</a:t>
            </a:r>
          </a:p>
          <a:p>
            <a:pPr algn="l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    -  brukvovité + další druhy olejnin a přadných rostlin</a:t>
            </a:r>
          </a:p>
          <a:p>
            <a:pPr algn="l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    -  obilniny</a:t>
            </a:r>
          </a:p>
          <a:p>
            <a:pPr algn="l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    -  krmná řepa a cukrovka</a:t>
            </a:r>
          </a:p>
          <a:p>
            <a:pPr algn="l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    -  jeteloviny a podobné druhy</a:t>
            </a:r>
          </a:p>
          <a:p>
            <a:pPr algn="l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    -  kukuřice</a:t>
            </a:r>
          </a:p>
          <a:p>
            <a:pPr algn="l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    -  čirok</a:t>
            </a:r>
          </a:p>
          <a:p>
            <a:pPr algn="l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    -  zelenina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45391" y="871689"/>
            <a:ext cx="9790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187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OECD Schémata pro odrůdovou certifikaci osiva pohybující se</a:t>
            </a:r>
          </a:p>
          <a:p>
            <a:pPr algn="ctr"/>
            <a:r>
              <a:rPr lang="cs-CZ" sz="2800" b="1" dirty="0">
                <a:solidFill>
                  <a:srgbClr val="187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mezinárodním trhu</a:t>
            </a:r>
            <a:endParaRPr lang="cs-CZ" sz="2800" dirty="0">
              <a:solidFill>
                <a:srgbClr val="1879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A111C7B-3E86-4D47-B87F-91896AA41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5" y="222294"/>
            <a:ext cx="2702382" cy="68605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27EBBE6-78BE-436B-94FB-054CA15AEB28}"/>
              </a:ext>
            </a:extLst>
          </p:cNvPr>
          <p:cNvSpPr txBox="1"/>
          <p:nvPr/>
        </p:nvSpPr>
        <p:spPr>
          <a:xfrm>
            <a:off x="6586330" y="4250726"/>
            <a:ext cx="56056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celkem více než 200 zemědělských a rostlinných druhů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ČR je členem všech 8 Schémat OECD</a:t>
            </a:r>
          </a:p>
          <a:p>
            <a:endParaRPr lang="cs-CZ" dirty="0"/>
          </a:p>
        </p:txBody>
      </p:sp>
      <p:pic>
        <p:nvPicPr>
          <p:cNvPr id="9" name="Obrázek 8" descr="Obsah obrázku jídlo, kobereček&#10;&#10;Popis byl vytvořen automaticky">
            <a:extLst>
              <a:ext uri="{FF2B5EF4-FFF2-40B4-BE49-F238E27FC236}">
                <a16:creationId xmlns:a16="http://schemas.microsoft.com/office/drawing/2014/main" id="{729C6862-D06A-47EC-9C63-2FE40A03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76" y="1637189"/>
            <a:ext cx="4333460" cy="239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CDEB1C3-28A3-42FA-AA36-D3379D2281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CD77D1-87D2-4A7F-824F-7ADCFEE5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E4B2-0D1E-405D-896F-D56A137B4F8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09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0564" y="1066408"/>
            <a:ext cx="10035339" cy="1059051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187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OECD Schémata pro odrůdovou certifikaci osiva pohybující se na mezinárodním trhu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0565" y="2362710"/>
            <a:ext cx="9264872" cy="4157360"/>
          </a:xfrm>
        </p:spPr>
        <p:txBody>
          <a:bodyPr>
            <a:normAutofit lnSpcReduction="10000"/>
          </a:bodyPr>
          <a:lstStyle/>
          <a:p>
            <a:pPr algn="l"/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 OECD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–  stanovují technické požadavky na certifikaci ( Schéma pro zeleniny – certifikace  nebo kontrola  „Standardního osiva“)</a:t>
            </a:r>
          </a:p>
          <a:p>
            <a:pPr algn="l"/>
            <a:endParaRPr lang="cs-CZ" sz="9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soubor postupů, metod a technik, které ověřují kvalitu osiva během procesu množení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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jsou navrženy tak, aby byla </a:t>
            </a:r>
            <a:r>
              <a:rPr lang="cs-CZ" b="1" u="sng" dirty="0">
                <a:solidFill>
                  <a:schemeClr val="accent6">
                    <a:lumMod val="75000"/>
                  </a:schemeClr>
                </a:solidFill>
              </a:rPr>
              <a:t>zachována a zajištěna odrůdová pravost a čistota odrůd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kontroly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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různé fáze produkce osiva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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zjištění možných mechanických příměsí, mutací, nežádoucího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cizosprášení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a dalších nepředvídaných výskytů , které by mohly ovlivnit </a:t>
            </a:r>
            <a:r>
              <a:rPr lang="cs-CZ" b="1" u="sng" dirty="0">
                <a:solidFill>
                  <a:schemeClr val="accent6">
                    <a:lumMod val="75000"/>
                  </a:schemeClr>
                </a:solidFill>
              </a:rPr>
              <a:t>odrůdovou pravost a čistotu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osiva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b="1" u="sng" dirty="0">
                <a:solidFill>
                  <a:schemeClr val="accent6">
                    <a:lumMod val="75000"/>
                  </a:schemeClr>
                </a:solidFill>
              </a:rPr>
              <a:t>nejsou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stanovené požadavky </a:t>
            </a:r>
            <a:r>
              <a:rPr lang="cs-CZ" b="1" u="sng" dirty="0">
                <a:solidFill>
                  <a:schemeClr val="accent6">
                    <a:lumMod val="75000"/>
                  </a:schemeClr>
                </a:solidFill>
              </a:rPr>
              <a:t>na technickou kvalitu osiva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, ale certifikovanou partii by měl doprovázet mezinárodně platný certifikát o kvalitě osiva (např. ISTA)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CFEA44E-7913-43BD-8272-F61C8545E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17" y="197910"/>
            <a:ext cx="2748007" cy="69763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C726B51-4BD2-43D0-9BAF-D9438CD1D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735" y="2784353"/>
            <a:ext cx="1790700" cy="25431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F85E01-C6DC-48B3-997A-39CB3583634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3418AF-7091-4492-B9EE-5C27A02E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E4B2-0D1E-405D-896F-D56A137B4F8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69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58198" y="701510"/>
            <a:ext cx="8819530" cy="721443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187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 certifikace podle Schémat OECD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49976" y="1755895"/>
            <a:ext cx="6550288" cy="4627150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Zapsání odrůdy do Listiny odrůd OECD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 odrůda registrovaná v jednom z členských států OECD a zapsána v jejich národní odrůdové knize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Založení porostu a uznání podle Schémat OECD pro daný druh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Založení a kladné hodnocení vstupní vegetační zkoušky (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pre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control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Výstupní vegetační zkouška  (post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control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Označení certifikované partie návěskami OECD pro příslušnou kategorii a možnost vydání certifikátu OECD (doklad druhové a odrůdové pravosti a čistoty)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OECD certifikát doprovází</a:t>
            </a: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 oranžový certifikát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na technickou kvalitu osiva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04414AE-9D14-42F6-A29F-20F6EE045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37" y="268123"/>
            <a:ext cx="2397174" cy="608570"/>
          </a:xfrm>
          <a:prstGeom prst="rect">
            <a:avLst/>
          </a:prstGeom>
        </p:spPr>
      </p:pic>
      <p:pic>
        <p:nvPicPr>
          <p:cNvPr id="8" name="Obrázek 7" descr="Obsah obrázku tráva, exteriér, zelená, planina&#10;&#10;Popis byl vytvořen automaticky">
            <a:extLst>
              <a:ext uri="{FF2B5EF4-FFF2-40B4-BE49-F238E27FC236}">
                <a16:creationId xmlns:a16="http://schemas.microsoft.com/office/drawing/2014/main" id="{67C48128-0EAE-40DD-921D-F999A0FF8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676" y="2132786"/>
            <a:ext cx="4384041" cy="35577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EAE5AFE-611E-40CC-91B2-F37B9A649EC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A12FD1-C48C-4294-8CC4-9CF0F124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E4B2-0D1E-405D-896F-D56A137B4F8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63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A8C9AF-5A97-40C9-AC5A-5994FEE87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970"/>
            <a:ext cx="10515600" cy="46639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Vegetační zkoušky se používají ke sledování </a:t>
            </a:r>
            <a:r>
              <a:rPr lang="cs-CZ" sz="2000" b="1" u="sng" dirty="0">
                <a:solidFill>
                  <a:schemeClr val="accent6">
                    <a:lumMod val="75000"/>
                  </a:schemeClr>
                </a:solidFill>
              </a:rPr>
              <a:t>pravosti a čistoty odrůdy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v různých fázích procesu množení osiva, čímž se zajišťuje, že kvalita osiva produkovaného ve schématech OECD je uspokojivé úrovně.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OECD metodika provádění polních přehlídek a vegetačních zkoušek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Přerov n/Labem, Hradec nad Svitavou – vegetační zkoušky pro polní plodiny a trávy,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Chrlice, Dobřichovice – zelenina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Používá se vždy úřední popis odrůdy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     a standardní vzorek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u="sng" dirty="0">
                <a:solidFill>
                  <a:schemeClr val="accent6">
                    <a:lumMod val="75000"/>
                  </a:schemeClr>
                </a:solidFill>
              </a:rPr>
              <a:t>Rostliny odlišné a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netypické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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   popíší se a viditelně se označí, aby nebyly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   hodnoceny opakovaně</a:t>
            </a:r>
          </a:p>
          <a:p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52038C0-7D89-42E0-A63C-81A16C58DBBE}"/>
              </a:ext>
            </a:extLst>
          </p:cNvPr>
          <p:cNvSpPr/>
          <p:nvPr/>
        </p:nvSpPr>
        <p:spPr>
          <a:xfrm>
            <a:off x="3664581" y="427617"/>
            <a:ext cx="4630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1879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Vegetační zkoušky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879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41D6EC7-A68A-4CE7-BFCE-C0113DCB5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544" y="3579920"/>
            <a:ext cx="3828620" cy="242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6808365-2658-4FD1-AEEB-D93B92CFD0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8335" y="6116869"/>
            <a:ext cx="1475701" cy="5984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27B1336-D8C8-49BF-8966-32ADB762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98" y="159156"/>
            <a:ext cx="2232278" cy="56670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37A8730-525F-4E44-A086-A37C3D2F6C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3941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613_TF16411174.potx" id="{53DD8E7F-D852-4189-8000-778CE4EBE140}" vid="{72846735-097E-4C25-8238-A71E1FD3DF8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54C09E3AD42B4C9DFCBDE784B3B2E6" ma:contentTypeVersion="2" ma:contentTypeDescription="Vytvoří nový dokument" ma:contentTypeScope="" ma:versionID="f119873320ec76fd03e7168550eb830c">
  <xsd:schema xmlns:xsd="http://www.w3.org/2001/XMLSchema" xmlns:xs="http://www.w3.org/2001/XMLSchema" xmlns:p="http://schemas.microsoft.com/office/2006/metadata/properties" xmlns:ns2="73e872bb-9b24-4440-ac19-462e499974a2" targetNamespace="http://schemas.microsoft.com/office/2006/metadata/properties" ma:root="true" ma:fieldsID="16ab9a7375a070270199c569a83110d7" ns2:_="">
    <xsd:import namespace="73e872bb-9b24-4440-ac19-462e499974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872bb-9b24-4440-ac19-462e49997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ADD655-26B4-4AFB-A2E4-52C88544DA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e872bb-9b24-4440-ac19-462e49997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ED076F-FAF1-457C-9C88-BF7AE3E1D9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1ABC19-0A70-4AD0-9D0F-F08967A696DE}">
  <ds:schemaRefs>
    <ds:schemaRef ds:uri="http://schemas.microsoft.com/office/2006/metadata/properties"/>
    <ds:schemaRef ds:uri="73e872bb-9b24-4440-ac19-462e499974a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1903</Words>
  <Application>Microsoft Office PowerPoint</Application>
  <PresentationFormat>Širokoúhlá obrazovka</PresentationFormat>
  <Paragraphs>208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Motiv Office</vt:lpstr>
      <vt:lpstr>Mezinárodní certifikace osiva (ISTA,OECD)</vt:lpstr>
      <vt:lpstr>Certifikace osiva na mezinárodním trhu</vt:lpstr>
      <vt:lpstr>Certifikace osiva na mezinárodním trhu - mezinárodní regulace</vt:lpstr>
      <vt:lpstr>OECD Schémata pro odrůdovou certifikaci osiva pohybujícího se  na mezinárodním trhu</vt:lpstr>
      <vt:lpstr>OECD Schémata pro odrůdovou certifikaci osiva pohybujícího se na mezinárodním trhu </vt:lpstr>
      <vt:lpstr>Prezentace aplikace PowerPoint</vt:lpstr>
      <vt:lpstr>OECD Schémata pro odrůdovou certifikaci osiva pohybující se na mezinárodním trhu</vt:lpstr>
      <vt:lpstr>Podmínky certifikace podle Schémat OECD</vt:lpstr>
      <vt:lpstr>Prezentace aplikace PowerPoint</vt:lpstr>
      <vt:lpstr> Vstupní a výstupní vegetační zkouška</vt:lpstr>
      <vt:lpstr> Vstupní a výstupní vegetační zkouška</vt:lpstr>
      <vt:lpstr>Prezentace aplikace PowerPoint</vt:lpstr>
      <vt:lpstr>Prezentace aplikace PowerPoint</vt:lpstr>
      <vt:lpstr>OECD Schémata pro odrůdovou certifikaci osiva pohybující se na mezinárodním trhu</vt:lpstr>
      <vt:lpstr>Vzor návěsky a certifikátu OECD</vt:lpstr>
      <vt:lpstr>ISTA</vt:lpstr>
      <vt:lpstr>ISTA certifikát</vt:lpstr>
      <vt:lpstr>Podmínky pro vydání ISTA certifikátu</vt:lpstr>
      <vt:lpstr> Dovoz osiva zemědělských druhů do EU</vt:lpstr>
      <vt:lpstr>            Systém rovnocennosti osiva dováženého ze třetích zemí </vt:lpstr>
      <vt:lpstr> Podmínky pro získání ekvivalence</vt:lpstr>
      <vt:lpstr> Dovoz osiva zelenin do EU</vt:lpstr>
      <vt:lpstr>Prezentace aplikace PowerPoint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2020-07-27T14:29:32Z</dcterms:created>
  <dcterms:modified xsi:type="dcterms:W3CDTF">2022-04-06T20:03:33Z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822b08-4fdd-4992-811e-5ca422a5c003_Enabled">
    <vt:lpwstr>true</vt:lpwstr>
  </property>
  <property fmtid="{D5CDD505-2E9C-101B-9397-08002B2CF9AE}" pid="3" name="MSIP_Label_e1822b08-4fdd-4992-811e-5ca422a5c003_SetDate">
    <vt:lpwstr>2020-07-27T14:36:11Z</vt:lpwstr>
  </property>
  <property fmtid="{D5CDD505-2E9C-101B-9397-08002B2CF9AE}" pid="4" name="MSIP_Label_e1822b08-4fdd-4992-811e-5ca422a5c003_Method">
    <vt:lpwstr>Standard</vt:lpwstr>
  </property>
  <property fmtid="{D5CDD505-2E9C-101B-9397-08002B2CF9AE}" pid="5" name="MSIP_Label_e1822b08-4fdd-4992-811e-5ca422a5c003_Name">
    <vt:lpwstr>e1822b08-4fdd-4992-811e-5ca422a5c003</vt:lpwstr>
  </property>
  <property fmtid="{D5CDD505-2E9C-101B-9397-08002B2CF9AE}" pid="6" name="MSIP_Label_e1822b08-4fdd-4992-811e-5ca422a5c003_SiteId">
    <vt:lpwstr>75660d71-8529-414f-8ee4-8511d8f023aa</vt:lpwstr>
  </property>
  <property fmtid="{D5CDD505-2E9C-101B-9397-08002B2CF9AE}" pid="7" name="MSIP_Label_e1822b08-4fdd-4992-811e-5ca422a5c003_ActionId">
    <vt:lpwstr>33f49ff5-9853-4dc7-b0a0-b2656baee2b0</vt:lpwstr>
  </property>
  <property fmtid="{D5CDD505-2E9C-101B-9397-08002B2CF9AE}" pid="8" name="MSIP_Label_e1822b08-4fdd-4992-811e-5ca422a5c003_ContentBits">
    <vt:lpwstr>0</vt:lpwstr>
  </property>
  <property fmtid="{D5CDD505-2E9C-101B-9397-08002B2CF9AE}" pid="9" name="ContentTypeId">
    <vt:lpwstr>0x010100D954C09E3AD42B4C9DFCBDE784B3B2E6</vt:lpwstr>
  </property>
</Properties>
</file>