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4" r:id="rId3"/>
    <p:sldId id="289" r:id="rId4"/>
    <p:sldId id="324" r:id="rId5"/>
    <p:sldId id="320" r:id="rId6"/>
    <p:sldId id="321" r:id="rId7"/>
    <p:sldId id="323" r:id="rId8"/>
    <p:sldId id="327" r:id="rId9"/>
    <p:sldId id="328" r:id="rId10"/>
    <p:sldId id="325" r:id="rId11"/>
    <p:sldId id="326" r:id="rId12"/>
    <p:sldId id="329" r:id="rId13"/>
    <p:sldId id="319" r:id="rId14"/>
    <p:sldId id="322" r:id="rId15"/>
    <p:sldId id="306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912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805A-E42A-40EA-A5E6-EC1BEF0709CA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0E269-C39C-404D-A49C-1DE5D1C6D7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537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EBE2D-E282-4BC9-AC84-535B5FD3CF4F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0104-6220-42A3-BFB1-A5D427B3D5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vvv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30104-6220-42A3-BFB1-A5D427B3D5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1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61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3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5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206349" y="224631"/>
            <a:ext cx="262697" cy="64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624519" y="1620000"/>
            <a:ext cx="10942575" cy="4613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0DE7CC4-4400-41B2-B483-708A7042E1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42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03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6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8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6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72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0A3A-170C-435B-A372-DD297FD4A54C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E405-654E-4D79-8E65-06C4DBBD3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Přírodní krajina, proud řeky, strom&#10;&#10;Popis byl vytvořen automaticky">
            <a:extLst>
              <a:ext uri="{FF2B5EF4-FFF2-40B4-BE49-F238E27FC236}">
                <a16:creationId xmlns:a16="http://schemas.microsoft.com/office/drawing/2014/main" id="{D2B175AE-E995-CE23-6D82-066D5670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359646" y="2542204"/>
            <a:ext cx="10954372" cy="1396744"/>
          </a:xfrm>
          <a:solidFill>
            <a:schemeClr val="tx2">
              <a:alpha val="54000"/>
            </a:schemeClr>
          </a:solidFill>
          <a:ln w="76200">
            <a:noFill/>
          </a:ln>
        </p:spPr>
        <p:txBody>
          <a:bodyPr anchor="ctr">
            <a:normAutofit/>
          </a:bodyPr>
          <a:lstStyle/>
          <a:p>
            <a:r>
              <a:rPr lang="cs-CZ" sz="3100" b="1" dirty="0">
                <a:solidFill>
                  <a:schemeClr val="bg1"/>
                </a:solidFill>
                <a:latin typeface="+mn-lt"/>
              </a:rPr>
              <a:t>Metodická doporučení z kontrol, </a:t>
            </a:r>
            <a:br>
              <a:rPr lang="cs-CZ" sz="3100" b="1" dirty="0">
                <a:solidFill>
                  <a:schemeClr val="bg1"/>
                </a:solidFill>
                <a:latin typeface="+mn-lt"/>
              </a:rPr>
            </a:br>
            <a:r>
              <a:rPr lang="cs-CZ" sz="3100" b="1" dirty="0">
                <a:solidFill>
                  <a:schemeClr val="bg1"/>
                </a:solidFill>
                <a:latin typeface="+mn-lt"/>
              </a:rPr>
              <a:t>odvolacích a mimoodvolacích řízení, často kladené otázky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359646" y="392612"/>
            <a:ext cx="10954372" cy="1396744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7" name="Logo MZ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" y="471718"/>
            <a:ext cx="2870614" cy="12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Horizontální linka"/>
          <p:cNvCxnSpPr/>
          <p:nvPr/>
        </p:nvCxnSpPr>
        <p:spPr>
          <a:xfrm flipV="1">
            <a:off x="359646" y="2065080"/>
            <a:ext cx="10954372" cy="519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flipH="1">
            <a:off x="1828797" y="4197096"/>
            <a:ext cx="7946137" cy="954107"/>
          </a:xfrm>
          <a:prstGeom prst="rect">
            <a:avLst/>
          </a:prstGeom>
          <a:solidFill>
            <a:schemeClr val="bg2">
              <a:lumMod val="5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Hotel Palcát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23.-25.10.2023</a:t>
            </a:r>
          </a:p>
        </p:txBody>
      </p:sp>
    </p:spTree>
    <p:extLst>
      <p:ext uri="{BB962C8B-B14F-4D97-AF65-F5344CB8AC3E}">
        <p14:creationId xmlns:p14="http://schemas.microsoft.com/office/powerpoint/2010/main" val="423741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88454" y="1607800"/>
            <a:ext cx="5366286" cy="4845213"/>
          </a:xfrm>
        </p:spPr>
        <p:txBody>
          <a:bodyPr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b="1" dirty="0">
                <a:solidFill>
                  <a:srgbClr val="002060"/>
                </a:solidFill>
              </a:rPr>
              <a:t>Manipulační řád VD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200" dirty="0">
                <a:solidFill>
                  <a:srgbClr val="002060"/>
                </a:solidFill>
              </a:rPr>
              <a:t>k prodloužení platnosti manipulačního řádu je třeba doložit stanovisko správce povodí, správce vodního toku a dotčených orgánů (ZS orgánu ochrany přírody a krajiny)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200" dirty="0">
                <a:solidFill>
                  <a:srgbClr val="002060"/>
                </a:solidFill>
              </a:rPr>
              <a:t>bez těchto podkladů nemůže vodoprávní úřad posoudit, zda nedošlo ke změně podmínek, za kterých dříve manipulační řád schválil, zda nevznikla nová skutečnost s ohledem na ochranu veřejného zájmu a tedy zda má vodoprávní úřad žádost o prodloužení schválit/zamítnout.</a:t>
            </a: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mrak, venku, hora, voda&#10;&#10;Popis byl vytvořen automaticky">
            <a:extLst>
              <a:ext uri="{FF2B5EF4-FFF2-40B4-BE49-F238E27FC236}">
                <a16:creationId xmlns:a16="http://schemas.microsoft.com/office/drawing/2014/main" id="{27D42E66-8265-FD08-B491-9FB1D3EB9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1" y="1712574"/>
            <a:ext cx="5420643" cy="36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1" y="1607800"/>
            <a:ext cx="6311963" cy="4845213"/>
          </a:xfrm>
        </p:spPr>
        <p:txBody>
          <a:bodyPr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</a:rPr>
              <a:t>Státní plavební správa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(§ 5a zákona o vnitrozemské plavbě):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umístění, kolaudace, ohlášení, povolení stavby, pokud přesahuje do sledované vodní cesty nebo je to stavba dopravní a technické infrastruktury do 50 m od břehové čáry 	 </a:t>
            </a:r>
          </a:p>
          <a:p>
            <a:pPr marL="9906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SPS má postavení dotčeného orgánu a vydává závazné stanovisko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ostatní situace, např. schválení manipulačního řádu – plavební správa není dotčený orgán a nevydává závazné stanovisko</a:t>
            </a: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sp>
        <p:nvSpPr>
          <p:cNvPr id="2" name="Šipka doprava 12">
            <a:extLst>
              <a:ext uri="{FF2B5EF4-FFF2-40B4-BE49-F238E27FC236}">
                <a16:creationId xmlns:a16="http://schemas.microsoft.com/office/drawing/2014/main" id="{137CBC76-EE5D-DDB0-D504-163CA3E04BF2}"/>
              </a:ext>
            </a:extLst>
          </p:cNvPr>
          <p:cNvSpPr/>
          <p:nvPr/>
        </p:nvSpPr>
        <p:spPr>
          <a:xfrm>
            <a:off x="1015551" y="4030405"/>
            <a:ext cx="328622" cy="29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venku, přeprava, loď, vozidlo&#10;&#10;Popis byl vytvořen automaticky">
            <a:extLst>
              <a:ext uri="{FF2B5EF4-FFF2-40B4-BE49-F238E27FC236}">
                <a16:creationId xmlns:a16="http://schemas.microsoft.com/office/drawing/2014/main" id="{BD9760A3-B292-F819-022B-A50E24629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90" y="2151125"/>
            <a:ext cx="4572000" cy="30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9048" y="1613041"/>
            <a:ext cx="8267307" cy="4845213"/>
          </a:xfrm>
        </p:spPr>
        <p:txBody>
          <a:bodyPr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</a:rPr>
              <a:t>Státní plavební správa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400" dirty="0">
                <a:solidFill>
                  <a:srgbClr val="002060"/>
                </a:solidFill>
              </a:rPr>
              <a:t>§ 9 odst. 4 písm. d) zákona </a:t>
            </a:r>
            <a:r>
              <a:rPr lang="cs-CZ" sz="2400" dirty="0">
                <a:solidFill>
                  <a:srgbClr val="002060"/>
                </a:solidFill>
              </a:rPr>
              <a:t>o vnitrozemské plavbě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plavidlo – </a:t>
            </a:r>
            <a:r>
              <a:rPr lang="cs-CZ" sz="2400" b="1" dirty="0">
                <a:solidFill>
                  <a:srgbClr val="002060"/>
                </a:solidFill>
              </a:rPr>
              <a:t>plovoucí zařízení </a:t>
            </a:r>
            <a:r>
              <a:rPr lang="cs-CZ" sz="2400" dirty="0">
                <a:solidFill>
                  <a:srgbClr val="002060"/>
                </a:solidFill>
              </a:rPr>
              <a:t>nad 10 000 kg nebo o délce nebo šířka nad 10 m nebo výšce nad 2 m: podléhá toto plavidlo podle § 14 zákona o VP </a:t>
            </a:r>
            <a:r>
              <a:rPr lang="cs-CZ" sz="2400" b="1" dirty="0">
                <a:solidFill>
                  <a:srgbClr val="002060"/>
                </a:solidFill>
              </a:rPr>
              <a:t>evidenci v plavebním rejstříku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podmínkou evidence je (§ 14 odst. 1 zákona o VP) schválení technické způsobilosti plavebním úřadem</a:t>
            </a:r>
          </a:p>
          <a:p>
            <a:pPr marL="3200400" lvl="7" indent="0" algn="just">
              <a:spcBef>
                <a:spcPts val="1200"/>
              </a:spcBef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		technická prohlídka plavidla</a:t>
            </a:r>
          </a:p>
          <a:p>
            <a:pPr marL="3200400" lvl="7" indent="0" algn="just">
              <a:spcBef>
                <a:spcPts val="1200"/>
              </a:spcBef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		vystavení osvědčení plavidla</a:t>
            </a:r>
          </a:p>
          <a:p>
            <a:pPr marL="3200400" lvl="7" indent="0" algn="just">
              <a:spcBef>
                <a:spcPts val="1200"/>
              </a:spcBef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sp>
        <p:nvSpPr>
          <p:cNvPr id="2" name="Šipka doprava 12">
            <a:extLst>
              <a:ext uri="{FF2B5EF4-FFF2-40B4-BE49-F238E27FC236}">
                <a16:creationId xmlns:a16="http://schemas.microsoft.com/office/drawing/2014/main" id="{137CBC76-EE5D-DDB0-D504-163CA3E04BF2}"/>
              </a:ext>
            </a:extLst>
          </p:cNvPr>
          <p:cNvSpPr/>
          <p:nvPr/>
        </p:nvSpPr>
        <p:spPr>
          <a:xfrm>
            <a:off x="4773906" y="4558962"/>
            <a:ext cx="328622" cy="29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venku, dřevěné, voda, dok&#10;&#10;Popis byl vytvořen automaticky">
            <a:extLst>
              <a:ext uri="{FF2B5EF4-FFF2-40B4-BE49-F238E27FC236}">
                <a16:creationId xmlns:a16="http://schemas.microsoft.com/office/drawing/2014/main" id="{1125A889-2CED-1CFE-EC49-DDB821FEA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5" y="1951767"/>
            <a:ext cx="2677089" cy="2005233"/>
          </a:xfrm>
          <a:prstGeom prst="rect">
            <a:avLst/>
          </a:prstGeom>
        </p:spPr>
      </p:pic>
      <p:pic>
        <p:nvPicPr>
          <p:cNvPr id="11" name="Obrázek 10" descr="Obsah obrázku venku, solární panel, Solární energie, Solární panel&#10;&#10;Popis byl vytvořen automaticky">
            <a:extLst>
              <a:ext uri="{FF2B5EF4-FFF2-40B4-BE49-F238E27FC236}">
                <a16:creationId xmlns:a16="http://schemas.microsoft.com/office/drawing/2014/main" id="{BDE69A54-111D-F054-3B82-573CBC7B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8" y="4556110"/>
            <a:ext cx="3674087" cy="1660687"/>
          </a:xfrm>
          <a:prstGeom prst="rect">
            <a:avLst/>
          </a:prstGeom>
        </p:spPr>
      </p:pic>
      <p:sp>
        <p:nvSpPr>
          <p:cNvPr id="14" name="Šipka doprava 12">
            <a:extLst>
              <a:ext uri="{FF2B5EF4-FFF2-40B4-BE49-F238E27FC236}">
                <a16:creationId xmlns:a16="http://schemas.microsoft.com/office/drawing/2014/main" id="{90BC29DF-5F9C-F070-2D70-EA8D9FF0F7D8}"/>
              </a:ext>
            </a:extLst>
          </p:cNvPr>
          <p:cNvSpPr/>
          <p:nvPr/>
        </p:nvSpPr>
        <p:spPr>
          <a:xfrm>
            <a:off x="4773906" y="5026948"/>
            <a:ext cx="328622" cy="29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11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1" y="1607800"/>
            <a:ext cx="10219865" cy="4845213"/>
          </a:xfrm>
        </p:spPr>
        <p:txBody>
          <a:bodyPr rtlCol="0">
            <a:noAutofit/>
          </a:bodyPr>
          <a:lstStyle/>
          <a:p>
            <a:pPr marL="44291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solidFill>
                  <a:srgbClr val="FF0000"/>
                </a:solidFill>
              </a:rPr>
              <a:t>Dokladová vyhláška </a:t>
            </a:r>
            <a:r>
              <a:rPr lang="cs-CZ" sz="2400" b="1" dirty="0">
                <a:solidFill>
                  <a:srgbClr val="002060"/>
                </a:solidFill>
              </a:rPr>
              <a:t>– vyhláška č. 183/2018 Sb., o náležitostech rozhodnutí a dalších opatření vodoprávního úřadu a o dokladech předkládaných vodoprávnímu úřadu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dirty="0">
                <a:solidFill>
                  <a:srgbClr val="002060"/>
                </a:solidFill>
              </a:rPr>
              <a:t>obsahuje: 	   doklady předkládané žadateli v případě vyjmenovaných žádostí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dirty="0">
                <a:solidFill>
                  <a:srgbClr val="002060"/>
                </a:solidFill>
              </a:rPr>
              <a:t>		   náležitosti rozhodnutí, závazných stanovisek, souhlasů…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dirty="0">
                <a:solidFill>
                  <a:srgbClr val="002060"/>
                </a:solidFill>
              </a:rPr>
              <a:t>žádost 	  řízení o žádosti	 rozhodnutí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004A99"/>
              </a:buClr>
              <a:defRPr/>
            </a:pPr>
            <a:r>
              <a:rPr lang="cs-CZ" altLang="cs-CZ" dirty="0">
                <a:solidFill>
                  <a:srgbClr val="002060"/>
                </a:solidFill>
              </a:rPr>
              <a:t>žádost o společné povolení dle § 94l SZ          žádost o stavební povolení dle § 110 SZ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1600" b="1" dirty="0">
                <a:solidFill>
                  <a:srgbClr val="002060"/>
                </a:solidFill>
              </a:rPr>
              <a:t>	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sp>
        <p:nvSpPr>
          <p:cNvPr id="4" name="Šipka doprava 12">
            <a:extLst>
              <a:ext uri="{FF2B5EF4-FFF2-40B4-BE49-F238E27FC236}">
                <a16:creationId xmlns:a16="http://schemas.microsoft.com/office/drawing/2014/main" id="{BFA59FD5-9E80-A7EE-F796-8E4E382FCB7E}"/>
              </a:ext>
            </a:extLst>
          </p:cNvPr>
          <p:cNvSpPr/>
          <p:nvPr/>
        </p:nvSpPr>
        <p:spPr>
          <a:xfrm>
            <a:off x="2075212" y="4461678"/>
            <a:ext cx="328622" cy="29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12">
            <a:extLst>
              <a:ext uri="{FF2B5EF4-FFF2-40B4-BE49-F238E27FC236}">
                <a16:creationId xmlns:a16="http://schemas.microsoft.com/office/drawing/2014/main" id="{99D6FCCA-F3AC-18C0-C689-10C6D603FF9E}"/>
              </a:ext>
            </a:extLst>
          </p:cNvPr>
          <p:cNvSpPr/>
          <p:nvPr/>
        </p:nvSpPr>
        <p:spPr>
          <a:xfrm>
            <a:off x="4674481" y="4461678"/>
            <a:ext cx="328622" cy="29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D57B949-27B3-B23E-7D8D-98FB26F3C64E}"/>
              </a:ext>
            </a:extLst>
          </p:cNvPr>
          <p:cNvSpPr/>
          <p:nvPr/>
        </p:nvSpPr>
        <p:spPr>
          <a:xfrm>
            <a:off x="2418829" y="3183991"/>
            <a:ext cx="84841" cy="942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82FE08E-ADB6-0588-EB82-1AA95B849FFC}"/>
              </a:ext>
            </a:extLst>
          </p:cNvPr>
          <p:cNvSpPr/>
          <p:nvPr/>
        </p:nvSpPr>
        <p:spPr>
          <a:xfrm>
            <a:off x="2418829" y="3656561"/>
            <a:ext cx="84841" cy="942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4F4C59C3-EFC8-B53B-78E7-F556E7B0CE9C}"/>
              </a:ext>
            </a:extLst>
          </p:cNvPr>
          <p:cNvSpPr/>
          <p:nvPr/>
        </p:nvSpPr>
        <p:spPr>
          <a:xfrm>
            <a:off x="6262611" y="5250200"/>
            <a:ext cx="558958" cy="5029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9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1" y="1607800"/>
            <a:ext cx="10756329" cy="4845213"/>
          </a:xfrm>
        </p:spPr>
        <p:txBody>
          <a:bodyPr rtlCol="0">
            <a:noAutofit/>
          </a:bodyPr>
          <a:lstStyle/>
          <a:p>
            <a:pPr marL="44291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b="1" dirty="0">
                <a:solidFill>
                  <a:srgbClr val="FF0000"/>
                </a:solidFill>
              </a:rPr>
              <a:t>Dokladová vyhláška </a:t>
            </a:r>
            <a:r>
              <a:rPr lang="cs-CZ" sz="2200" b="1" dirty="0">
                <a:solidFill>
                  <a:srgbClr val="002060"/>
                </a:solidFill>
              </a:rPr>
              <a:t>– vyhláška č. 183/2018 Sb., o náležitostech rozhodnutí a dalších opatření vodoprávního úřadu a o dokladech předkládaných vodoprávnímu úřadu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obsahuje náležitosti rozhodnutí, závazných stanovisek, souhlasů…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200" dirty="0">
              <a:solidFill>
                <a:srgbClr val="00206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rozhodnutí, týkající se </a:t>
            </a:r>
            <a:r>
              <a:rPr lang="cs-CZ" sz="2200" b="1" dirty="0">
                <a:solidFill>
                  <a:srgbClr val="002060"/>
                </a:solidFill>
              </a:rPr>
              <a:t>vodního toku </a:t>
            </a:r>
            <a:r>
              <a:rPr lang="cs-CZ" sz="2200" dirty="0">
                <a:solidFill>
                  <a:srgbClr val="002060"/>
                </a:solidFill>
              </a:rPr>
              <a:t>– název VT, IDVT, </a:t>
            </a:r>
            <a:r>
              <a:rPr lang="cs-CZ" sz="2200" dirty="0" err="1">
                <a:solidFill>
                  <a:srgbClr val="002060"/>
                </a:solidFill>
              </a:rPr>
              <a:t>č.h.p</a:t>
            </a:r>
            <a:r>
              <a:rPr lang="cs-CZ" sz="2200" dirty="0">
                <a:solidFill>
                  <a:srgbClr val="002060"/>
                </a:solidFill>
              </a:rPr>
              <a:t>., název a kód útvaru povrchových vod, ř.km</a:t>
            </a:r>
          </a:p>
          <a:p>
            <a:pPr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rozhodnutí, související se zdrojem </a:t>
            </a:r>
            <a:r>
              <a:rPr lang="cs-CZ" sz="2200" b="1" dirty="0">
                <a:solidFill>
                  <a:srgbClr val="002060"/>
                </a:solidFill>
              </a:rPr>
              <a:t>podzemních vod </a:t>
            </a:r>
            <a:r>
              <a:rPr lang="cs-CZ" sz="2200" dirty="0">
                <a:solidFill>
                  <a:srgbClr val="002060"/>
                </a:solidFill>
              </a:rPr>
              <a:t>– číslo HGR, název a kód útvaru podzemních vod</a:t>
            </a:r>
          </a:p>
          <a:p>
            <a:pPr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sz="2200" dirty="0">
              <a:solidFill>
                <a:srgbClr val="00206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souřadnice X, Y – určení polohy VD </a:t>
            </a:r>
            <a:r>
              <a:rPr lang="cs-CZ" sz="2200" b="1" dirty="0">
                <a:solidFill>
                  <a:srgbClr val="002060"/>
                </a:solidFill>
              </a:rPr>
              <a:t>orientačně</a:t>
            </a:r>
            <a:r>
              <a:rPr lang="cs-CZ" sz="2200" dirty="0">
                <a:solidFill>
                  <a:srgbClr val="002060"/>
                </a:solidFill>
              </a:rPr>
              <a:t> souřadnicemi S-JTSK – </a:t>
            </a:r>
            <a:r>
              <a:rPr lang="cs-CZ" sz="2200" b="1" dirty="0">
                <a:solidFill>
                  <a:srgbClr val="002060"/>
                </a:solidFill>
              </a:rPr>
              <a:t>ve výroku rozhodnutí</a:t>
            </a:r>
            <a:endParaRPr lang="cs-CZ" sz="2200" dirty="0">
              <a:solidFill>
                <a:srgbClr val="00206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691" y="1607800"/>
            <a:ext cx="10895181" cy="4845213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4000" dirty="0">
                <a:solidFill>
                  <a:srgbClr val="002060"/>
                </a:solidFill>
              </a:rPr>
              <a:t>Děkuji Vám za pozornost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Ing. Halka Němcová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4A99"/>
              </a:buClr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halka.nemcova@mze.cz</a:t>
            </a:r>
          </a:p>
          <a:p>
            <a:pPr marL="0" indent="0" algn="ctr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60733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4"/>
          <p:cNvSpPr txBox="1">
            <a:spLocks/>
          </p:cNvSpPr>
          <p:nvPr/>
        </p:nvSpPr>
        <p:spPr>
          <a:xfrm>
            <a:off x="457690" y="460732"/>
            <a:ext cx="11050817" cy="749232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sz="4400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6" name="Obrázek 5" descr="Obsah obrázku venku, tráva, obloha, rostlina&#10;&#10;Popis byl vytvořen automaticky">
            <a:extLst>
              <a:ext uri="{FF2B5EF4-FFF2-40B4-BE49-F238E27FC236}">
                <a16:creationId xmlns:a16="http://schemas.microsoft.com/office/drawing/2014/main" id="{D7AB6D82-CC83-689D-73D7-1D945BA67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89" y="2395550"/>
            <a:ext cx="4860984" cy="31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8125" y="1607800"/>
            <a:ext cx="6275887" cy="4845213"/>
          </a:xfrm>
        </p:spPr>
        <p:txBody>
          <a:bodyPr rtlCol="0">
            <a:noAutofit/>
          </a:bodyPr>
          <a:lstStyle/>
          <a:p>
            <a:pPr marL="447675" lvl="1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Je </a:t>
            </a:r>
            <a:r>
              <a:rPr lang="cs-CZ" altLang="cs-CZ" sz="2200" b="1" dirty="0">
                <a:solidFill>
                  <a:srgbClr val="FF0000"/>
                </a:solidFill>
              </a:rPr>
              <a:t>tůň</a:t>
            </a:r>
            <a:r>
              <a:rPr lang="cs-CZ" altLang="cs-CZ" sz="2200" dirty="0">
                <a:solidFill>
                  <a:srgbClr val="002060"/>
                </a:solidFill>
              </a:rPr>
              <a:t> vodní dílo?</a:t>
            </a:r>
          </a:p>
          <a:p>
            <a:pPr marL="447675" lvl="1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Pod pojmem tůň je chápána "</a:t>
            </a:r>
            <a:r>
              <a:rPr lang="cs-CZ" sz="2200" i="1" dirty="0">
                <a:solidFill>
                  <a:srgbClr val="002060"/>
                </a:solidFill>
              </a:rPr>
              <a:t>deprese naplněná vodou, která není za normálního stavu vody spojená se samotným tokem nebo jiným hydrickým ekosystémem“</a:t>
            </a:r>
          </a:p>
          <a:p>
            <a:pPr marL="447675" lvl="1" algn="just">
              <a:lnSpc>
                <a:spcPct val="110000"/>
              </a:lnSpc>
              <a:spcBef>
                <a:spcPts val="12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Tůň </a:t>
            </a:r>
            <a:r>
              <a:rPr lang="cs-CZ" sz="2200" b="1" dirty="0">
                <a:solidFill>
                  <a:srgbClr val="FF0000"/>
                </a:solidFill>
              </a:rPr>
              <a:t>nelze</a:t>
            </a:r>
            <a:r>
              <a:rPr lang="cs-CZ" sz="2200" dirty="0">
                <a:solidFill>
                  <a:srgbClr val="002060"/>
                </a:solidFill>
              </a:rPr>
              <a:t> obecně považovat za </a:t>
            </a:r>
            <a:r>
              <a:rPr lang="cs-CZ" sz="2200" b="1" dirty="0">
                <a:solidFill>
                  <a:srgbClr val="002060"/>
                </a:solidFill>
              </a:rPr>
              <a:t>vodní dílo</a:t>
            </a:r>
            <a:r>
              <a:rPr lang="cs-CZ" sz="2200" dirty="0">
                <a:solidFill>
                  <a:srgbClr val="002060"/>
                </a:solidFill>
              </a:rPr>
              <a:t>, absentují zde stavební objekty, voda zachycená v tůni je neovladatelná</a:t>
            </a:r>
          </a:p>
          <a:p>
            <a:pPr marL="447675" lvl="1" algn="just">
              <a:lnSpc>
                <a:spcPct val="110000"/>
              </a:lnSpc>
              <a:spcBef>
                <a:spcPts val="12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V tůni se nacházejí povrchové vody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000" dirty="0">
              <a:solidFill>
                <a:srgbClr val="002060"/>
              </a:solidFill>
            </a:endParaRPr>
          </a:p>
          <a:p>
            <a:pPr marL="914400" lvl="2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16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1600" b="1" dirty="0">
                <a:solidFill>
                  <a:srgbClr val="002060"/>
                </a:solidFill>
              </a:rPr>
              <a:t>	</a:t>
            </a: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 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17" y="2339348"/>
            <a:ext cx="4135686" cy="31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7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2" y="1607800"/>
            <a:ext cx="6015600" cy="4845213"/>
          </a:xfrm>
        </p:spPr>
        <p:txBody>
          <a:bodyPr rtlCol="0">
            <a:noAutofit/>
          </a:bodyPr>
          <a:lstStyle/>
          <a:p>
            <a:pPr marL="361950" lvl="1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Je </a:t>
            </a:r>
            <a:r>
              <a:rPr lang="cs-CZ" altLang="cs-CZ" sz="2200" b="1" dirty="0">
                <a:solidFill>
                  <a:srgbClr val="FF0000"/>
                </a:solidFill>
              </a:rPr>
              <a:t>mokřad</a:t>
            </a:r>
            <a:r>
              <a:rPr lang="cs-CZ" altLang="cs-CZ" sz="2200" dirty="0">
                <a:solidFill>
                  <a:srgbClr val="002060"/>
                </a:solidFill>
              </a:rPr>
              <a:t> vodní dílo?</a:t>
            </a:r>
          </a:p>
          <a:p>
            <a:pPr marL="361950" lvl="1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Pod pojmem mokřad je chápáno "</a:t>
            </a:r>
            <a:r>
              <a:rPr lang="cs-CZ" sz="2200" i="1" dirty="0">
                <a:solidFill>
                  <a:srgbClr val="002060"/>
                </a:solidFill>
              </a:rPr>
              <a:t>území na přechodu mezi suchozemskými a vodními systémy, kde leží vodní hladina obvykle mělce pod povrchem nebo při povrchu anebo mírně nad úrovní podkladu (dna či půdního povrchu)“</a:t>
            </a:r>
          </a:p>
          <a:p>
            <a:pPr marL="361950" lvl="1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None/>
              <a:defRPr/>
            </a:pPr>
            <a:endParaRPr lang="cs-CZ" sz="2200" i="1" dirty="0">
              <a:solidFill>
                <a:srgbClr val="002060"/>
              </a:solidFill>
            </a:endParaRPr>
          </a:p>
          <a:p>
            <a:pPr marL="361950"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Mokřad </a:t>
            </a:r>
            <a:r>
              <a:rPr lang="cs-CZ" sz="2200" b="1" dirty="0">
                <a:solidFill>
                  <a:srgbClr val="FF0000"/>
                </a:solidFill>
              </a:rPr>
              <a:t>nelze</a:t>
            </a:r>
            <a:r>
              <a:rPr lang="cs-CZ" sz="2200" dirty="0">
                <a:solidFill>
                  <a:srgbClr val="002060"/>
                </a:solidFill>
              </a:rPr>
              <a:t> obecně považovat za </a:t>
            </a:r>
            <a:r>
              <a:rPr lang="cs-CZ" sz="2200" b="1" dirty="0">
                <a:solidFill>
                  <a:srgbClr val="002060"/>
                </a:solidFill>
              </a:rPr>
              <a:t>vodní dílo</a:t>
            </a:r>
            <a:r>
              <a:rPr lang="cs-CZ" sz="2200" dirty="0">
                <a:solidFill>
                  <a:srgbClr val="002060"/>
                </a:solidFill>
              </a:rPr>
              <a:t>, jednoduché zařízení ani terénní úpravu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000" dirty="0">
              <a:solidFill>
                <a:srgbClr val="002060"/>
              </a:solidFill>
            </a:endParaRPr>
          </a:p>
          <a:p>
            <a:pPr marL="914400" lvl="2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16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1600" b="1" dirty="0">
                <a:solidFill>
                  <a:srgbClr val="002060"/>
                </a:solidFill>
              </a:rPr>
              <a:t>	</a:t>
            </a: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 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71" y="2148436"/>
            <a:ext cx="4650377" cy="31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72276" y="1607800"/>
            <a:ext cx="4736232" cy="4845213"/>
          </a:xfrm>
        </p:spPr>
        <p:txBody>
          <a:bodyPr rtlCol="0">
            <a:noAutofit/>
          </a:bodyPr>
          <a:lstStyle/>
          <a:p>
            <a:pPr marL="180975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dirty="0">
                <a:solidFill>
                  <a:srgbClr val="002060"/>
                </a:solidFill>
              </a:rPr>
              <a:t>Když se </a:t>
            </a:r>
            <a:r>
              <a:rPr lang="cs-CZ" sz="2200" b="1" dirty="0">
                <a:solidFill>
                  <a:srgbClr val="002060"/>
                </a:solidFill>
              </a:rPr>
              <a:t>hroutí cesta</a:t>
            </a:r>
            <a:r>
              <a:rPr lang="cs-CZ" sz="2200" dirty="0">
                <a:solidFill>
                  <a:srgbClr val="002060"/>
                </a:solidFill>
              </a:rPr>
              <a:t>, která vede </a:t>
            </a:r>
            <a:r>
              <a:rPr lang="cs-CZ" sz="2200" b="1" dirty="0">
                <a:solidFill>
                  <a:srgbClr val="002060"/>
                </a:solidFill>
              </a:rPr>
              <a:t>přes potok </a:t>
            </a:r>
            <a:r>
              <a:rPr lang="cs-CZ" sz="2200" dirty="0">
                <a:solidFill>
                  <a:srgbClr val="002060"/>
                </a:solidFill>
              </a:rPr>
              <a:t>(v KN vedena jako druh ostatní plocha, využití ostatní komunikace, není povolen sjezd) a bortí se do potoka, tak pokud bude vybudována </a:t>
            </a:r>
            <a:r>
              <a:rPr lang="cs-CZ" sz="2200" b="1" dirty="0">
                <a:solidFill>
                  <a:srgbClr val="002060"/>
                </a:solidFill>
              </a:rPr>
              <a:t>opěrná zeď</a:t>
            </a:r>
            <a:r>
              <a:rPr lang="cs-CZ" sz="2200" dirty="0">
                <a:solidFill>
                  <a:srgbClr val="002060"/>
                </a:solidFill>
              </a:rPr>
              <a:t>,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002060"/>
                </a:solidFill>
              </a:rPr>
              <a:t>jedná se o vodní dílo? </a:t>
            </a:r>
          </a:p>
          <a:p>
            <a:pPr marL="180975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200" dirty="0">
              <a:solidFill>
                <a:srgbClr val="002060"/>
              </a:solidFill>
            </a:endParaRPr>
          </a:p>
          <a:p>
            <a:pPr marL="361950" lvl="1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opěrná zeď je vybudovaná za účelem zpevnění této komunikace - můstku, jedná se stále o součást komunikace a tedy se </a:t>
            </a:r>
            <a:r>
              <a:rPr lang="cs-CZ" sz="2200" b="1" dirty="0">
                <a:solidFill>
                  <a:srgbClr val="FF0000"/>
                </a:solidFill>
              </a:rPr>
              <a:t>NEJEDNÁ o vodní dílo</a:t>
            </a:r>
            <a:r>
              <a:rPr lang="cs-CZ" sz="2200" dirty="0">
                <a:solidFill>
                  <a:srgbClr val="002060"/>
                </a:solidFill>
              </a:rPr>
              <a:t>.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 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8" name="Obrázek 7" descr="Obsah obrázku venku, budova, obloha, strom&#10;&#10;Popis byl vytvořen automaticky">
            <a:extLst>
              <a:ext uri="{FF2B5EF4-FFF2-40B4-BE49-F238E27FC236}">
                <a16:creationId xmlns:a16="http://schemas.microsoft.com/office/drawing/2014/main" id="{57BF8DBF-BCCB-FF14-7948-2FD41C228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7798"/>
            <a:ext cx="5981700" cy="39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2900" y="1607800"/>
            <a:ext cx="6171112" cy="4845213"/>
          </a:xfrm>
        </p:spPr>
        <p:txBody>
          <a:bodyPr rtlCol="0">
            <a:noAutofit/>
          </a:bodyPr>
          <a:lstStyle/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Je </a:t>
            </a:r>
            <a:r>
              <a:rPr lang="cs-CZ" altLang="cs-CZ" sz="2200" b="1" dirty="0">
                <a:solidFill>
                  <a:srgbClr val="FF0000"/>
                </a:solidFill>
              </a:rPr>
              <a:t>jez</a:t>
            </a:r>
            <a:r>
              <a:rPr lang="cs-CZ" altLang="cs-CZ" sz="2200" dirty="0">
                <a:solidFill>
                  <a:srgbClr val="002060"/>
                </a:solidFill>
              </a:rPr>
              <a:t> vodní dílo? A jaké </a:t>
            </a:r>
            <a:r>
              <a:rPr lang="cs-CZ" altLang="cs-CZ" sz="2200" b="1" dirty="0">
                <a:solidFill>
                  <a:srgbClr val="FF0000"/>
                </a:solidFill>
              </a:rPr>
              <a:t>nakládání s vodami </a:t>
            </a:r>
            <a:r>
              <a:rPr lang="cs-CZ" altLang="cs-CZ" sz="2200" dirty="0">
                <a:solidFill>
                  <a:srgbClr val="002060"/>
                </a:solidFill>
              </a:rPr>
              <a:t>se povoluje?</a:t>
            </a:r>
          </a:p>
          <a:p>
            <a:pPr marL="85725" lvl="1" indent="0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Jez je vodní dílo - § 55 odst. 1 písm. a) vodního zákona </a:t>
            </a:r>
            <a:r>
              <a:rPr lang="cs-CZ" sz="2200" i="1" dirty="0">
                <a:solidFill>
                  <a:srgbClr val="002060"/>
                </a:solidFill>
              </a:rPr>
              <a:t>„přehrady, hráze, vodní nádrže, jezy a zdrže“</a:t>
            </a:r>
          </a:p>
          <a:p>
            <a:pPr marL="85725" lvl="1" indent="0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Nakládání s vodami - § 8 odst. 1 písm. a) bod 1. vodního zákona – k jejich vzdouvání a akumulaci</a:t>
            </a: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sz="2200" dirty="0">
              <a:solidFill>
                <a:srgbClr val="002060"/>
              </a:solidFill>
            </a:endParaRP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2200" b="1" dirty="0">
                <a:solidFill>
                  <a:srgbClr val="FF0000"/>
                </a:solidFill>
              </a:rPr>
              <a:t>Účelem</a:t>
            </a:r>
            <a:r>
              <a:rPr lang="cs-CZ" sz="2200" dirty="0">
                <a:solidFill>
                  <a:srgbClr val="002060"/>
                </a:solidFill>
              </a:rPr>
              <a:t> je vzdutí vody, získání vodního sloupce</a:t>
            </a: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200" dirty="0">
              <a:solidFill>
                <a:srgbClr val="002060"/>
              </a:solidFill>
            </a:endParaRPr>
          </a:p>
          <a:p>
            <a:pPr marL="85725" lvl="2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4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1600" b="1" dirty="0">
                <a:solidFill>
                  <a:srgbClr val="002060"/>
                </a:solidFill>
              </a:rPr>
              <a:t>	</a:t>
            </a: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 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12" name="Obrázek 11" descr="Obsah obrázku venku, výjev, strom, Vodní tok&#10;&#10;Popis byl vytvořen automaticky">
            <a:extLst>
              <a:ext uri="{FF2B5EF4-FFF2-40B4-BE49-F238E27FC236}">
                <a16:creationId xmlns:a16="http://schemas.microsoft.com/office/drawing/2014/main" id="{F764389E-9002-9304-7F5F-40A508025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27" y="1762812"/>
            <a:ext cx="5371184" cy="3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2" y="1607800"/>
            <a:ext cx="6015600" cy="4845213"/>
          </a:xfrm>
        </p:spPr>
        <p:txBody>
          <a:bodyPr rtlCol="0">
            <a:noAutofit/>
          </a:bodyPr>
          <a:lstStyle/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Je </a:t>
            </a:r>
            <a:r>
              <a:rPr lang="cs-CZ" altLang="cs-CZ" sz="2200" b="1" dirty="0">
                <a:solidFill>
                  <a:srgbClr val="FF0000"/>
                </a:solidFill>
              </a:rPr>
              <a:t>přehrážka ve vodním toku</a:t>
            </a:r>
            <a:r>
              <a:rPr lang="cs-CZ" altLang="cs-CZ" sz="2200" dirty="0">
                <a:solidFill>
                  <a:srgbClr val="002060"/>
                </a:solidFill>
              </a:rPr>
              <a:t> vodní dílo? A jaké </a:t>
            </a:r>
            <a:r>
              <a:rPr lang="cs-CZ" altLang="cs-CZ" sz="2200" b="1" dirty="0">
                <a:solidFill>
                  <a:srgbClr val="FF0000"/>
                </a:solidFill>
              </a:rPr>
              <a:t>nakládání s vodami </a:t>
            </a:r>
            <a:r>
              <a:rPr lang="cs-CZ" altLang="cs-CZ" sz="2200" dirty="0">
                <a:solidFill>
                  <a:srgbClr val="002060"/>
                </a:solidFill>
              </a:rPr>
              <a:t>se povoluje?</a:t>
            </a:r>
          </a:p>
          <a:p>
            <a:pPr marL="85725" lvl="1" indent="0" algn="just">
              <a:lnSpc>
                <a:spcPct val="110000"/>
              </a:lnSpc>
              <a:spcBef>
                <a:spcPts val="180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Přehrážka ve vodním toku je vodní dílo - § 55 odst. 1 písm. b) VZ</a:t>
            </a:r>
            <a:r>
              <a:rPr lang="cs-CZ" sz="2200" i="1" dirty="0">
                <a:solidFill>
                  <a:srgbClr val="002060"/>
                </a:solidFill>
              </a:rPr>
              <a:t> „stavby, jimiž se upravují, mění nebo zřizují koryta vodních toků“</a:t>
            </a: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solidFill>
                  <a:srgbClr val="002060"/>
                </a:solidFill>
              </a:rPr>
              <a:t>Nakládání s vodami se </a:t>
            </a:r>
            <a:r>
              <a:rPr lang="cs-CZ" sz="2200" b="1" dirty="0">
                <a:solidFill>
                  <a:srgbClr val="FF0000"/>
                </a:solidFill>
              </a:rPr>
              <a:t>nevydává</a:t>
            </a: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sz="2200" dirty="0">
              <a:solidFill>
                <a:srgbClr val="002060"/>
              </a:solidFill>
            </a:endParaRPr>
          </a:p>
          <a:p>
            <a:pPr marL="85725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2200" b="1" dirty="0">
                <a:solidFill>
                  <a:srgbClr val="FF0000"/>
                </a:solidFill>
              </a:rPr>
              <a:t>Účelem</a:t>
            </a:r>
            <a:r>
              <a:rPr lang="cs-CZ" sz="2200" dirty="0">
                <a:solidFill>
                  <a:srgbClr val="002060"/>
                </a:solidFill>
              </a:rPr>
              <a:t> je zpevnění dna toku, zpomalení toku vody a splavenin…</a:t>
            </a: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sz="2000" dirty="0">
              <a:solidFill>
                <a:srgbClr val="002060"/>
              </a:solidFill>
            </a:endParaRPr>
          </a:p>
          <a:p>
            <a:pPr marL="914400" lvl="2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16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  <a:p>
            <a:pPr marL="457200" lvl="1" indent="0" algn="just">
              <a:lnSpc>
                <a:spcPct val="110000"/>
              </a:lnSpc>
              <a:buClr>
                <a:srgbClr val="004A99"/>
              </a:buClr>
              <a:buNone/>
              <a:defRPr/>
            </a:pPr>
            <a:r>
              <a:rPr lang="cs-CZ" sz="1600" b="1" dirty="0">
                <a:solidFill>
                  <a:srgbClr val="002060"/>
                </a:solidFill>
              </a:rPr>
              <a:t>	</a:t>
            </a:r>
            <a:endParaRPr lang="cs-CZ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 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vodopád, venku, voda, rostlina&#10;&#10;Popis byl vytvořen automaticky">
            <a:extLst>
              <a:ext uri="{FF2B5EF4-FFF2-40B4-BE49-F238E27FC236}">
                <a16:creationId xmlns:a16="http://schemas.microsoft.com/office/drawing/2014/main" id="{973694E5-8B29-497F-6377-B961CF84E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59" y="1718624"/>
            <a:ext cx="4561001" cy="34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1" y="1607800"/>
            <a:ext cx="10756329" cy="4845213"/>
          </a:xfr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</a:rPr>
              <a:t>Nečinnost vodoprávního úřadu + kolaudace stavby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Platí ustanovení § 119 odst. 2 stavebního zákona (kolaudační souhlas nebo kolaudační rozhodnutí vydává ten stavební úřad, který vydal povolení stavby) i v případě staveb ke kterým byl vodoprávní úřad pověřen z důvodu nečinnosti jiného vodoprávního úřadu?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cs-CZ" sz="2400" dirty="0">
                <a:solidFill>
                  <a:srgbClr val="002060"/>
                </a:solidFill>
              </a:rPr>
              <a:t>ANO - ustanovení § 119 odst. 2 platí i v případě staveb ke kterým byl vodoprávní úřad pověřen z důvodu nečinnosti jiného vodoprávního úřadu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7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38575" y="1607800"/>
            <a:ext cx="5216165" cy="4845213"/>
          </a:xfr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</a:rPr>
              <a:t>Obecné nakládání s povrchovými vodami - </a:t>
            </a:r>
            <a:r>
              <a:rPr lang="cs-CZ" sz="2400" dirty="0">
                <a:solidFill>
                  <a:srgbClr val="002060"/>
                </a:solidFill>
              </a:rPr>
              <a:t>usměrňování odtoku povrchových vod jednoduchými zařízeními dle § 6 odst. 2 VZ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002060"/>
                </a:solidFill>
              </a:rPr>
              <a:t>- co je ještě chápáno jako jednoduché zařízení na pozemku a co již ne, převádění takto usměrněných vod na sousední pozemky?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930219" y="1607799"/>
            <a:ext cx="6561055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venku, strom, květina, voda&#10;&#10;Popis byl vytvořen automaticky">
            <a:extLst>
              <a:ext uri="{FF2B5EF4-FFF2-40B4-BE49-F238E27FC236}">
                <a16:creationId xmlns:a16="http://schemas.microsoft.com/office/drawing/2014/main" id="{D966EEBB-9EC6-C963-4D18-B4C2BB46D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2" y="1687398"/>
            <a:ext cx="5216165" cy="39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8411" y="1229498"/>
            <a:ext cx="10756329" cy="5223515"/>
          </a:xfr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1" dirty="0">
                <a:solidFill>
                  <a:srgbClr val="002060"/>
                </a:solidFill>
              </a:rPr>
              <a:t>§ 6 odst. 2 vodního zákona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Povolení nebo souhlasu není třeba, jde-li o zachycování povrchových vod na jednotlivých pozemcích a stavbách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	jednoduchá zařízení – nejedná se o vodní díla (§ 55 odst. 3 VZ)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	v pochybnostech o vodním díle rozhoduje dle § 55 odst. 4 VZ vodoprávní úřad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Povolení nebo souhlasu není třeba ke změně přirozeného odtoku vod za účelem ochrany jednotlivých pozemků a staveb před škodlivými účinky těchto vod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(stavebník má povinnosti dle </a:t>
            </a:r>
            <a:r>
              <a:rPr lang="cs-CZ" sz="1800" dirty="0" err="1">
                <a:solidFill>
                  <a:srgbClr val="002060"/>
                </a:solidFill>
              </a:rPr>
              <a:t>ust</a:t>
            </a:r>
            <a:r>
              <a:rPr lang="cs-CZ" sz="1800" dirty="0">
                <a:solidFill>
                  <a:srgbClr val="002060"/>
                </a:solidFill>
              </a:rPr>
              <a:t>. § 5 odst. </a:t>
            </a:r>
            <a:r>
              <a:rPr lang="cs-CZ" sz="1800">
                <a:solidFill>
                  <a:srgbClr val="002060"/>
                </a:solidFill>
              </a:rPr>
              <a:t>3 VZ)</a:t>
            </a:r>
            <a:endParaRPr lang="cs-CZ" sz="1800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800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1" dirty="0">
                <a:solidFill>
                  <a:srgbClr val="002060"/>
                </a:solidFill>
              </a:rPr>
              <a:t>NOZ - § 1013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dirty="0">
                <a:solidFill>
                  <a:srgbClr val="002060"/>
                </a:solidFill>
              </a:rPr>
              <a:t>Vlastník se zdrží všeho, co působí, že odpad, voda, kouř, prach, plyn, pach, světlo, stín, hluk, otřesy a jiné podobné účinky (imise) vnikají na pozemek jiného vlastníka (souseda) v míře nepřiměřené místním poměrům a podstatně omezují obvyklé užívání pozemku; to platí i o vnikání zvířat.</a:t>
            </a:r>
            <a:r>
              <a:rPr lang="cs-CZ" sz="1800" b="1" dirty="0">
                <a:solidFill>
                  <a:srgbClr val="002060"/>
                </a:solidFill>
              </a:rPr>
              <a:t> Zakazuje se přímo přivádět imise na pozemek jiného vlastníka </a:t>
            </a:r>
            <a:r>
              <a:rPr lang="cs-CZ" sz="1800" dirty="0">
                <a:solidFill>
                  <a:srgbClr val="002060"/>
                </a:solidFill>
              </a:rPr>
              <a:t>bez ohledu na míru takových vlivů a na stupeň obtěžování souseda, ledaže se to opírá o zvláštní právní důvod.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1" dirty="0">
                <a:solidFill>
                  <a:srgbClr val="002060"/>
                </a:solidFill>
              </a:rPr>
              <a:t>= není možné přímo převádět povrchové vody na sousední pozemek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39219" y="480267"/>
            <a:ext cx="11069289" cy="749231"/>
          </a:xfrm>
          <a:prstGeom prst="rect">
            <a:avLst/>
          </a:prstGeom>
          <a:solidFill>
            <a:schemeClr val="accent6">
              <a:lumMod val="90000"/>
              <a:lumOff val="10000"/>
              <a:alpha val="54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		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2023 - SEMINÁŘ VODOPRÁVNÍCH ÚŘADŮ </a:t>
            </a:r>
          </a:p>
        </p:txBody>
      </p:sp>
      <p:pic>
        <p:nvPicPr>
          <p:cNvPr id="5" name="Logo MZ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" y="480267"/>
            <a:ext cx="1546794" cy="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3327" y="1607799"/>
            <a:ext cx="10895181" cy="484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rgbClr val="004A99"/>
              </a:buClr>
              <a:buFont typeface="Arial" panose="020B0604020202020204" pitchFamily="34" charset="0"/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</a:t>
            </a:r>
            <a:endParaRPr lang="cs-CZ" sz="2999" b="1" dirty="0">
              <a:latin typeface="Arial (nadpisy)"/>
              <a:cs typeface="Arial" panose="020B0604020202020204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D5E65A29-5C24-8131-C486-3290BA92EC0B}"/>
              </a:ext>
            </a:extLst>
          </p:cNvPr>
          <p:cNvSpPr/>
          <p:nvPr/>
        </p:nvSpPr>
        <p:spPr>
          <a:xfrm>
            <a:off x="1278186" y="2090482"/>
            <a:ext cx="84841" cy="942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3F44227-064C-8A8E-D911-E0601765F5B6}"/>
              </a:ext>
            </a:extLst>
          </p:cNvPr>
          <p:cNvSpPr/>
          <p:nvPr/>
        </p:nvSpPr>
        <p:spPr>
          <a:xfrm>
            <a:off x="1283159" y="2468783"/>
            <a:ext cx="84841" cy="942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10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1176</Words>
  <Application>Microsoft Office PowerPoint</Application>
  <PresentationFormat>Širokoúhlá obrazovka</PresentationFormat>
  <Paragraphs>127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(nadpisy)</vt:lpstr>
      <vt:lpstr>Calibri</vt:lpstr>
      <vt:lpstr>Calibri Light</vt:lpstr>
      <vt:lpstr>Wingdings</vt:lpstr>
      <vt:lpstr>Motiv Office</vt:lpstr>
      <vt:lpstr>Metodická doporučení z kontrol,  odvolacích a mimoodvolacích řízení, často kladené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Hoskovcová Petra</dc:creator>
  <cp:lastModifiedBy>Němcová Halka</cp:lastModifiedBy>
  <cp:revision>226</cp:revision>
  <cp:lastPrinted>2023-10-18T08:45:07Z</cp:lastPrinted>
  <dcterms:created xsi:type="dcterms:W3CDTF">2021-02-24T18:19:24Z</dcterms:created>
  <dcterms:modified xsi:type="dcterms:W3CDTF">2023-10-18T08:46:49Z</dcterms:modified>
</cp:coreProperties>
</file>