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11" r:id="rId1"/>
    <p:sldMasterId id="2147483697" r:id="rId2"/>
    <p:sldMasterId id="2147483717" r:id="rId3"/>
  </p:sldMasterIdLst>
  <p:handoutMasterIdLst>
    <p:handoutMasterId r:id="rId16"/>
  </p:handoutMasterIdLst>
  <p:sldIdLst>
    <p:sldId id="256" r:id="rId4"/>
    <p:sldId id="324" r:id="rId5"/>
    <p:sldId id="327" r:id="rId6"/>
    <p:sldId id="326" r:id="rId7"/>
    <p:sldId id="328" r:id="rId8"/>
    <p:sldId id="330" r:id="rId9"/>
    <p:sldId id="332" r:id="rId10"/>
    <p:sldId id="334" r:id="rId11"/>
    <p:sldId id="329" r:id="rId12"/>
    <p:sldId id="331" r:id="rId13"/>
    <p:sldId id="335" r:id="rId14"/>
    <p:sldId id="325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Roboto" panose="020B0604020202020204" charset="0"/>
      <p:regular r:id="rId21"/>
      <p:bold r:id="rId22"/>
      <p:italic r:id="rId23"/>
      <p:boldItalic r:id="rId24"/>
    </p:embeddedFont>
    <p:embeddedFont>
      <p:font typeface="Roboto" panose="020B0604020202020204" charset="0"/>
      <p:regular r:id="rId21"/>
      <p:bold r:id="rId22"/>
      <p:italic r:id="rId23"/>
      <p:boldItalic r:id="rId24"/>
    </p:embeddedFont>
    <p:embeddedFont>
      <p:font typeface="Roboto Light" panose="020B0604020202020204" charset="0"/>
      <p:regular r:id="rId25"/>
      <p:italic r:id="rId26"/>
    </p:embeddedFont>
    <p:embeddedFont>
      <p:font typeface="Roboto Medium" panose="020B0604020202020204" charset="0"/>
      <p:regular r:id="rId27"/>
      <p:italic r:id="rId28"/>
    </p:embeddedFont>
    <p:embeddedFont>
      <p:font typeface="Verdana" panose="020B0604030504040204" pitchFamily="34" charset="0"/>
      <p:regular r:id="rId29"/>
      <p:bold r:id="rId30"/>
      <p:italic r:id="rId31"/>
      <p:boldItalic r:id="rId32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BA22"/>
    <a:srgbClr val="CC00CC"/>
    <a:srgbClr val="44C616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howGuides="1">
      <p:cViewPr varScale="1">
        <p:scale>
          <a:sx n="96" d="100"/>
          <a:sy n="96" d="100"/>
        </p:scale>
        <p:origin x="618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291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5.fntdata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69B38-B5A7-40EA-AAE0-8B851B9A139A}" type="datetimeFigureOut">
              <a:rPr lang="cs-CZ" smtClean="0"/>
              <a:t>24.10.2023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2704E1-792A-4566-AFF2-9794FEC038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85320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í snímek - MŽ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275"/>
            <a:ext cx="9158711" cy="515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276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zd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4593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Obrázek a text - 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text 16"/>
          <p:cNvSpPr>
            <a:spLocks noGrp="1" noChangeAspect="1"/>
          </p:cNvSpPr>
          <p:nvPr>
            <p:ph type="body" sz="quarter" idx="20"/>
          </p:nvPr>
        </p:nvSpPr>
        <p:spPr>
          <a:xfrm>
            <a:off x="2411760" y="1545636"/>
            <a:ext cx="6120680" cy="2916324"/>
          </a:xfrm>
          <a:prstGeom prst="rect">
            <a:avLst/>
          </a:prstGeom>
        </p:spPr>
        <p:txBody>
          <a:bodyPr lIns="0" tIns="0" rIns="0" bIns="0" numCol="3" spcCol="21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1200" kern="0" baseline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82563" marR="0" indent="-182563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Pct val="100000"/>
              <a:buFont typeface="Roboto" panose="02000000000000000000" pitchFamily="2" charset="0"/>
              <a:buChar char="–"/>
              <a:tabLst/>
              <a:defRPr sz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354013" marR="0" indent="-171450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357188" marR="0" indent="-1746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541338" marR="0" indent="-1841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6516216" y="1558549"/>
            <a:ext cx="0" cy="2903411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4427984" y="1558549"/>
            <a:ext cx="0" cy="2903411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 userDrawn="1"/>
        </p:nvCxnSpPr>
        <p:spPr>
          <a:xfrm>
            <a:off x="2276379" y="1545636"/>
            <a:ext cx="0" cy="2970330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Nadpis 1"/>
          <p:cNvSpPr>
            <a:spLocks noGrp="1"/>
          </p:cNvSpPr>
          <p:nvPr>
            <p:ph type="title" hasCustomPrompt="1"/>
          </p:nvPr>
        </p:nvSpPr>
        <p:spPr>
          <a:xfrm>
            <a:off x="611560" y="1545636"/>
            <a:ext cx="1584176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defRPr sz="15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16" name="Zástupný symbol pro obrázek 13"/>
          <p:cNvSpPr>
            <a:spLocks noGrp="1" noChangeAspect="1"/>
          </p:cNvSpPr>
          <p:nvPr>
            <p:ph type="pic" sz="quarter" idx="17"/>
          </p:nvPr>
        </p:nvSpPr>
        <p:spPr>
          <a:xfrm>
            <a:off x="2339752" y="303498"/>
            <a:ext cx="6192688" cy="972108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0791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Obrázek a text - 1 slou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text 16"/>
          <p:cNvSpPr>
            <a:spLocks noGrp="1"/>
          </p:cNvSpPr>
          <p:nvPr>
            <p:ph type="body" sz="quarter" idx="20"/>
          </p:nvPr>
        </p:nvSpPr>
        <p:spPr>
          <a:xfrm>
            <a:off x="2411760" y="1545636"/>
            <a:ext cx="6120680" cy="2916324"/>
          </a:xfrm>
          <a:prstGeom prst="rect">
            <a:avLst/>
          </a:prstGeom>
        </p:spPr>
        <p:txBody>
          <a:bodyPr lIns="0" tIns="0" rIns="0" bIns="0" numCol="1" spcCol="21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1200" kern="0" baseline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82563" marR="0" indent="-182563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Pct val="100000"/>
              <a:buFont typeface="Roboto" panose="02000000000000000000" pitchFamily="2" charset="0"/>
              <a:buChar char="–"/>
              <a:tabLst/>
              <a:defRPr sz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354013" marR="0" indent="-171450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357188" marR="0" indent="-1746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541338" marR="0" indent="-1841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cxnSp>
        <p:nvCxnSpPr>
          <p:cNvPr id="13" name="Přímá spojnice 12"/>
          <p:cNvCxnSpPr/>
          <p:nvPr userDrawn="1"/>
        </p:nvCxnSpPr>
        <p:spPr>
          <a:xfrm>
            <a:off x="2276379" y="1545636"/>
            <a:ext cx="0" cy="2970330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ástupný symbol pro obrázek 13"/>
          <p:cNvSpPr>
            <a:spLocks noGrp="1" noChangeAspect="1"/>
          </p:cNvSpPr>
          <p:nvPr>
            <p:ph type="pic" sz="quarter" idx="17"/>
          </p:nvPr>
        </p:nvSpPr>
        <p:spPr>
          <a:xfrm>
            <a:off x="2339752" y="303498"/>
            <a:ext cx="6192688" cy="972108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6" name="Nadpis 1"/>
          <p:cNvSpPr>
            <a:spLocks noGrp="1"/>
          </p:cNvSpPr>
          <p:nvPr>
            <p:ph type="title" hasCustomPrompt="1"/>
          </p:nvPr>
        </p:nvSpPr>
        <p:spPr>
          <a:xfrm>
            <a:off x="611560" y="1545636"/>
            <a:ext cx="1584176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defRPr sz="15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241999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Obrázek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 noChangeAspect="1"/>
          </p:cNvSpPr>
          <p:nvPr>
            <p:ph sz="quarter" idx="20" hasCustomPrompt="1"/>
          </p:nvPr>
        </p:nvSpPr>
        <p:spPr>
          <a:xfrm>
            <a:off x="2411760" y="1545636"/>
            <a:ext cx="6264697" cy="291632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cs-CZ" dirty="0"/>
              <a:t>Vložte objekt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276379" y="1545636"/>
            <a:ext cx="0" cy="2970330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ástupný symbol pro obrázek 13"/>
          <p:cNvSpPr>
            <a:spLocks noGrp="1" noChangeAspect="1"/>
          </p:cNvSpPr>
          <p:nvPr>
            <p:ph type="pic" sz="quarter" idx="17"/>
          </p:nvPr>
        </p:nvSpPr>
        <p:spPr>
          <a:xfrm>
            <a:off x="2339752" y="303498"/>
            <a:ext cx="6192688" cy="972108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6" name="Nadpis 1"/>
          <p:cNvSpPr>
            <a:spLocks noGrp="1"/>
          </p:cNvSpPr>
          <p:nvPr>
            <p:ph type="title" hasCustomPrompt="1"/>
          </p:nvPr>
        </p:nvSpPr>
        <p:spPr>
          <a:xfrm>
            <a:off x="611560" y="1545636"/>
            <a:ext cx="1584176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defRPr sz="15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333362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louce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rázek 13"/>
          <p:cNvSpPr>
            <a:spLocks noGrp="1" noChangeAspect="1"/>
          </p:cNvSpPr>
          <p:nvPr>
            <p:ph type="pic" sz="quarter" idx="17"/>
          </p:nvPr>
        </p:nvSpPr>
        <p:spPr>
          <a:xfrm>
            <a:off x="6916992" y="789552"/>
            <a:ext cx="1615448" cy="363113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2123728" y="2301720"/>
            <a:ext cx="4230448" cy="75608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defRPr sz="15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cxnSp>
        <p:nvCxnSpPr>
          <p:cNvPr id="8" name="Přímá spojnice 7"/>
          <p:cNvCxnSpPr/>
          <p:nvPr userDrawn="1"/>
        </p:nvCxnSpPr>
        <p:spPr>
          <a:xfrm>
            <a:off x="6804248" y="789552"/>
            <a:ext cx="0" cy="3618402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5120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a_Č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523" y="-1748730"/>
            <a:ext cx="5922954" cy="863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207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a_Evr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-884634"/>
            <a:ext cx="4645108" cy="676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7649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a_svě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-2108770"/>
            <a:ext cx="6480720" cy="944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9239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í snímek - MŽ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0"/>
            <a:ext cx="9142476" cy="514350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0"/>
            <a:ext cx="914247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9731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vodni sni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text 3"/>
          <p:cNvSpPr>
            <a:spLocks noGrp="1"/>
          </p:cNvSpPr>
          <p:nvPr>
            <p:ph type="body" sz="quarter" idx="10"/>
          </p:nvPr>
        </p:nvSpPr>
        <p:spPr>
          <a:xfrm>
            <a:off x="467544" y="735546"/>
            <a:ext cx="6464300" cy="3888432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anchor="b"/>
          <a:lstStyle>
            <a:lvl1pPr marL="0" indent="0" algn="r">
              <a:buNone/>
              <a:defRPr sz="7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4" name="Zástupný symbol pro obrázek 13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83296" y="813006"/>
            <a:ext cx="8117280" cy="3607680"/>
          </a:xfrm>
          <a:prstGeom prst="rect">
            <a:avLst/>
          </a:prstGeom>
        </p:spPr>
        <p:txBody>
          <a:bodyPr/>
          <a:lstStyle>
            <a:lvl1pPr algn="r">
              <a:defRPr sz="750" baseline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na ikonu přidejte obrázek a přeneste jej do pozadí</a:t>
            </a:r>
          </a:p>
        </p:txBody>
      </p:sp>
      <p:sp>
        <p:nvSpPr>
          <p:cNvPr id="17" name="Zástupný symbol pro text 16"/>
          <p:cNvSpPr>
            <a:spLocks noGrp="1"/>
          </p:cNvSpPr>
          <p:nvPr>
            <p:ph type="body" sz="quarter" idx="19"/>
          </p:nvPr>
        </p:nvSpPr>
        <p:spPr>
          <a:xfrm>
            <a:off x="964320" y="2662642"/>
            <a:ext cx="5551896" cy="1796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500" b="0">
                <a:solidFill>
                  <a:schemeClr val="accent6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342900" indent="0">
              <a:buFontTx/>
              <a:buNone/>
              <a:defRPr sz="15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2pPr>
            <a:lvl3pPr marL="685800" indent="0">
              <a:buFontTx/>
              <a:buNone/>
              <a:defRPr sz="15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3pPr>
            <a:lvl4pPr marL="1028700" indent="0">
              <a:buFontTx/>
              <a:buNone/>
              <a:defRPr sz="15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1371600" indent="0">
              <a:buFontTx/>
              <a:buNone/>
              <a:defRPr sz="15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Zástupný symbol pro text 16"/>
          <p:cNvSpPr>
            <a:spLocks noGrp="1"/>
          </p:cNvSpPr>
          <p:nvPr>
            <p:ph type="body" sz="quarter" idx="20"/>
          </p:nvPr>
        </p:nvSpPr>
        <p:spPr>
          <a:xfrm>
            <a:off x="964320" y="2878120"/>
            <a:ext cx="4810240" cy="17968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050">
                <a:solidFill>
                  <a:schemeClr val="accent6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342900" indent="0">
              <a:buFontTx/>
              <a:buNone/>
              <a:defRPr sz="15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2pPr>
            <a:lvl3pPr marL="685800" indent="0">
              <a:buFontTx/>
              <a:buNone/>
              <a:defRPr sz="15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3pPr>
            <a:lvl4pPr marL="1028700" indent="0">
              <a:buFontTx/>
              <a:buNone/>
              <a:defRPr sz="15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1371600" indent="0">
              <a:buFontTx/>
              <a:buNone/>
              <a:defRPr sz="15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9" name="Zástupný symbol pro text 16"/>
          <p:cNvSpPr>
            <a:spLocks noGrp="1"/>
          </p:cNvSpPr>
          <p:nvPr>
            <p:ph type="body" sz="quarter" idx="21"/>
          </p:nvPr>
        </p:nvSpPr>
        <p:spPr>
          <a:xfrm>
            <a:off x="971600" y="3327835"/>
            <a:ext cx="5551896" cy="17968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050" b="0">
                <a:solidFill>
                  <a:schemeClr val="accent6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342900" indent="0">
              <a:buFontTx/>
              <a:buNone/>
              <a:defRPr sz="15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2pPr>
            <a:lvl3pPr marL="685800" indent="0">
              <a:buFontTx/>
              <a:buNone/>
              <a:defRPr sz="15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3pPr>
            <a:lvl4pPr marL="1028700" indent="0">
              <a:buFontTx/>
              <a:buNone/>
              <a:defRPr sz="15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1371600" indent="0">
              <a:buFontTx/>
              <a:buNone/>
              <a:defRPr sz="15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0" name="Zástupný symbol pro text 16"/>
          <p:cNvSpPr>
            <a:spLocks noGrp="1"/>
          </p:cNvSpPr>
          <p:nvPr>
            <p:ph type="body" sz="quarter" idx="22"/>
          </p:nvPr>
        </p:nvSpPr>
        <p:spPr>
          <a:xfrm>
            <a:off x="971600" y="3489852"/>
            <a:ext cx="3487424" cy="180384"/>
          </a:xfrm>
          <a:prstGeom prst="rect">
            <a:avLst/>
          </a:prstGeom>
        </p:spPr>
        <p:txBody>
          <a:bodyPr lIns="0" tIns="36000" rIns="0" bIns="0">
            <a:normAutofit/>
          </a:bodyPr>
          <a:lstStyle>
            <a:lvl1pPr marL="0" indent="0">
              <a:buFontTx/>
              <a:buNone/>
              <a:defRPr sz="900">
                <a:solidFill>
                  <a:schemeClr val="accent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342900" indent="0">
              <a:buFontTx/>
              <a:buNone/>
              <a:defRPr sz="15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2pPr>
            <a:lvl3pPr marL="685800" indent="0">
              <a:buFontTx/>
              <a:buNone/>
              <a:defRPr sz="15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3pPr>
            <a:lvl4pPr marL="1028700" indent="0">
              <a:buFontTx/>
              <a:buNone/>
              <a:defRPr sz="15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1371600" indent="0">
              <a:buFontTx/>
              <a:buNone/>
              <a:defRPr sz="15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2" name="Nadpis 1"/>
          <p:cNvSpPr>
            <a:spLocks noGrp="1"/>
          </p:cNvSpPr>
          <p:nvPr>
            <p:ph type="title" hasCustomPrompt="1"/>
          </p:nvPr>
        </p:nvSpPr>
        <p:spPr>
          <a:xfrm>
            <a:off x="966592" y="1309062"/>
            <a:ext cx="5549624" cy="12633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defRPr sz="3000" b="1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955054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vodni sni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3"/>
          <p:cNvSpPr>
            <a:spLocks noGrp="1"/>
          </p:cNvSpPr>
          <p:nvPr>
            <p:ph type="body" sz="quarter" idx="10"/>
          </p:nvPr>
        </p:nvSpPr>
        <p:spPr>
          <a:xfrm>
            <a:off x="539552" y="735546"/>
            <a:ext cx="6464300" cy="3888432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anchor="b"/>
          <a:lstStyle>
            <a:lvl1pPr marL="0" indent="0" algn="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obrázek 13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555304" y="813006"/>
            <a:ext cx="7977136" cy="3607680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na ikonu přidáte obrázek a přeneste jej do pozadí.</a:t>
            </a:r>
          </a:p>
        </p:txBody>
      </p:sp>
      <p:sp>
        <p:nvSpPr>
          <p:cNvPr id="11" name="Zástupný symbol pro text 16"/>
          <p:cNvSpPr>
            <a:spLocks noGrp="1"/>
          </p:cNvSpPr>
          <p:nvPr>
            <p:ph type="body" sz="quarter" idx="19"/>
          </p:nvPr>
        </p:nvSpPr>
        <p:spPr>
          <a:xfrm>
            <a:off x="1036328" y="2662642"/>
            <a:ext cx="5551896" cy="1796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600" b="0">
                <a:solidFill>
                  <a:schemeClr val="accent6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4572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2pPr>
            <a:lvl3pPr marL="9144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3pPr>
            <a:lvl4pPr marL="13716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18288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text 16"/>
          <p:cNvSpPr>
            <a:spLocks noGrp="1"/>
          </p:cNvSpPr>
          <p:nvPr>
            <p:ph type="body" sz="quarter" idx="20"/>
          </p:nvPr>
        </p:nvSpPr>
        <p:spPr>
          <a:xfrm>
            <a:off x="1036328" y="2896122"/>
            <a:ext cx="4810240" cy="17968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100">
                <a:solidFill>
                  <a:schemeClr val="accent6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4572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2pPr>
            <a:lvl3pPr marL="9144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3pPr>
            <a:lvl4pPr marL="13716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18288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16"/>
          <p:cNvSpPr>
            <a:spLocks noGrp="1"/>
          </p:cNvSpPr>
          <p:nvPr>
            <p:ph type="body" sz="quarter" idx="21"/>
          </p:nvPr>
        </p:nvSpPr>
        <p:spPr>
          <a:xfrm>
            <a:off x="1036328" y="3338383"/>
            <a:ext cx="5551896" cy="17968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100" b="0">
                <a:solidFill>
                  <a:schemeClr val="accent6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4572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2pPr>
            <a:lvl3pPr marL="9144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3pPr>
            <a:lvl4pPr marL="13716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18288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6"/>
          <p:cNvSpPr>
            <a:spLocks noGrp="1"/>
          </p:cNvSpPr>
          <p:nvPr>
            <p:ph type="body" sz="quarter" idx="22"/>
          </p:nvPr>
        </p:nvSpPr>
        <p:spPr>
          <a:xfrm>
            <a:off x="1036328" y="3473670"/>
            <a:ext cx="3487424" cy="180384"/>
          </a:xfrm>
          <a:prstGeom prst="rect">
            <a:avLst/>
          </a:prstGeom>
        </p:spPr>
        <p:txBody>
          <a:bodyPr lIns="0" tIns="36000" rIns="0" bIns="0">
            <a:normAutofit/>
          </a:bodyPr>
          <a:lstStyle>
            <a:lvl1pPr marL="0" indent="0">
              <a:buFontTx/>
              <a:buNone/>
              <a:defRPr sz="900">
                <a:solidFill>
                  <a:schemeClr val="accent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2pPr>
            <a:lvl3pPr marL="9144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3pPr>
            <a:lvl4pPr marL="13716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18288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Nadpis 1"/>
          <p:cNvSpPr>
            <a:spLocks noGrp="1"/>
          </p:cNvSpPr>
          <p:nvPr>
            <p:ph type="title" hasCustomPrompt="1"/>
          </p:nvPr>
        </p:nvSpPr>
        <p:spPr>
          <a:xfrm>
            <a:off x="1038600" y="1309062"/>
            <a:ext cx="5549624" cy="12633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3000" b="1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725431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-Obrázek a text - 1 slou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text 16"/>
          <p:cNvSpPr>
            <a:spLocks noGrp="1"/>
          </p:cNvSpPr>
          <p:nvPr>
            <p:ph type="body" sz="quarter" idx="20"/>
          </p:nvPr>
        </p:nvSpPr>
        <p:spPr>
          <a:xfrm>
            <a:off x="2411760" y="1545636"/>
            <a:ext cx="6120680" cy="2916324"/>
          </a:xfrm>
          <a:prstGeom prst="rect">
            <a:avLst/>
          </a:prstGeom>
        </p:spPr>
        <p:txBody>
          <a:bodyPr lIns="0" tIns="0" rIns="0" bIns="0" numCol="1" spcCol="21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1200" kern="0" baseline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82563" marR="0" indent="-182563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Pct val="100000"/>
              <a:buFont typeface="Roboto" panose="02000000000000000000" pitchFamily="2" charset="0"/>
              <a:buChar char="–"/>
              <a:tabLst/>
              <a:defRPr sz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354013" marR="0" indent="-171450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357188" marR="0" indent="-1746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541338" marR="0" indent="-1841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cxnSp>
        <p:nvCxnSpPr>
          <p:cNvPr id="13" name="Přímá spojnice 12"/>
          <p:cNvCxnSpPr/>
          <p:nvPr userDrawn="1"/>
        </p:nvCxnSpPr>
        <p:spPr>
          <a:xfrm>
            <a:off x="2276379" y="1545636"/>
            <a:ext cx="0" cy="2970330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ástupný symbol pro obrázek 13"/>
          <p:cNvSpPr>
            <a:spLocks noGrp="1" noChangeAspect="1"/>
          </p:cNvSpPr>
          <p:nvPr>
            <p:ph type="pic" sz="quarter" idx="17"/>
          </p:nvPr>
        </p:nvSpPr>
        <p:spPr>
          <a:xfrm>
            <a:off x="2339752" y="303498"/>
            <a:ext cx="6192688" cy="972108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6" name="Nadpis 1"/>
          <p:cNvSpPr>
            <a:spLocks noGrp="1"/>
          </p:cNvSpPr>
          <p:nvPr>
            <p:ph type="title" hasCustomPrompt="1"/>
          </p:nvPr>
        </p:nvSpPr>
        <p:spPr>
          <a:xfrm>
            <a:off x="611560" y="1545636"/>
            <a:ext cx="1584176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defRPr sz="15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309430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Text a obra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rázek 13"/>
          <p:cNvSpPr>
            <a:spLocks noGrp="1" noChangeAspect="1"/>
          </p:cNvSpPr>
          <p:nvPr>
            <p:ph type="pic" sz="quarter" idx="17"/>
          </p:nvPr>
        </p:nvSpPr>
        <p:spPr>
          <a:xfrm>
            <a:off x="6916992" y="813006"/>
            <a:ext cx="1683584" cy="360768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Zástupný symbol pro text 16"/>
          <p:cNvSpPr>
            <a:spLocks noGrp="1"/>
          </p:cNvSpPr>
          <p:nvPr>
            <p:ph type="body" sz="quarter" idx="19"/>
          </p:nvPr>
        </p:nvSpPr>
        <p:spPr>
          <a:xfrm>
            <a:off x="611560" y="1489446"/>
            <a:ext cx="5976664" cy="29312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1200" kern="0" baseline="0">
                <a:solidFill>
                  <a:schemeClr val="accent6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80975" marR="0" indent="-180975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Pct val="100000"/>
              <a:buFont typeface="Roboto" pitchFamily="2" charset="0"/>
              <a:buChar char="–"/>
              <a:tabLst/>
              <a:defRPr sz="1200">
                <a:solidFill>
                  <a:schemeClr val="accent6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80975" marR="0" indent="180975" algn="l" defTabSz="5429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>
                <a:solidFill>
                  <a:schemeClr val="accent6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361950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>
                <a:latin typeface="+mn-lt"/>
                <a:ea typeface="Roboto Medium" pitchFamily="2" charset="0"/>
                <a:cs typeface="Roboto Medium" pitchFamily="2" charset="0"/>
              </a:defRPr>
            </a:lvl4pPr>
            <a:lvl5pPr marL="534988" marR="0" indent="-1730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>
                <a:solidFill>
                  <a:schemeClr val="tx2"/>
                </a:solidFill>
                <a:latin typeface="+mn-lt"/>
                <a:ea typeface="Roboto Medium" pitchFamily="2" charset="0"/>
                <a:cs typeface="Roboto Medium" pitchFamily="2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kumimoji="0" lang="en-US" dirty="0"/>
          </a:p>
        </p:txBody>
      </p:sp>
      <p:sp>
        <p:nvSpPr>
          <p:cNvPr id="8" name="Nadpis 1"/>
          <p:cNvSpPr>
            <a:spLocks noGrp="1"/>
          </p:cNvSpPr>
          <p:nvPr>
            <p:ph type="title" hasCustomPrompt="1"/>
          </p:nvPr>
        </p:nvSpPr>
        <p:spPr>
          <a:xfrm>
            <a:off x="611560" y="813007"/>
            <a:ext cx="5976664" cy="54115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defRPr sz="15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4253276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Text 2 sloupce a obra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rázek 13"/>
          <p:cNvSpPr>
            <a:spLocks noGrp="1" noChangeAspect="1"/>
          </p:cNvSpPr>
          <p:nvPr>
            <p:ph type="pic" sz="quarter" idx="17"/>
          </p:nvPr>
        </p:nvSpPr>
        <p:spPr>
          <a:xfrm>
            <a:off x="6916992" y="813006"/>
            <a:ext cx="1683584" cy="360768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3" name="Zástupný symbol pro text 16"/>
          <p:cNvSpPr>
            <a:spLocks noGrp="1"/>
          </p:cNvSpPr>
          <p:nvPr>
            <p:ph type="body" sz="quarter" idx="20"/>
          </p:nvPr>
        </p:nvSpPr>
        <p:spPr>
          <a:xfrm>
            <a:off x="611560" y="1491630"/>
            <a:ext cx="5976664" cy="2916324"/>
          </a:xfrm>
          <a:prstGeom prst="rect">
            <a:avLst/>
          </a:prstGeom>
        </p:spPr>
        <p:txBody>
          <a:bodyPr wrap="square" lIns="0" tIns="0" rIns="0" bIns="0" numCol="2" spcCol="21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1200" kern="0" baseline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80975" marR="0" indent="-180975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Pct val="100000"/>
              <a:buFont typeface="Roboto" pitchFamily="2" charset="0"/>
              <a:buChar char="–"/>
              <a:tabLst/>
              <a:defRPr sz="120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80975" marR="0" indent="180975" algn="l" defTabSz="5429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cxnSp>
        <p:nvCxnSpPr>
          <p:cNvPr id="15" name="Přímá spojnice 14"/>
          <p:cNvCxnSpPr/>
          <p:nvPr userDrawn="1"/>
        </p:nvCxnSpPr>
        <p:spPr>
          <a:xfrm>
            <a:off x="3635896" y="1525098"/>
            <a:ext cx="0" cy="2882856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Nadpis 1"/>
          <p:cNvSpPr>
            <a:spLocks noGrp="1"/>
          </p:cNvSpPr>
          <p:nvPr>
            <p:ph type="title" hasCustomPrompt="1"/>
          </p:nvPr>
        </p:nvSpPr>
        <p:spPr>
          <a:xfrm>
            <a:off x="611560" y="813007"/>
            <a:ext cx="5976664" cy="54115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defRPr sz="15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715963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Graf a nadpi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>
            <a:spLocks noGrp="1"/>
          </p:cNvSpPr>
          <p:nvPr>
            <p:ph sz="quarter" idx="20" hasCustomPrompt="1"/>
          </p:nvPr>
        </p:nvSpPr>
        <p:spPr>
          <a:xfrm>
            <a:off x="611561" y="1491854"/>
            <a:ext cx="5976664" cy="2915840"/>
          </a:xfrm>
          <a:prstGeom prst="rect">
            <a:avLst/>
          </a:prstGeom>
        </p:spPr>
        <p:txBody>
          <a:bodyPr/>
          <a:lstStyle>
            <a:lvl1pPr>
              <a:defRPr sz="1000" baseline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cs-CZ" dirty="0"/>
              <a:t>Vložit objekt</a:t>
            </a:r>
          </a:p>
        </p:txBody>
      </p:sp>
      <p:sp>
        <p:nvSpPr>
          <p:cNvPr id="9" name="Nadpis 1"/>
          <p:cNvSpPr>
            <a:spLocks noGrp="1"/>
          </p:cNvSpPr>
          <p:nvPr>
            <p:ph type="title" hasCustomPrompt="1"/>
          </p:nvPr>
        </p:nvSpPr>
        <p:spPr>
          <a:xfrm>
            <a:off x="611560" y="813007"/>
            <a:ext cx="5976664" cy="54115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defRPr sz="15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676407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Obrázek a text - 1 slou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rázek 13"/>
          <p:cNvSpPr>
            <a:spLocks noGrp="1" noChangeAspect="1"/>
          </p:cNvSpPr>
          <p:nvPr>
            <p:ph type="pic" sz="quarter" idx="17"/>
          </p:nvPr>
        </p:nvSpPr>
        <p:spPr>
          <a:xfrm>
            <a:off x="6916992" y="789552"/>
            <a:ext cx="1615448" cy="363113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2" name="Zástupný symbol pro text 16"/>
          <p:cNvSpPr>
            <a:spLocks noGrp="1"/>
          </p:cNvSpPr>
          <p:nvPr>
            <p:ph type="body" sz="quarter" idx="19"/>
          </p:nvPr>
        </p:nvSpPr>
        <p:spPr>
          <a:xfrm>
            <a:off x="2339752" y="789552"/>
            <a:ext cx="4320480" cy="3618402"/>
          </a:xfrm>
          <a:prstGeom prst="rect">
            <a:avLst/>
          </a:prstGeom>
        </p:spPr>
        <p:txBody>
          <a:bodyPr wrap="square" lIns="72000" tIns="0" rIns="72000" bIns="0" numCol="1" spcCol="21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1200" kern="0" baseline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80975" marR="0" indent="-180975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Pct val="100000"/>
              <a:buFont typeface="Roboto" pitchFamily="2" charset="0"/>
              <a:buChar char="–"/>
              <a:tabLst/>
              <a:defRPr sz="120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80975" marR="0" indent="180975" algn="l" defTabSz="5429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cxnSp>
        <p:nvCxnSpPr>
          <p:cNvPr id="14" name="Přímá spojnice 13"/>
          <p:cNvCxnSpPr/>
          <p:nvPr userDrawn="1"/>
        </p:nvCxnSpPr>
        <p:spPr>
          <a:xfrm>
            <a:off x="6804248" y="789552"/>
            <a:ext cx="0" cy="3618402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 userDrawn="1"/>
        </p:nvCxnSpPr>
        <p:spPr>
          <a:xfrm>
            <a:off x="2285952" y="789552"/>
            <a:ext cx="0" cy="3618402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611560" y="789553"/>
            <a:ext cx="1584176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defRPr sz="15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467570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Obrázek a text - 2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Přímá spojnice 11"/>
          <p:cNvCxnSpPr/>
          <p:nvPr userDrawn="1"/>
        </p:nvCxnSpPr>
        <p:spPr>
          <a:xfrm>
            <a:off x="4499992" y="789552"/>
            <a:ext cx="0" cy="3618402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ástupný symbol pro obrázek 13"/>
          <p:cNvSpPr>
            <a:spLocks noGrp="1" noChangeAspect="1"/>
          </p:cNvSpPr>
          <p:nvPr>
            <p:ph type="pic" sz="quarter" idx="17"/>
          </p:nvPr>
        </p:nvSpPr>
        <p:spPr>
          <a:xfrm>
            <a:off x="6916992" y="789552"/>
            <a:ext cx="1615448" cy="363113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5" name="Zástupný symbol pro text 16"/>
          <p:cNvSpPr>
            <a:spLocks noGrp="1"/>
          </p:cNvSpPr>
          <p:nvPr>
            <p:ph type="body" sz="quarter" idx="19"/>
          </p:nvPr>
        </p:nvSpPr>
        <p:spPr>
          <a:xfrm>
            <a:off x="2339752" y="789552"/>
            <a:ext cx="4392488" cy="3618402"/>
          </a:xfrm>
          <a:prstGeom prst="rect">
            <a:avLst/>
          </a:prstGeom>
        </p:spPr>
        <p:txBody>
          <a:bodyPr wrap="square" lIns="72000" tIns="0" rIns="72000" bIns="0" numCol="2" spcCol="21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1200" kern="0" baseline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80975" marR="0" indent="-180975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Pct val="100000"/>
              <a:buFont typeface="Roboto" pitchFamily="2" charset="0"/>
              <a:buChar char="–"/>
              <a:tabLst/>
              <a:defRPr sz="120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80975" marR="0" indent="180975" algn="l" defTabSz="5429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sp>
        <p:nvSpPr>
          <p:cNvPr id="16" name="Nadpis 1"/>
          <p:cNvSpPr>
            <a:spLocks noGrp="1"/>
          </p:cNvSpPr>
          <p:nvPr>
            <p:ph type="title" hasCustomPrompt="1"/>
          </p:nvPr>
        </p:nvSpPr>
        <p:spPr>
          <a:xfrm>
            <a:off x="611560" y="789553"/>
            <a:ext cx="1584176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defRPr sz="15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cxnSp>
        <p:nvCxnSpPr>
          <p:cNvPr id="17" name="Přímá spojnice 16"/>
          <p:cNvCxnSpPr/>
          <p:nvPr userDrawn="1"/>
        </p:nvCxnSpPr>
        <p:spPr>
          <a:xfrm>
            <a:off x="6804248" y="789552"/>
            <a:ext cx="0" cy="3618402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 userDrawn="1"/>
        </p:nvCxnSpPr>
        <p:spPr>
          <a:xfrm>
            <a:off x="2285952" y="789552"/>
            <a:ext cx="0" cy="3618402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1187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Graf a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>
            <a:spLocks noGrp="1" noChangeAspect="1"/>
          </p:cNvSpPr>
          <p:nvPr>
            <p:ph sz="quarter" idx="20" hasCustomPrompt="1"/>
          </p:nvPr>
        </p:nvSpPr>
        <p:spPr>
          <a:xfrm>
            <a:off x="2411761" y="789552"/>
            <a:ext cx="6120680" cy="361840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cs-CZ" dirty="0"/>
              <a:t>Vložte objekt</a:t>
            </a:r>
          </a:p>
        </p:txBody>
      </p:sp>
      <p:cxnSp>
        <p:nvCxnSpPr>
          <p:cNvPr id="13" name="Přímá spojnice 12"/>
          <p:cNvCxnSpPr/>
          <p:nvPr userDrawn="1"/>
        </p:nvCxnSpPr>
        <p:spPr>
          <a:xfrm>
            <a:off x="2285952" y="789552"/>
            <a:ext cx="0" cy="3618402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Nadpis 1"/>
          <p:cNvSpPr>
            <a:spLocks noGrp="1"/>
          </p:cNvSpPr>
          <p:nvPr>
            <p:ph type="title" hasCustomPrompt="1"/>
          </p:nvPr>
        </p:nvSpPr>
        <p:spPr>
          <a:xfrm>
            <a:off x="611560" y="789553"/>
            <a:ext cx="1584176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defRPr sz="15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501923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554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2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</p:spPr>
      </p:pic>
      <p:sp>
        <p:nvSpPr>
          <p:cNvPr id="5" name="Ovál 4"/>
          <p:cNvSpPr>
            <a:spLocks/>
          </p:cNvSpPr>
          <p:nvPr/>
        </p:nvSpPr>
        <p:spPr>
          <a:xfrm>
            <a:off x="543424" y="4693481"/>
            <a:ext cx="180000" cy="18038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Verdana" panose="020B060403050404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53404" y="4683645"/>
            <a:ext cx="36004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08B67A80-0FB4-4083-B869-6BB4B16DA18A}" type="slidenum">
              <a:rPr lang="cs-CZ" sz="700" b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algn="ctr"/>
              <a:t>‹#›</a:t>
            </a:fld>
            <a:endParaRPr lang="cs-CZ" sz="700" b="1" dirty="0">
              <a:solidFill>
                <a:schemeClr val="accent5">
                  <a:lumMod val="20000"/>
                  <a:lumOff val="8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277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4" r:id="rId12"/>
    <p:sldLayoutId id="2147483715" r:id="rId13"/>
    <p:sldLayoutId id="2147483716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0"/>
            <a:ext cx="914247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066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Martin.udatny@mzp.cz" TargetMode="External"/><Relationship Id="rId2" Type="http://schemas.openxmlformats.org/officeDocument/2006/relationships/hyperlink" Target="mailto:martin.ptak@mzp.cz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9484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>
            <a:extLst>
              <a:ext uri="{FF2B5EF4-FFF2-40B4-BE49-F238E27FC236}">
                <a16:creationId xmlns:a16="http://schemas.microsoft.com/office/drawing/2014/main" id="{146408DF-3584-485F-AD50-BA1EC32395B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95536" y="954007"/>
            <a:ext cx="8532440" cy="3235486"/>
          </a:xfrm>
        </p:spPr>
        <p:txBody>
          <a:bodyPr/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cs-CZ" b="1" dirty="0">
                <a:latin typeface="Arial" panose="020B0604020202020204" pitchFamily="34" charset="0"/>
                <a:ea typeface="Calibri" panose="020F0502020204030204" pitchFamily="34" charset="0"/>
              </a:rPr>
              <a:t>měření vybraných kvalitativních parametrů </a:t>
            </a: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</a:rPr>
              <a:t>(zejména pH, elektrická konduktivita, redoxní potenciál, zákal vody) </a:t>
            </a:r>
            <a:r>
              <a:rPr lang="cs-CZ" b="1" dirty="0">
                <a:latin typeface="Arial" panose="020B0604020202020204" pitchFamily="34" charset="0"/>
                <a:ea typeface="Calibri" panose="020F0502020204030204" pitchFamily="34" charset="0"/>
              </a:rPr>
              <a:t>vypouštěných odpadních vod, </a:t>
            </a: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</a:rPr>
              <a:t>kdy zjišťování a zaznamenávání výsledků měření probíhá v krátkých časových intervalech, (řádově</a:t>
            </a:r>
            <a:r>
              <a:rPr lang="cs-CZ" b="1" dirty="0">
                <a:latin typeface="Arial" panose="020B0604020202020204" pitchFamily="34" charset="0"/>
                <a:ea typeface="Calibri" panose="020F0502020204030204" pitchFamily="34" charset="0"/>
              </a:rPr>
              <a:t> sekundy až jednotky minut)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cs-CZ" b="1" dirty="0">
                <a:latin typeface="Arial" panose="020B0604020202020204" pitchFamily="34" charset="0"/>
                <a:ea typeface="Calibri" panose="020F0502020204030204" pitchFamily="34" charset="0"/>
              </a:rPr>
              <a:t>zavedení této kontinuálního měření je nezbytné pro prevenci významných havárií na vodních tocích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cs-CZ" b="1" dirty="0">
                <a:latin typeface="Arial" panose="020B0604020202020204" pitchFamily="34" charset="0"/>
              </a:rPr>
              <a:t>týká vybraných znečišťovatelů </a:t>
            </a:r>
            <a:r>
              <a:rPr lang="cs-CZ" dirty="0">
                <a:latin typeface="Arial" panose="020B0604020202020204" pitchFamily="34" charset="0"/>
              </a:rPr>
              <a:t>(z hlediska složení jimi produkovaných a vypouštěných odpadních vod)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cs-CZ" dirty="0"/>
              <a:t>odpadní vody s obsahem </a:t>
            </a:r>
            <a:r>
              <a:rPr lang="cs-CZ" b="1" dirty="0"/>
              <a:t>zvláště nebezpečných závadných látek prioritních nebezpečných látek nebo vybraných nebezpečných závadných látek </a:t>
            </a:r>
            <a:r>
              <a:rPr lang="cs-CZ" dirty="0"/>
              <a:t>(kyanidy, sloučeniny těžkých kovů a metaloidů)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cs-CZ" dirty="0"/>
              <a:t>vybrané okruhy látek jsou </a:t>
            </a:r>
            <a:r>
              <a:rPr lang="cs-CZ" b="1" dirty="0"/>
              <a:t>akutně toxické pro vodní prostředí </a:t>
            </a:r>
            <a:r>
              <a:rPr lang="cs-CZ" dirty="0"/>
              <a:t>a mohou způsobit závažnou havárii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cs-CZ" dirty="0"/>
              <a:t>při nastavování podmínek kontinuálního měření</a:t>
            </a:r>
            <a:r>
              <a:rPr lang="cs-CZ" b="1" dirty="0"/>
              <a:t>, bude přihlíženo k používané technologii čištění odpadních vod a ke stávajícímu způsobu zabezpečení tohoto procesu nebo k množství a druhu používaných závadných látek v zařízení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cs-CZ" b="1" dirty="0"/>
              <a:t>Návrh zákona záměrně zakládá pouze obecnou povinnost </a:t>
            </a:r>
            <a:r>
              <a:rPr lang="cs-CZ" dirty="0"/>
              <a:t>provádění kontinuálního monitoringu pro vybrané znečišťovatele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cs-CZ" b="1" dirty="0"/>
              <a:t>podrobnosti </a:t>
            </a:r>
            <a:r>
              <a:rPr lang="cs-CZ" dirty="0"/>
              <a:t>budou stanoveny v prováděcím </a:t>
            </a:r>
            <a:r>
              <a:rPr lang="cs-CZ" b="1" dirty="0"/>
              <a:t>nařízení vlády č. 401/2015 Sb., </a:t>
            </a:r>
            <a:r>
              <a:rPr lang="cs-CZ" dirty="0"/>
              <a:t>které bude obsahovat</a:t>
            </a:r>
            <a:r>
              <a:rPr lang="cs-CZ" b="1" dirty="0"/>
              <a:t>, seznam závadných látek, náležitosti a způsob provádění </a:t>
            </a:r>
            <a:r>
              <a:rPr lang="cs-CZ" dirty="0"/>
              <a:t>KM vypouštěných OV</a:t>
            </a:r>
            <a:r>
              <a:rPr lang="cs-CZ" b="1" dirty="0"/>
              <a:t>, způsob určení a stanovení ukazatelů KM, náležitosti technických prostředků KM OV, povinnosti záznamu, vyhodnocování (interpretace) a uchovávání výsledků KM OV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cs-CZ" b="1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cs-CZ" b="1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F366AC3-857F-4FF9-9677-268485A25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379288"/>
            <a:ext cx="8820472" cy="541152"/>
          </a:xfrm>
        </p:spPr>
        <p:txBody>
          <a:bodyPr>
            <a:noAutofit/>
          </a:bodyPr>
          <a:lstStyle/>
          <a:p>
            <a:r>
              <a:rPr lang="cs-CZ" sz="2200" cap="none" dirty="0"/>
              <a:t>Prevence havárií 2 - kontinuální měření vypouštěných odpadních vod</a:t>
            </a:r>
            <a:br>
              <a:rPr lang="cs-CZ" sz="2000" dirty="0"/>
            </a:b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788398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>
            <a:extLst>
              <a:ext uri="{FF2B5EF4-FFF2-40B4-BE49-F238E27FC236}">
                <a16:creationId xmlns:a16="http://schemas.microsoft.com/office/drawing/2014/main" id="{146408DF-3584-485F-AD50-BA1EC32395B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7544" y="843558"/>
            <a:ext cx="8352928" cy="3235486"/>
          </a:xfrm>
        </p:spPr>
        <p:txBody>
          <a:bodyPr/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cs-CZ" b="1" dirty="0"/>
              <a:t>Navýšení sankcí převážně u právnických osob </a:t>
            </a:r>
            <a:r>
              <a:rPr lang="cs-CZ" dirty="0"/>
              <a:t>a podnikajících fyzických osob, kde je větší riziko způsobení havárie protiprávním jednáním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cs-CZ" b="1" dirty="0"/>
              <a:t>Nový přestupek - vypuštění odpadní vody s obsahem zvlášť nebezpečných závadných látek nebo nebezpečných závadných látek </a:t>
            </a:r>
            <a:r>
              <a:rPr lang="cs-CZ" dirty="0"/>
              <a:t>do vod povrchových bez povolení nebo v rozporu s ním, nebo do vod podzemních (týká se i vypuštění těchto látek do vod povrchových nebo podzemních)</a:t>
            </a:r>
            <a:r>
              <a:rPr lang="cs-CZ" b="1" dirty="0"/>
              <a:t> s výší sankce do 25 000 000 Kč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cs-CZ" b="1" dirty="0"/>
              <a:t>Nové přestupky v souvislosti s prováděním kontinuálního měření;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cs-CZ" b="1" dirty="0"/>
              <a:t>neprovádění kontinuálního měření </a:t>
            </a:r>
            <a:r>
              <a:rPr lang="cs-CZ" dirty="0"/>
              <a:t>vypouštěných odpadních vod </a:t>
            </a:r>
            <a:r>
              <a:rPr lang="cs-CZ" b="1" dirty="0"/>
              <a:t>s výší sankce do 5 000 000 Kč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cs-CZ" b="1" dirty="0"/>
              <a:t>nakládání s odpadními vodami v rozporu s povolením, způsobení havárie a neprovádění kontinuálního měření </a:t>
            </a:r>
            <a:r>
              <a:rPr lang="cs-CZ" dirty="0"/>
              <a:t>(přičemž tato povinnost uložena byla) </a:t>
            </a:r>
            <a:r>
              <a:rPr lang="cs-CZ" b="1" dirty="0"/>
              <a:t>s výší sankce do 50 000 000 Kč.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cs-CZ" b="1" dirty="0"/>
              <a:t>Navýšení sankcí při nakládání se závadnými látkami v rozporu s vodním zákonem až na částku 25 000 000 Kč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cs-CZ" b="1" dirty="0"/>
              <a:t>Nová skutková podstata přestupku – způsobení havárie </a:t>
            </a:r>
            <a:r>
              <a:rPr lang="cs-CZ" dirty="0"/>
              <a:t>(nejedná se o havárii způsobenou únikem provozních kapalin po dopravní nehodě na pozemní komunikaci)</a:t>
            </a:r>
            <a:r>
              <a:rPr lang="cs-CZ" b="1" dirty="0"/>
              <a:t> se sankcí do 1 000 000 Kč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cs-CZ" b="1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cs-CZ" b="1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cs-CZ" b="1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F366AC3-857F-4FF9-9677-268485A25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426132"/>
            <a:ext cx="8280920" cy="541152"/>
          </a:xfrm>
        </p:spPr>
        <p:txBody>
          <a:bodyPr>
            <a:noAutofit/>
          </a:bodyPr>
          <a:lstStyle/>
          <a:p>
            <a:r>
              <a:rPr lang="cs-CZ" sz="1800" cap="none" dirty="0"/>
              <a:t>Prevence havárií 3 - navýšení sankcí za protiprávní jednání (vybrané přestupky)</a:t>
            </a:r>
            <a:br>
              <a:rPr lang="cs-CZ" sz="2000" cap="none" dirty="0"/>
            </a:br>
            <a:endParaRPr lang="cs-CZ" sz="2000" cap="none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C8743F6-FB6F-4711-9E3F-01D011FE39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219822"/>
            <a:ext cx="2774118" cy="185167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88EC2F0-4F26-49BD-8B71-780869051C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85" y="3417043"/>
            <a:ext cx="2448273" cy="163347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E3AC1E4-A0A7-4DFA-802C-60537014F9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289" y="3451960"/>
            <a:ext cx="2346629" cy="156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796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E1AB2ED-CE13-43BB-8785-6D96A2F0BEA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932040" y="2582912"/>
            <a:ext cx="5976664" cy="2916324"/>
          </a:xfrm>
        </p:spPr>
        <p:txBody>
          <a:bodyPr/>
          <a:lstStyle/>
          <a:p>
            <a:r>
              <a:rPr lang="cs-CZ" sz="1400" b="1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martin.ptak@mzp.cz</a:t>
            </a:r>
            <a:endParaRPr lang="cs-CZ" sz="1400" b="1" dirty="0">
              <a:solidFill>
                <a:srgbClr val="0070C0"/>
              </a:solidFill>
            </a:endParaRPr>
          </a:p>
          <a:p>
            <a:r>
              <a:rPr lang="cs-CZ" sz="1400" b="1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martin.udatny@mzp.cz</a:t>
            </a:r>
            <a:endParaRPr lang="cs-CZ" sz="1400" b="1" dirty="0">
              <a:solidFill>
                <a:srgbClr val="0070C0"/>
              </a:solidFill>
            </a:endParaRPr>
          </a:p>
          <a:p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4142AD0-707E-4D2F-A3E2-5875B8151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1221054"/>
            <a:ext cx="5976664" cy="541152"/>
          </a:xfrm>
        </p:spPr>
        <p:txBody>
          <a:bodyPr>
            <a:normAutofit/>
          </a:bodyPr>
          <a:lstStyle/>
          <a:p>
            <a:r>
              <a:rPr lang="cs-CZ" sz="2800" dirty="0"/>
              <a:t>Děkuji za pozornost !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956122C-6C66-4424-850D-397BAFA1AF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05" y="1851670"/>
            <a:ext cx="4405214" cy="2931790"/>
          </a:xfrm>
          <a:prstGeom prst="rect">
            <a:avLst/>
          </a:prstGeom>
        </p:spPr>
      </p:pic>
      <p:sp>
        <p:nvSpPr>
          <p:cNvPr id="10" name="Zástupný symbol obrázku 9">
            <a:extLst>
              <a:ext uri="{FF2B5EF4-FFF2-40B4-BE49-F238E27FC236}">
                <a16:creationId xmlns:a16="http://schemas.microsoft.com/office/drawing/2014/main" id="{34372F36-11FE-42BB-B353-D0DC063DE71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</p:spTree>
    <p:extLst>
      <p:ext uri="{BB962C8B-B14F-4D97-AF65-F5344CB8AC3E}">
        <p14:creationId xmlns:p14="http://schemas.microsoft.com/office/powerpoint/2010/main" val="3809969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>
            <a:extLst>
              <a:ext uri="{FF2B5EF4-FFF2-40B4-BE49-F238E27FC236}">
                <a16:creationId xmlns:a16="http://schemas.microsoft.com/office/drawing/2014/main" id="{AB2FD76C-8E1F-4F81-B595-149BACC075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6F7A15C-596D-4473-9E6F-1916EC10B5E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43526" y="672454"/>
            <a:ext cx="8117280" cy="3607680"/>
          </a:xfrm>
        </p:spPr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0B5B0D08-46F8-4B1F-915E-38B35285746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71600" y="2386452"/>
            <a:ext cx="5551896" cy="179684"/>
          </a:xfrm>
        </p:spPr>
        <p:txBody>
          <a:bodyPr/>
          <a:lstStyle/>
          <a:p>
            <a:r>
              <a:rPr lang="cs-CZ" dirty="0"/>
              <a:t>Mgr. Martin Pták</a:t>
            </a:r>
          </a:p>
          <a:p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AF447F15-F4C3-4F8F-964B-184A97F6CDE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71600" y="3795501"/>
            <a:ext cx="5551896" cy="179684"/>
          </a:xfrm>
        </p:spPr>
        <p:txBody>
          <a:bodyPr>
            <a:normAutofit/>
          </a:bodyPr>
          <a:lstStyle/>
          <a:p>
            <a:r>
              <a:rPr lang="cs-CZ" sz="1100" b="1" dirty="0"/>
              <a:t>Setkání s vodoprávními úřady Tábor 23. – 25. 10. 2023</a:t>
            </a:r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C7F16F95-87F0-42AE-A9AE-05D8F388C46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99EE0C0C-59CD-4352-B7C4-094F2DD3A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112" y="965141"/>
            <a:ext cx="7349824" cy="1263388"/>
          </a:xfrm>
        </p:spPr>
        <p:txBody>
          <a:bodyPr/>
          <a:lstStyle/>
          <a:p>
            <a:r>
              <a:rPr lang="cs-CZ" dirty="0"/>
              <a:t>„Havarijní“ novela Vodního Zákona</a:t>
            </a:r>
          </a:p>
        </p:txBody>
      </p:sp>
      <p:sp>
        <p:nvSpPr>
          <p:cNvPr id="9" name="Zástupný symbol pro text 3">
            <a:extLst>
              <a:ext uri="{FF2B5EF4-FFF2-40B4-BE49-F238E27FC236}">
                <a16:creationId xmlns:a16="http://schemas.microsoft.com/office/drawing/2014/main" id="{AB607C90-F672-4A71-AEAF-C41AA565D435}"/>
              </a:ext>
            </a:extLst>
          </p:cNvPr>
          <p:cNvSpPr txBox="1">
            <a:spLocks/>
          </p:cNvSpPr>
          <p:nvPr/>
        </p:nvSpPr>
        <p:spPr>
          <a:xfrm>
            <a:off x="971600" y="2613576"/>
            <a:ext cx="5551896" cy="1796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685800" rtl="0" eaLnBrk="1" latinLnBrk="0" hangingPunct="1">
              <a:spcBef>
                <a:spcPct val="20000"/>
              </a:spcBef>
              <a:buFontTx/>
              <a:buNone/>
              <a:defRPr sz="1500" b="0" kern="1200">
                <a:solidFill>
                  <a:schemeClr val="accent6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342900" indent="0" algn="l" defTabSz="685800" rtl="0" eaLnBrk="1" latinLnBrk="0" hangingPunct="1">
              <a:spcBef>
                <a:spcPct val="20000"/>
              </a:spcBef>
              <a:buFontTx/>
              <a:buNone/>
              <a:defRPr sz="1500" kern="120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2pPr>
            <a:lvl3pPr marL="685800" indent="0" algn="l" defTabSz="685800" rtl="0" eaLnBrk="1" latinLnBrk="0" hangingPunct="1">
              <a:spcBef>
                <a:spcPct val="20000"/>
              </a:spcBef>
              <a:buFontTx/>
              <a:buNone/>
              <a:defRPr sz="1500" kern="120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3pPr>
            <a:lvl4pPr marL="1028700" indent="0" algn="l" defTabSz="685800" rtl="0" eaLnBrk="1" latinLnBrk="0" hangingPunct="1">
              <a:spcBef>
                <a:spcPct val="20000"/>
              </a:spcBef>
              <a:buFontTx/>
              <a:buNone/>
              <a:defRPr sz="1500" kern="120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1371600" indent="0" algn="l" defTabSz="685800" rtl="0" eaLnBrk="1" latinLnBrk="0" hangingPunct="1">
              <a:spcBef>
                <a:spcPct val="20000"/>
              </a:spcBef>
              <a:buFontTx/>
              <a:buNone/>
              <a:defRPr sz="1500" kern="120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Mgr. Martin Udatný, Ph.D.</a:t>
            </a:r>
          </a:p>
          <a:p>
            <a:endParaRPr lang="cs-CZ" dirty="0"/>
          </a:p>
        </p:txBody>
      </p:sp>
      <p:sp>
        <p:nvSpPr>
          <p:cNvPr id="10" name="Zástupný symbol pro text 3">
            <a:extLst>
              <a:ext uri="{FF2B5EF4-FFF2-40B4-BE49-F238E27FC236}">
                <a16:creationId xmlns:a16="http://schemas.microsoft.com/office/drawing/2014/main" id="{2D5EE93A-4F55-48F5-AC6F-0D446711BAE9}"/>
              </a:ext>
            </a:extLst>
          </p:cNvPr>
          <p:cNvSpPr txBox="1">
            <a:spLocks/>
          </p:cNvSpPr>
          <p:nvPr/>
        </p:nvSpPr>
        <p:spPr>
          <a:xfrm>
            <a:off x="971600" y="3050642"/>
            <a:ext cx="5551896" cy="1796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685800" rtl="0" eaLnBrk="1" latinLnBrk="0" hangingPunct="1">
              <a:spcBef>
                <a:spcPct val="20000"/>
              </a:spcBef>
              <a:buFontTx/>
              <a:buNone/>
              <a:defRPr sz="1500" b="0" kern="1200">
                <a:solidFill>
                  <a:schemeClr val="accent6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342900" indent="0" algn="l" defTabSz="685800" rtl="0" eaLnBrk="1" latinLnBrk="0" hangingPunct="1">
              <a:spcBef>
                <a:spcPct val="20000"/>
              </a:spcBef>
              <a:buFontTx/>
              <a:buNone/>
              <a:defRPr sz="1500" kern="120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2pPr>
            <a:lvl3pPr marL="685800" indent="0" algn="l" defTabSz="685800" rtl="0" eaLnBrk="1" latinLnBrk="0" hangingPunct="1">
              <a:spcBef>
                <a:spcPct val="20000"/>
              </a:spcBef>
              <a:buFontTx/>
              <a:buNone/>
              <a:defRPr sz="1500" kern="120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3pPr>
            <a:lvl4pPr marL="1028700" indent="0" algn="l" defTabSz="685800" rtl="0" eaLnBrk="1" latinLnBrk="0" hangingPunct="1">
              <a:spcBef>
                <a:spcPct val="20000"/>
              </a:spcBef>
              <a:buFontTx/>
              <a:buNone/>
              <a:defRPr sz="1500" kern="120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1371600" indent="0" algn="l" defTabSz="685800" rtl="0" eaLnBrk="1" latinLnBrk="0" hangingPunct="1">
              <a:spcBef>
                <a:spcPct val="20000"/>
              </a:spcBef>
              <a:buFontTx/>
              <a:buNone/>
              <a:defRPr sz="1500" kern="120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Odbor ochrany vod Ministerstvo životního prostředí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8842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>
            <a:extLst>
              <a:ext uri="{FF2B5EF4-FFF2-40B4-BE49-F238E27FC236}">
                <a16:creationId xmlns:a16="http://schemas.microsoft.com/office/drawing/2014/main" id="{146408DF-3584-485F-AD50-BA1EC32395B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01700" y="1347614"/>
            <a:ext cx="8614146" cy="3235486"/>
          </a:xfrm>
        </p:spPr>
        <p:txBody>
          <a:bodyPr/>
          <a:lstStyle/>
          <a:p>
            <a:pPr algn="just"/>
            <a:r>
              <a:rPr lang="cs-CZ" sz="1400" b="1" dirty="0"/>
              <a:t>Zákon č. 254/2001 o vodách </a:t>
            </a:r>
            <a:r>
              <a:rPr lang="cs-CZ" sz="1400" dirty="0"/>
              <a:t>a o změně některých zákonů </a:t>
            </a:r>
            <a:r>
              <a:rPr lang="cs-CZ" sz="1400" b="1" dirty="0"/>
              <a:t>(vodní zákon), </a:t>
            </a:r>
            <a:r>
              <a:rPr lang="cs-CZ" sz="1400" dirty="0"/>
              <a:t>ve znění pozdějších předpisů</a:t>
            </a:r>
          </a:p>
          <a:p>
            <a:pPr algn="just"/>
            <a:endParaRPr lang="cs-CZ" b="1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cs-CZ" b="1" dirty="0"/>
              <a:t>komplexní reakce </a:t>
            </a:r>
            <a:r>
              <a:rPr lang="cs-CZ" dirty="0"/>
              <a:t>na dosavadní zkušenosti z praxe ve vztahu </a:t>
            </a:r>
            <a:r>
              <a:rPr lang="cs-CZ" b="1" dirty="0"/>
              <a:t>k řešení havárií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cs-CZ" b="1" dirty="0"/>
              <a:t>preventivní prvky  </a:t>
            </a:r>
            <a:r>
              <a:rPr lang="cs-CZ" dirty="0"/>
              <a:t>(zavedení Registru výpustí ze zdrojů znečištění, možnost schvalování provozních řádů, kontinuální monitoring, zvýšení sankcí)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cs-CZ" b="1" dirty="0"/>
              <a:t>reaktivní prvky </a:t>
            </a:r>
            <a:r>
              <a:rPr lang="cs-CZ" dirty="0"/>
              <a:t>(zpřesnění kompetencí při zmáhání havárie)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cs-CZ" b="1" dirty="0"/>
              <a:t>nedostatečné určení kompetencí </a:t>
            </a:r>
            <a:r>
              <a:rPr lang="cs-CZ" dirty="0"/>
              <a:t>projevilo v případě</a:t>
            </a:r>
            <a:r>
              <a:rPr lang="cs-CZ" b="1" dirty="0"/>
              <a:t> havárie na řece Bečvě, (září 2020) </a:t>
            </a:r>
            <a:r>
              <a:rPr lang="cs-CZ" dirty="0"/>
              <a:t>a při níž bylo zasaženo rozsáhlé území vodního toku Bečvy a současně</a:t>
            </a:r>
            <a:r>
              <a:rPr lang="cs-CZ" b="1" dirty="0"/>
              <a:t> území několika obcí (ORP) jakož i území dvou krajů </a:t>
            </a:r>
            <a:r>
              <a:rPr lang="cs-CZ" dirty="0"/>
              <a:t>(Zlínského a Olomouckého kraje)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cs-CZ" b="1" dirty="0"/>
              <a:t>MŽP zřídilo pracovní skupinu pro přípravu novely již v roce 2020 </a:t>
            </a:r>
            <a:r>
              <a:rPr lang="cs-CZ" dirty="0"/>
              <a:t>(MŽP, </a:t>
            </a:r>
            <a:r>
              <a:rPr lang="cs-CZ" dirty="0" err="1"/>
              <a:t>MZe</a:t>
            </a:r>
            <a:r>
              <a:rPr lang="cs-CZ" dirty="0"/>
              <a:t>, ČIŽP, SPP, MV – GŘ HZS ČR, VPÚ – ORP i KÚ)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F366AC3-857F-4FF9-9677-268485A25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627534"/>
            <a:ext cx="7906394" cy="541152"/>
          </a:xfrm>
        </p:spPr>
        <p:txBody>
          <a:bodyPr>
            <a:noAutofit/>
          </a:bodyPr>
          <a:lstStyle/>
          <a:p>
            <a:r>
              <a:rPr lang="cs-CZ" sz="2400" cap="none" dirty="0"/>
              <a:t>Havarijní novela vodního zákona – důvody předložení</a:t>
            </a:r>
            <a:br>
              <a:rPr lang="cs-CZ" sz="2000" dirty="0"/>
            </a:b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035619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>
            <a:extLst>
              <a:ext uri="{FF2B5EF4-FFF2-40B4-BE49-F238E27FC236}">
                <a16:creationId xmlns:a16="http://schemas.microsoft.com/office/drawing/2014/main" id="{146408DF-3584-485F-AD50-BA1EC32395B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27584" y="954007"/>
            <a:ext cx="6120680" cy="3235486"/>
          </a:xfrm>
        </p:spPr>
        <p:txBody>
          <a:bodyPr/>
          <a:lstStyle/>
          <a:p>
            <a:pPr algn="just"/>
            <a:r>
              <a:rPr lang="cs-CZ" b="1" dirty="0"/>
              <a:t>1.  kolo MPŘ (1.4. – 3.5.2021)</a:t>
            </a:r>
          </a:p>
          <a:p>
            <a:pPr marL="228600" indent="-228600" algn="just">
              <a:buAutoNum type="arabicPeriod" startAt="2"/>
            </a:pPr>
            <a:r>
              <a:rPr lang="cs-CZ" b="1" dirty="0"/>
              <a:t>kolo MPŘ (3.5. – 31.5.2022)</a:t>
            </a:r>
          </a:p>
          <a:p>
            <a:pPr marL="228600" indent="-228600" algn="just">
              <a:buAutoNum type="arabicPeriod" startAt="2"/>
            </a:pPr>
            <a:r>
              <a:rPr lang="cs-CZ" b="1" dirty="0"/>
              <a:t>kolo MPŘ (3.2. – 17.2.2023)</a:t>
            </a:r>
          </a:p>
          <a:p>
            <a:pPr marL="228600" indent="-228600" algn="just">
              <a:buAutoNum type="arabicPeriod"/>
            </a:pPr>
            <a:endParaRPr lang="cs-CZ" b="1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cs-CZ" b="1" dirty="0"/>
              <a:t>návrh havarijní novely schválen Vládou ČR 27.9.2023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cs-CZ" b="1" dirty="0"/>
              <a:t>zaregistrován Poslaneckou sněmovnou Parlamentu ČR 18.10.2023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cs-CZ" b="1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cs-CZ" b="1" dirty="0"/>
              <a:t>nová prováděcí vyhláška MŽP a </a:t>
            </a:r>
            <a:r>
              <a:rPr lang="cs-CZ" b="1" dirty="0" err="1"/>
              <a:t>MZe</a:t>
            </a:r>
            <a:r>
              <a:rPr lang="cs-CZ" b="1" dirty="0"/>
              <a:t> (Registr výpustí)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cs-CZ" b="1" dirty="0"/>
              <a:t>novela nařízení vlády č. 401/2015 Sb. </a:t>
            </a:r>
            <a:r>
              <a:rPr lang="cs-CZ" sz="1000" dirty="0"/>
              <a:t>o ukazatelích a hodnotách přípustného znečištění povrchových vod a odpadních vod, náležitostech povolení k vypouštění odpadních vod do vod povrchových a do kanalizací a o citlivých oblastech, ve znění pozdějších předpisů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cs-CZ" b="1" dirty="0"/>
              <a:t>novela havarijní vyhlášky č. 450/2005 Sb. </a:t>
            </a:r>
            <a:r>
              <a:rPr lang="cs-CZ" sz="1000" dirty="0"/>
              <a:t>o náležitostech nakládání se závadnými látkami a náležitostech havarijního plánu, způsobu a rozsahu hlášení havárií, jejich zneškodňování a odstraňování jejich škodlivých následků, ve znění pozdějších předpisů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cs-CZ" sz="10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cs-CZ" sz="1000" dirty="0"/>
              <a:t>Předpokládané nabytí účinnosti </a:t>
            </a:r>
            <a:r>
              <a:rPr lang="cs-CZ" sz="1000" b="1" dirty="0"/>
              <a:t>2024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cs-CZ" sz="1000" dirty="0"/>
              <a:t>Část upravující schvalování </a:t>
            </a:r>
            <a:r>
              <a:rPr lang="cs-CZ" sz="1000" b="1" dirty="0"/>
              <a:t>provozních řádů od 1.7.2024 </a:t>
            </a:r>
            <a:r>
              <a:rPr lang="cs-CZ" sz="1000" dirty="0"/>
              <a:t>(souvislost se zákonem č. 284/2021 Sb.)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cs-CZ" sz="1000" dirty="0"/>
              <a:t>Část upravující povinnost provádění </a:t>
            </a:r>
            <a:r>
              <a:rPr lang="cs-CZ" sz="1000" b="1" dirty="0"/>
              <a:t>kontinuální měření </a:t>
            </a:r>
            <a:r>
              <a:rPr lang="cs-CZ" sz="1000" dirty="0"/>
              <a:t>vypouštěných OV </a:t>
            </a:r>
            <a:r>
              <a:rPr lang="cs-CZ" sz="1000" b="1" dirty="0"/>
              <a:t>2 roky po vyhlášení</a:t>
            </a:r>
            <a:r>
              <a:rPr lang="cs-CZ" sz="1000" dirty="0"/>
              <a:t> zákona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29CDC21-32D0-47FE-87F9-A111B83AB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395480"/>
            <a:ext cx="8388424" cy="541152"/>
          </a:xfrm>
        </p:spPr>
        <p:txBody>
          <a:bodyPr>
            <a:noAutofit/>
          </a:bodyPr>
          <a:lstStyle/>
          <a:p>
            <a:r>
              <a:rPr lang="cs-CZ" sz="2400" cap="none" dirty="0"/>
              <a:t>Havarijní novela vodního zákona – legislativní proces</a:t>
            </a:r>
            <a:br>
              <a:rPr lang="cs-CZ" sz="2000" dirty="0"/>
            </a:b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275455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>
            <a:extLst>
              <a:ext uri="{FF2B5EF4-FFF2-40B4-BE49-F238E27FC236}">
                <a16:creationId xmlns:a16="http://schemas.microsoft.com/office/drawing/2014/main" id="{146408DF-3584-485F-AD50-BA1EC32395B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27584" y="1308044"/>
            <a:ext cx="7992888" cy="3235486"/>
          </a:xfrm>
        </p:spPr>
        <p:txBody>
          <a:bodyPr/>
          <a:lstStyle/>
          <a:p>
            <a:pPr algn="just"/>
            <a:r>
              <a:rPr lang="cs-CZ" b="1" dirty="0"/>
              <a:t>Činnosti při havárii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cs-CZ" b="1" dirty="0"/>
              <a:t>zpřesnění pojmu havárie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cs-CZ" b="1" dirty="0"/>
              <a:t>upřesnění ohlašovací povinnosti při havárii,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cs-CZ" b="1" dirty="0"/>
              <a:t>řízení záchranných a likvidačních prací při havárii přísluší Hasičskému záchrannému sboru ČR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cs-CZ" b="1" dirty="0"/>
              <a:t>řízení prací při zneškodňování havárie přísluší vodoprávnímu úřadu příslušnému podle místa havárie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cs-CZ" b="1" dirty="0"/>
              <a:t>rozlišení šetření příčin havárie a likvidaci jejích následků (tj. řízení prací při jejím zneškodňování)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cs-CZ" b="1" dirty="0"/>
              <a:t>Definice místa havárií s stanovení příslušnosti VPÚ (ORP i KÚ) pokud havárie přesáhne správní obvod ORP/kraje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cs-CZ" b="1" dirty="0"/>
          </a:p>
          <a:p>
            <a:pPr algn="just"/>
            <a:r>
              <a:rPr lang="cs-CZ" b="1" dirty="0"/>
              <a:t>Posílení havarijní prevence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cs-CZ" dirty="0"/>
              <a:t>zavedení povinnosti </a:t>
            </a:r>
            <a:r>
              <a:rPr lang="cs-CZ" b="1" dirty="0"/>
              <a:t>kontinuálního měření</a:t>
            </a:r>
            <a:r>
              <a:rPr lang="cs-CZ" dirty="0"/>
              <a:t> vypouštěných odpadních vod podle jejich </a:t>
            </a:r>
            <a:r>
              <a:rPr lang="cs-CZ" b="1" dirty="0"/>
              <a:t>kvalitativního složení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cs-CZ" dirty="0"/>
              <a:t>zavedení </a:t>
            </a:r>
            <a:r>
              <a:rPr lang="cs-CZ" b="1" dirty="0"/>
              <a:t>Registru výpustí </a:t>
            </a:r>
            <a:r>
              <a:rPr lang="cs-CZ" dirty="0"/>
              <a:t>ze zdrojů znečištění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cs-CZ" dirty="0"/>
              <a:t>znovu zavádí </a:t>
            </a:r>
            <a:r>
              <a:rPr lang="cs-CZ" b="1" dirty="0"/>
              <a:t>možnost schvalování</a:t>
            </a:r>
            <a:r>
              <a:rPr lang="cs-CZ" dirty="0"/>
              <a:t> provozních řádů u vybraných vodních děl vodoprávními úřady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cs-CZ" dirty="0"/>
              <a:t>úprava a </a:t>
            </a:r>
            <a:r>
              <a:rPr lang="cs-CZ" b="1" dirty="0"/>
              <a:t>navýšení sankčních ustanovení za protiprávní jednání, </a:t>
            </a:r>
            <a:r>
              <a:rPr lang="cs-CZ" dirty="0"/>
              <a:t>která může vést ke vzniku havárie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cs-CZ" b="1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F366AC3-857F-4FF9-9677-268485A25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516" y="599970"/>
            <a:ext cx="7906394" cy="541152"/>
          </a:xfrm>
        </p:spPr>
        <p:txBody>
          <a:bodyPr>
            <a:noAutofit/>
          </a:bodyPr>
          <a:lstStyle/>
          <a:p>
            <a:r>
              <a:rPr lang="cs-CZ" sz="2400" cap="none" dirty="0"/>
              <a:t>Havarijní novela vodního zákona – hlavní změny</a:t>
            </a:r>
            <a:br>
              <a:rPr lang="cs-CZ" sz="2000" dirty="0"/>
            </a:b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231294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>
            <a:extLst>
              <a:ext uri="{FF2B5EF4-FFF2-40B4-BE49-F238E27FC236}">
                <a16:creationId xmlns:a16="http://schemas.microsoft.com/office/drawing/2014/main" id="{146408DF-3584-485F-AD50-BA1EC32395B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1560" y="987574"/>
            <a:ext cx="7992888" cy="3235486"/>
          </a:xfrm>
        </p:spPr>
        <p:txBody>
          <a:bodyPr/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cs-CZ" dirty="0"/>
              <a:t>Havárie by měla být </a:t>
            </a:r>
            <a:r>
              <a:rPr lang="cs-CZ" b="1" dirty="0"/>
              <a:t>ohlášena pouze HZS ČR</a:t>
            </a:r>
            <a:r>
              <a:rPr lang="cs-CZ" dirty="0"/>
              <a:t>, který o ní informuje dále (VPÚ, ČIŽP, SPP a Policii ČR)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cs-CZ" dirty="0"/>
              <a:t>příslušnost VPÚ je stanovena podle</a:t>
            </a:r>
            <a:r>
              <a:rPr lang="cs-CZ" b="1" dirty="0"/>
              <a:t> místa havárie </a:t>
            </a:r>
            <a:r>
              <a:rPr lang="cs-CZ" dirty="0"/>
              <a:t>(místo vzniku havárie nebo, není-li místo vzniku havárie známo, místo, kde byla havárie poprvé zjištěna)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cs-CZ" b="1" dirty="0"/>
              <a:t>HZS ČR </a:t>
            </a:r>
            <a:r>
              <a:rPr lang="cs-CZ" dirty="0"/>
              <a:t>provádí prvotní zásah za účelem provedení </a:t>
            </a:r>
            <a:r>
              <a:rPr lang="cs-CZ" b="1" dirty="0"/>
              <a:t>záchranných a likvidačních prací </a:t>
            </a:r>
            <a:r>
              <a:rPr lang="cs-CZ" dirty="0"/>
              <a:t>v rozsahu </a:t>
            </a:r>
            <a:r>
              <a:rPr lang="cs-CZ" b="1" dirty="0"/>
              <a:t>zákona o IZS,          </a:t>
            </a:r>
            <a:r>
              <a:rPr lang="cs-CZ" dirty="0"/>
              <a:t>v rozsahu tohoto zákona řídí provádění záchranných a likvidačních prací, i když není přítomen vodoprávní úřad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cs-CZ" b="1" dirty="0"/>
              <a:t>Řízení prací při zneškodňování havárie přísluší vodoprávnímu úřadu </a:t>
            </a:r>
            <a:r>
              <a:rPr lang="cs-CZ" dirty="0"/>
              <a:t>(příslušnému podle místa havárie)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cs-CZ" dirty="0"/>
              <a:t>Pro efektivní zvládání havárie se předpokládá, že se </a:t>
            </a:r>
            <a:r>
              <a:rPr lang="cs-CZ" b="1" dirty="0"/>
              <a:t>zástupce vodoprávního úřadu dostaví na místo havárie neprodleně po vyrozumění ze strany HZS ČR</a:t>
            </a:r>
            <a:r>
              <a:rPr lang="cs-CZ" dirty="0"/>
              <a:t>, pokud to není možné HZS ČR v rozsahu své věcné působnosti s ostatními subjekty podílejícími se na řešení havárie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cs-CZ" b="1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cs-CZ" b="1" dirty="0"/>
              <a:t>Záchranné a likvidační práce </a:t>
            </a:r>
            <a:r>
              <a:rPr lang="cs-CZ" dirty="0"/>
              <a:t>jsou definovány zákoně o IZS</a:t>
            </a:r>
            <a:r>
              <a:rPr lang="cs-CZ" b="1" dirty="0"/>
              <a:t>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cs-CZ" dirty="0"/>
              <a:t>činnosti k odvrácení nebo omezení bezprostředního působení rizik vzniklých mimořádnou událostí, zejména ve vztahu k </a:t>
            </a:r>
            <a:r>
              <a:rPr lang="cs-CZ" b="1" dirty="0"/>
              <a:t>ohrožení života, zdraví, majetku nebo životního prostředí</a:t>
            </a:r>
            <a:r>
              <a:rPr lang="cs-CZ" dirty="0"/>
              <a:t>, a vedoucí k přerušení jejich příčin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cs-CZ" b="1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F366AC3-857F-4FF9-9677-268485A25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136" y="424098"/>
            <a:ext cx="7906394" cy="541152"/>
          </a:xfrm>
        </p:spPr>
        <p:txBody>
          <a:bodyPr>
            <a:noAutofit/>
          </a:bodyPr>
          <a:lstStyle/>
          <a:p>
            <a:r>
              <a:rPr lang="cs-CZ" sz="2400" cap="none" dirty="0"/>
              <a:t>Upřesnění povinností při havárii 1</a:t>
            </a:r>
            <a:br>
              <a:rPr lang="cs-CZ" sz="2400" cap="none" dirty="0"/>
            </a:br>
            <a:endParaRPr lang="cs-CZ" sz="2400" cap="none" dirty="0"/>
          </a:p>
        </p:txBody>
      </p:sp>
    </p:spTree>
    <p:extLst>
      <p:ext uri="{BB962C8B-B14F-4D97-AF65-F5344CB8AC3E}">
        <p14:creationId xmlns:p14="http://schemas.microsoft.com/office/powerpoint/2010/main" val="3087520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>
            <a:extLst>
              <a:ext uri="{FF2B5EF4-FFF2-40B4-BE49-F238E27FC236}">
                <a16:creationId xmlns:a16="http://schemas.microsoft.com/office/drawing/2014/main" id="{146408DF-3584-485F-AD50-BA1EC32395B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1560" y="987574"/>
            <a:ext cx="7992888" cy="3235486"/>
          </a:xfrm>
        </p:spPr>
        <p:txBody>
          <a:bodyPr/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cs-CZ" b="1" dirty="0"/>
              <a:t>šetření příčin havárie přísluší vodoprávnímu úřadu </a:t>
            </a:r>
            <a:r>
              <a:rPr lang="cs-CZ" dirty="0"/>
              <a:t>příslušnému podle místa havárie</a:t>
            </a:r>
            <a:endParaRPr lang="cs-CZ" b="1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cs-CZ" b="1" dirty="0"/>
              <a:t>povinnost odebrat vzorky </a:t>
            </a:r>
            <a:r>
              <a:rPr lang="cs-CZ" dirty="0"/>
              <a:t>havárií zasažené povrchové nebo podzemní vody včetně příslušných vzorků sedimentů a živých organismů a vypouštěných odpadních vod v havárii zasaženém území </a:t>
            </a:r>
            <a:r>
              <a:rPr lang="cs-CZ" b="1" dirty="0"/>
              <a:t>má SPP </a:t>
            </a:r>
            <a:r>
              <a:rPr lang="cs-CZ" dirty="0"/>
              <a:t>(rovněž odpovídá za jejich bezodkladné předání laboratoři)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cs-CZ" b="1" dirty="0"/>
              <a:t>není vyloučena možnost jiných subjektů </a:t>
            </a:r>
            <a:r>
              <a:rPr lang="cs-CZ" dirty="0"/>
              <a:t>podílejících se na zmáhání havárie (Hasičský záchranný sbor ČR, vodoprávní úřad, ČIŽP, Policie ČR) </a:t>
            </a:r>
            <a:r>
              <a:rPr lang="cs-CZ" b="1" dirty="0"/>
              <a:t>odebírat vzorky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cs-CZ" b="1" dirty="0"/>
              <a:t>VPÚ </a:t>
            </a:r>
            <a:r>
              <a:rPr lang="cs-CZ" dirty="0"/>
              <a:t>příslušný podle místa havárie</a:t>
            </a:r>
            <a:r>
              <a:rPr lang="cs-CZ" b="1" dirty="0"/>
              <a:t> si může </a:t>
            </a:r>
            <a:r>
              <a:rPr lang="cs-CZ" dirty="0"/>
              <a:t>za účelem šetření havárie</a:t>
            </a:r>
            <a:r>
              <a:rPr lang="cs-CZ" b="1" dirty="0"/>
              <a:t> vyžádat spolupráci ČIŽP, správce povodí, Policie České republiky, Vojenské policie a dalších VPÚ, </a:t>
            </a:r>
            <a:r>
              <a:rPr lang="cs-CZ" dirty="0"/>
              <a:t>jejichž správní obvody byly či mohou být havárií zasaženy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cs-CZ" b="1" dirty="0"/>
              <a:t>stanovuje se povinnost </a:t>
            </a:r>
            <a:r>
              <a:rPr lang="cs-CZ" dirty="0"/>
              <a:t>ČIŽP, správce povodí, Policie ČR, Vojenské policie a VPÚ, jejichž správní obvody mohou být havárií zasaženy,</a:t>
            </a:r>
            <a:r>
              <a:rPr lang="cs-CZ" b="1" dirty="0"/>
              <a:t> spolupracovat při řízení prací při zneškodňování havárie a při šetření příčin havárie</a:t>
            </a:r>
            <a:r>
              <a:rPr lang="cs-CZ" dirty="0"/>
              <a:t>, jsou-li k tomu byly vyzvány HZS ČR nebo příslušným VPÚ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cs-CZ" b="1" dirty="0"/>
              <a:t>nově je navržena možnost ČIŽP převzít od vodoprávního úřadu řízení prací při zneškodňování havárie a šetření příčin havárie, </a:t>
            </a:r>
            <a:r>
              <a:rPr lang="cs-CZ" dirty="0"/>
              <a:t>jde-li o havárii, kterou lze řešit jen s použitím mimořádných odborných znalostí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cs-CZ" b="1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cs-CZ" b="1" dirty="0"/>
              <a:t>podrobnosti stanoví novela havarijní vyhlášky </a:t>
            </a:r>
            <a:r>
              <a:rPr lang="cs-CZ" dirty="0"/>
              <a:t>č. 450/2005 Sb., ve znění pozdějších předpisů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F366AC3-857F-4FF9-9677-268485A25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136" y="424098"/>
            <a:ext cx="7906394" cy="541152"/>
          </a:xfrm>
        </p:spPr>
        <p:txBody>
          <a:bodyPr>
            <a:noAutofit/>
          </a:bodyPr>
          <a:lstStyle/>
          <a:p>
            <a:r>
              <a:rPr lang="cs-CZ" sz="2400" cap="none" dirty="0"/>
              <a:t>Upřesnění povinností při havárii 2</a:t>
            </a:r>
            <a:br>
              <a:rPr lang="cs-CZ" sz="2400" dirty="0"/>
            </a:b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101054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>
            <a:extLst>
              <a:ext uri="{FF2B5EF4-FFF2-40B4-BE49-F238E27FC236}">
                <a16:creationId xmlns:a16="http://schemas.microsoft.com/office/drawing/2014/main" id="{146408DF-3584-485F-AD50-BA1EC32395B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1560" y="987574"/>
            <a:ext cx="7992888" cy="3235486"/>
          </a:xfrm>
        </p:spPr>
        <p:txBody>
          <a:bodyPr/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cs-CZ" dirty="0"/>
              <a:t>návrh nově definuje </a:t>
            </a:r>
            <a:r>
              <a:rPr lang="cs-CZ" b="1" dirty="0"/>
              <a:t>kritéria pro určení místní příslušnosti VPÚ na úrovni kraje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cs-CZ" b="1" dirty="0"/>
              <a:t>kritéria </a:t>
            </a:r>
            <a:r>
              <a:rPr lang="cs-CZ" dirty="0"/>
              <a:t>se netýkají pouze havárií, ale </a:t>
            </a:r>
            <a:r>
              <a:rPr lang="cs-CZ" b="1" dirty="0"/>
              <a:t>všech mimořádných situací </a:t>
            </a:r>
            <a:r>
              <a:rPr lang="cs-CZ" dirty="0"/>
              <a:t>(např. nedostatku vody) 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cs-CZ" b="1" dirty="0"/>
              <a:t>havárie, která přesáhne území správního obvodu obce s rozšířenou působností, se bude vždy považovat za mimořádnou situaci a nastoupí tak působnost VPÚ na úrovni kraje.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cs-CZ" b="1" dirty="0"/>
              <a:t>při havárii, která přesáhne území správního obvodu jednoho kraje, činí opatření ten z krajských úřadů, v jehož správním obvodu mimořádná situace vznikla nebo, není-li známo místo vzniku mimořádné situace, pak činí opatření ten z krajských úřadů, jehož správní obvod je mimořádnou situací nejvíce zasažen.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cs-CZ" b="1" dirty="0"/>
              <a:t>krajským úřadům, jejichž obvod byl havárií rovněž zasažen, se stanovuje povinnost spolupracovat s krajským úřadem, který činí opatření. Dále se pro případy havárií </a:t>
            </a:r>
            <a:r>
              <a:rPr lang="cs-CZ" dirty="0"/>
              <a:t>(nikoli v případě jiných mimořádných situací) </a:t>
            </a:r>
            <a:r>
              <a:rPr lang="cs-CZ" b="1" dirty="0"/>
              <a:t>stanovuje, že krajský úřad činí </a:t>
            </a:r>
            <a:r>
              <a:rPr lang="cs-CZ" dirty="0"/>
              <a:t>opatření (§ 41 a 42)</a:t>
            </a:r>
            <a:r>
              <a:rPr lang="cs-CZ" b="1" dirty="0"/>
              <a:t> a s krajským úřadem, který činí tato opatření, spolupracuje krajský úřad, jehož správní obvod byl havárií zasažen.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cs-CZ" b="1" dirty="0"/>
              <a:t>V případě havárie, která bude mimořádnou událostí ve smyslu zákona o IZS, VPÚ (ORP/KÚ) bude poskytovat součinnost a spolupracovat s HZS ČR, </a:t>
            </a:r>
            <a:r>
              <a:rPr lang="cs-CZ" dirty="0"/>
              <a:t>kterému v případě mimořádné události bude příslušet řízení záchranných a likvidačních prací.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cs-CZ" b="1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cs-CZ" b="1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F366AC3-857F-4FF9-9677-268485A25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426132"/>
            <a:ext cx="7906394" cy="541152"/>
          </a:xfrm>
        </p:spPr>
        <p:txBody>
          <a:bodyPr>
            <a:noAutofit/>
          </a:bodyPr>
          <a:lstStyle/>
          <a:p>
            <a:r>
              <a:rPr lang="cs-CZ" sz="2400" cap="none" dirty="0"/>
              <a:t>Určení příslušnosti krajského úřadu</a:t>
            </a:r>
            <a:br>
              <a:rPr lang="cs-CZ" sz="2400" dirty="0"/>
            </a:b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217919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>
            <a:extLst>
              <a:ext uri="{FF2B5EF4-FFF2-40B4-BE49-F238E27FC236}">
                <a16:creationId xmlns:a16="http://schemas.microsoft.com/office/drawing/2014/main" id="{146408DF-3584-485F-AD50-BA1EC32395B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1560" y="987574"/>
            <a:ext cx="7992888" cy="3235486"/>
          </a:xfrm>
        </p:spPr>
        <p:txBody>
          <a:bodyPr/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cs-CZ" b="1" dirty="0"/>
              <a:t>návrh zavedení elektronické evidence všech výpustí ze zdrojů znečištění do vod povrchových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cs-CZ" b="1" dirty="0"/>
              <a:t>existují zdroje znečištění a výpusti, které mohou způsobit havárii a není k nim vydáno příslušné povolení </a:t>
            </a:r>
            <a:r>
              <a:rPr lang="cs-CZ" dirty="0"/>
              <a:t>k nakládání s vodami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cs-CZ" b="1" dirty="0"/>
              <a:t>objekty vznikly před mnoha lety </a:t>
            </a:r>
            <a:r>
              <a:rPr lang="cs-CZ" dirty="0"/>
              <a:t>(povolení je již neplatné nebo chybí)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cs-CZ" b="1" dirty="0"/>
              <a:t>u řady výpustí není známa zdrojová oblast odváděných vod </a:t>
            </a:r>
            <a:r>
              <a:rPr lang="cs-CZ" dirty="0"/>
              <a:t>(nezdokumentované kanalizační systémy - dešťové kanalizace nebo areálové kanalizace bez dostatečné dokumentace)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cs-CZ" b="1" dirty="0"/>
              <a:t>správcem Registru bude MŽP </a:t>
            </a:r>
            <a:r>
              <a:rPr lang="cs-CZ" dirty="0"/>
              <a:t>prostřednictvím VÚV TGM, </a:t>
            </a:r>
            <a:r>
              <a:rPr lang="cs-CZ" dirty="0" err="1"/>
              <a:t>v.v.i</a:t>
            </a:r>
            <a:r>
              <a:rPr lang="cs-CZ" dirty="0"/>
              <a:t>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cs-CZ" b="1" dirty="0"/>
              <a:t>registr bude otevřený IS pro VPÚ, SPP (SVT), ČIŽP, HZS ČR, </a:t>
            </a:r>
            <a:r>
              <a:rPr lang="cs-CZ" dirty="0"/>
              <a:t>Policii ČR a Vojenskou policii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cs-CZ" b="1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cs-CZ" b="1" dirty="0"/>
              <a:t>Časový harmonogram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cs-CZ" b="1" dirty="0"/>
              <a:t>1. etapa – </a:t>
            </a:r>
            <a:r>
              <a:rPr lang="cs-CZ" dirty="0"/>
              <a:t>přechod dat z ISVS VODA + mapování celkem 10 km úseků v okolí výpustí ze zařízení spadajících pod režim zákona o IPPC,</a:t>
            </a:r>
            <a:r>
              <a:rPr lang="cs-CZ" b="1" dirty="0"/>
              <a:t> do 31.12.2025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cs-CZ" b="1" dirty="0"/>
              <a:t>2. etapa - </a:t>
            </a:r>
            <a:r>
              <a:rPr lang="cs-CZ" dirty="0"/>
              <a:t>mapování </a:t>
            </a:r>
            <a:r>
              <a:rPr lang="cs-CZ" b="1" dirty="0"/>
              <a:t>významných vodních toků (</a:t>
            </a:r>
            <a:r>
              <a:rPr lang="cs-CZ" dirty="0"/>
              <a:t>délka 16 326 km) </a:t>
            </a:r>
            <a:r>
              <a:rPr lang="cs-CZ" b="1" dirty="0"/>
              <a:t>do 31. 12. 2029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cs-CZ" b="1" dirty="0"/>
              <a:t>3 .etapa – </a:t>
            </a:r>
            <a:r>
              <a:rPr lang="cs-CZ" dirty="0"/>
              <a:t>mapování výpustí v rozsahu všech</a:t>
            </a:r>
            <a:r>
              <a:rPr lang="cs-CZ" b="1" dirty="0"/>
              <a:t> (drobných) </a:t>
            </a:r>
            <a:r>
              <a:rPr lang="cs-CZ" dirty="0"/>
              <a:t>toků s délkou 86 553 k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cs-CZ" b="1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cs-CZ" b="1" dirty="0"/>
              <a:t>podrobnosti stanoví společná prováděcí vyhláška MŽP a </a:t>
            </a:r>
            <a:r>
              <a:rPr lang="cs-CZ" b="1" dirty="0" err="1"/>
              <a:t>MZe</a:t>
            </a:r>
            <a:endParaRPr lang="cs-CZ" b="1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cs-CZ" b="1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cs-CZ" b="1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F366AC3-857F-4FF9-9677-268485A25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516" y="599970"/>
            <a:ext cx="7906394" cy="541152"/>
          </a:xfrm>
        </p:spPr>
        <p:txBody>
          <a:bodyPr>
            <a:noAutofit/>
          </a:bodyPr>
          <a:lstStyle/>
          <a:p>
            <a:r>
              <a:rPr lang="cs-CZ" sz="2000" cap="none" dirty="0"/>
              <a:t>Prevence havárií 1 - Registr výpustí</a:t>
            </a:r>
            <a:br>
              <a:rPr lang="cs-CZ" sz="2000" dirty="0"/>
            </a:b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27710238"/>
      </p:ext>
    </p:extLst>
  </p:cSld>
  <p:clrMapOvr>
    <a:masterClrMapping/>
  </p:clrMapOvr>
</p:sld>
</file>

<file path=ppt/theme/theme1.xml><?xml version="1.0" encoding="utf-8"?>
<a:theme xmlns:a="http://schemas.openxmlformats.org/drawingml/2006/main" name="MZP_2020_16ku9-final">
  <a:themeElements>
    <a:clrScheme name="color MZP2020">
      <a:dk1>
        <a:srgbClr val="7BC143"/>
      </a:dk1>
      <a:lt1>
        <a:srgbClr val="FFFFFF"/>
      </a:lt1>
      <a:dk2>
        <a:srgbClr val="000000"/>
      </a:dk2>
      <a:lt2>
        <a:srgbClr val="FFFFFF"/>
      </a:lt2>
      <a:accent1>
        <a:srgbClr val="7BC143"/>
      </a:accent1>
      <a:accent2>
        <a:srgbClr val="A5A5A5"/>
      </a:accent2>
      <a:accent3>
        <a:srgbClr val="467A26"/>
      </a:accent3>
      <a:accent4>
        <a:srgbClr val="7BC143"/>
      </a:accent4>
      <a:accent5>
        <a:srgbClr val="517B14"/>
      </a:accent5>
      <a:accent6>
        <a:srgbClr val="000000"/>
      </a:accent6>
      <a:hlink>
        <a:srgbClr val="FFC000"/>
      </a:hlink>
      <a:folHlink>
        <a:srgbClr val="84C5D6"/>
      </a:folHlink>
    </a:clrScheme>
    <a:fontScheme name="roboto sada">
      <a:majorFont>
        <a:latin typeface="roboto nadpis"/>
        <a:ea typeface=""/>
        <a:cs typeface=""/>
      </a:majorFont>
      <a:minorFont>
        <a:latin typeface="roboto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zentace1" id="{3BF1A07D-6149-45CB-85EE-D47F25ED6997}" vid="{C588B596-AE8C-477B-B25B-F51060738280}"/>
    </a:ext>
  </a:extLst>
</a:theme>
</file>

<file path=ppt/theme/theme2.xml><?xml version="1.0" encoding="utf-8"?>
<a:theme xmlns:a="http://schemas.openxmlformats.org/drawingml/2006/main" name="Motiv3-finl new">
  <a:themeElements>
    <a:clrScheme name="color MZP2020">
      <a:dk1>
        <a:srgbClr val="7BC143"/>
      </a:dk1>
      <a:lt1>
        <a:srgbClr val="FFFFFF"/>
      </a:lt1>
      <a:dk2>
        <a:srgbClr val="000000"/>
      </a:dk2>
      <a:lt2>
        <a:srgbClr val="FFFFFF"/>
      </a:lt2>
      <a:accent1>
        <a:srgbClr val="7BC143"/>
      </a:accent1>
      <a:accent2>
        <a:srgbClr val="A5A5A5"/>
      </a:accent2>
      <a:accent3>
        <a:srgbClr val="467A26"/>
      </a:accent3>
      <a:accent4>
        <a:srgbClr val="7BC143"/>
      </a:accent4>
      <a:accent5>
        <a:srgbClr val="517B14"/>
      </a:accent5>
      <a:accent6>
        <a:srgbClr val="000000"/>
      </a:accent6>
      <a:hlink>
        <a:srgbClr val="FFC000"/>
      </a:hlink>
      <a:folHlink>
        <a:srgbClr val="84C5D6"/>
      </a:folHlink>
    </a:clrScheme>
    <a:fontScheme name="roboto sada">
      <a:majorFont>
        <a:latin typeface="roboto nadpis"/>
        <a:ea typeface=""/>
        <a:cs typeface=""/>
      </a:majorFont>
      <a:minorFont>
        <a:latin typeface="roboto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zentace1" id="{3BF1A07D-6149-45CB-85EE-D47F25ED6997}" vid="{26188A8A-D3A8-4AA5-9AAE-8B14F0C0F042}"/>
    </a:ext>
  </a:extLst>
</a:theme>
</file>

<file path=ppt/theme/theme3.xml><?xml version="1.0" encoding="utf-8"?>
<a:theme xmlns:a="http://schemas.openxmlformats.org/drawingml/2006/main" name="MZP_2020_A">
  <a:themeElements>
    <a:clrScheme name="color MZP2020">
      <a:dk1>
        <a:srgbClr val="7BC143"/>
      </a:dk1>
      <a:lt1>
        <a:srgbClr val="FFFFFF"/>
      </a:lt1>
      <a:dk2>
        <a:srgbClr val="000000"/>
      </a:dk2>
      <a:lt2>
        <a:srgbClr val="FFFFFF"/>
      </a:lt2>
      <a:accent1>
        <a:srgbClr val="7BC143"/>
      </a:accent1>
      <a:accent2>
        <a:srgbClr val="A5A5A5"/>
      </a:accent2>
      <a:accent3>
        <a:srgbClr val="467A26"/>
      </a:accent3>
      <a:accent4>
        <a:srgbClr val="7BC143"/>
      </a:accent4>
      <a:accent5>
        <a:srgbClr val="517B14"/>
      </a:accent5>
      <a:accent6>
        <a:srgbClr val="000000"/>
      </a:accent6>
      <a:hlink>
        <a:srgbClr val="FFC000"/>
      </a:hlink>
      <a:folHlink>
        <a:srgbClr val="84C5D6"/>
      </a:folHlink>
    </a:clrScheme>
    <a:fontScheme name="roboto sada">
      <a:majorFont>
        <a:latin typeface="roboto nadpis"/>
        <a:ea typeface=""/>
        <a:cs typeface=""/>
      </a:majorFont>
      <a:minorFont>
        <a:latin typeface="roboto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ZP_sablona_PPT_2020_4-3_mapy" id="{685A75D0-B3AF-4920-B015-6FDED5279ACE}" vid="{1D08FA47-0B73-4FA4-818F-64E3C3D7F7EA}"/>
    </a:ext>
  </a:extLst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MŽP (16-9)</Template>
  <TotalTime>2571</TotalTime>
  <Words>1706</Words>
  <Application>Microsoft Office PowerPoint</Application>
  <PresentationFormat>Předvádění na obrazovce (16:9)</PresentationFormat>
  <Paragraphs>102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12</vt:i4>
      </vt:variant>
    </vt:vector>
  </HeadingPairs>
  <TitlesOfParts>
    <vt:vector size="22" baseType="lpstr">
      <vt:lpstr>Arial</vt:lpstr>
      <vt:lpstr>Verdana</vt:lpstr>
      <vt:lpstr>Calibri</vt:lpstr>
      <vt:lpstr>Roboto Light</vt:lpstr>
      <vt:lpstr>Roboto Medium</vt:lpstr>
      <vt:lpstr>Roboto</vt:lpstr>
      <vt:lpstr>Roboto</vt:lpstr>
      <vt:lpstr>MZP_2020_16ku9-final</vt:lpstr>
      <vt:lpstr>Motiv3-finl new</vt:lpstr>
      <vt:lpstr>MZP_2020_A</vt:lpstr>
      <vt:lpstr>Prezentace aplikace PowerPoint</vt:lpstr>
      <vt:lpstr>„Havarijní“ novela Vodního Zákona</vt:lpstr>
      <vt:lpstr>Havarijní novela vodního zákona – důvody předložení </vt:lpstr>
      <vt:lpstr>Havarijní novela vodního zákona – legislativní proces </vt:lpstr>
      <vt:lpstr>Havarijní novela vodního zákona – hlavní změny </vt:lpstr>
      <vt:lpstr>Upřesnění povinností při havárii 1 </vt:lpstr>
      <vt:lpstr>Upřesnění povinností při havárii 2 </vt:lpstr>
      <vt:lpstr>Určení příslušnosti krajského úřadu </vt:lpstr>
      <vt:lpstr>Prevence havárií 1 - Registr výpustí </vt:lpstr>
      <vt:lpstr>Prevence havárií 2 - kontinuální měření vypouštěných odpadních vod </vt:lpstr>
      <vt:lpstr>Prevence havárií 3 - navýšení sankcí za protiprávní jednání (vybrané přestupky) </vt:lpstr>
      <vt:lpstr>Děkuji za pozornost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Pták Martin</dc:creator>
  <cp:lastModifiedBy>Martin Udatný MŽP</cp:lastModifiedBy>
  <cp:revision>117</cp:revision>
  <dcterms:created xsi:type="dcterms:W3CDTF">2023-02-22T15:43:09Z</dcterms:created>
  <dcterms:modified xsi:type="dcterms:W3CDTF">2023-10-24T07:16:48Z</dcterms:modified>
</cp:coreProperties>
</file>