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2" r:id="rId2"/>
    <p:sldId id="277" r:id="rId3"/>
    <p:sldId id="278" r:id="rId4"/>
    <p:sldId id="272" r:id="rId5"/>
    <p:sldId id="261" r:id="rId6"/>
    <p:sldId id="273" r:id="rId7"/>
    <p:sldId id="275" r:id="rId8"/>
    <p:sldId id="279" r:id="rId9"/>
    <p:sldId id="280" r:id="rId10"/>
    <p:sldId id="281" r:id="rId11"/>
    <p:sldId id="270" r:id="rId12"/>
    <p:sldId id="28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124" d="100"/>
          <a:sy n="124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cs-CZ" sz="4000" dirty="0"/>
              <a:t>Požár v průmyslovém areálu - únik hasebních vod do toku Trkmanka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cs-CZ" sz="2000" dirty="0"/>
              <a:t>Ing. Michaela Raková, Ph.D. – ČIŽP OI Brno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904205"/>
            <a:ext cx="4295944" cy="322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Den 5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Kontaminace překročí hranice čtvrtého ORP – na místě zástupce VPÚ ORP 4</a:t>
            </a:r>
          </a:p>
          <a:p>
            <a:r>
              <a:rPr lang="cs-CZ" sz="2000" dirty="0"/>
              <a:t>ředění kontaminace (součinnost HZS), k ředění je používána voda: </a:t>
            </a:r>
          </a:p>
          <a:p>
            <a:pPr marL="984250" indent="0">
              <a:spcAft>
                <a:spcPts val="600"/>
              </a:spcAft>
              <a:buNone/>
            </a:pPr>
            <a:r>
              <a:rPr lang="cs-CZ" sz="2000" dirty="0"/>
              <a:t>- Biotop Velké Pavlovice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Kontaminovaný tok se na území čtvrtého ORP vlévá do hraničního toku Dyje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Nadlepšení průtoku z velké vodní nádrže Nové Mlýny v hraničním toku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Koncentrace kontaminantů v hraničním toku nepřesahují přípustné hodnoty stanovené NV č. </a:t>
            </a:r>
            <a:r>
              <a:rPr lang="cs-CZ" sz="2000"/>
              <a:t>401/2015 </a:t>
            </a:r>
            <a:r>
              <a:rPr lang="cs-CZ" sz="2000" dirty="0"/>
              <a:t>Sb.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581128"/>
            <a:ext cx="264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1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Shrnutí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Při likvidaci požáru bylo použito cca 600 m</a:t>
            </a:r>
            <a:r>
              <a:rPr lang="cs-CZ" sz="1800" baseline="30000" dirty="0"/>
              <a:t>3</a:t>
            </a:r>
            <a:r>
              <a:rPr lang="cs-CZ" sz="1800" dirty="0"/>
              <a:t> hasebních vod.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Délka toku Trkmanky ze Ždánic po soutok s Dyjí cca 40 km, </a:t>
            </a:r>
            <a:r>
              <a:rPr lang="cs-CZ" sz="1800" dirty="0" err="1"/>
              <a:t>nejzasaženější</a:t>
            </a:r>
            <a:r>
              <a:rPr lang="cs-CZ" sz="1800" dirty="0"/>
              <a:t> úsek o délce cca 16 km.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Doba postupu kontaminace od místa vniknutí po soutok s Dyjí přibližně 6 dní.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Kontaminace prošla přes celkem 4 různá ORP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Výborná spolupráce s Povodí Moravy, </a:t>
            </a:r>
            <a:r>
              <a:rPr lang="cs-CZ" sz="1800" dirty="0" err="1"/>
              <a:t>s.p</a:t>
            </a:r>
            <a:r>
              <a:rPr lang="cs-CZ" sz="1800" dirty="0"/>
              <a:t>., VPÚ ORP Hodonín, VPÚ ORP Hustopeče, VPÚ ORP Břeclav, HZS </a:t>
            </a:r>
            <a:r>
              <a:rPr lang="cs-CZ" sz="1800" dirty="0" err="1"/>
              <a:t>JmK</a:t>
            </a:r>
            <a:endParaRPr lang="cs-CZ" sz="1800" dirty="0"/>
          </a:p>
          <a:p>
            <a:pPr>
              <a:spcAft>
                <a:spcPts val="1200"/>
              </a:spcAft>
            </a:pPr>
            <a:r>
              <a:rPr lang="cs-CZ" sz="1800" dirty="0"/>
              <a:t>Maximální zjištěné koncentrace kontaminantů</a:t>
            </a:r>
            <a:br>
              <a:rPr lang="cs-CZ" sz="1800" dirty="0"/>
            </a:br>
            <a:r>
              <a:rPr lang="cs-CZ" sz="1800" dirty="0"/>
              <a:t>N-NH</a:t>
            </a:r>
            <a:r>
              <a:rPr lang="cs-CZ" sz="1800" baseline="-25000" dirty="0"/>
              <a:t>4</a:t>
            </a:r>
            <a:r>
              <a:rPr lang="cs-CZ" sz="1800" dirty="0"/>
              <a:t> 110 mg/l, N-NO</a:t>
            </a:r>
            <a:r>
              <a:rPr lang="cs-CZ" sz="1800" baseline="-25000" dirty="0"/>
              <a:t>2</a:t>
            </a:r>
            <a:r>
              <a:rPr lang="cs-CZ" sz="1800" dirty="0"/>
              <a:t> 17 mg/l, </a:t>
            </a:r>
            <a:r>
              <a:rPr lang="cs-CZ" sz="1800" dirty="0" err="1"/>
              <a:t>Zn</a:t>
            </a:r>
            <a:r>
              <a:rPr lang="cs-CZ" sz="1800" dirty="0"/>
              <a:t> 585 mg/l,</a:t>
            </a:r>
            <a:br>
              <a:rPr lang="cs-CZ" sz="1800" dirty="0"/>
            </a:br>
            <a:r>
              <a:rPr lang="cs-CZ" sz="1800" dirty="0"/>
              <a:t>Ni 34,5 mg/l, </a:t>
            </a:r>
            <a:r>
              <a:rPr lang="cs-CZ" sz="1800" dirty="0" err="1"/>
              <a:t>Cr</a:t>
            </a:r>
            <a:r>
              <a:rPr lang="cs-CZ" sz="1800" baseline="-25000" dirty="0" err="1"/>
              <a:t>celk</a:t>
            </a:r>
            <a:r>
              <a:rPr lang="cs-CZ" sz="1800" baseline="-25000" dirty="0"/>
              <a:t>.</a:t>
            </a:r>
            <a:r>
              <a:rPr lang="cs-CZ" sz="1800" dirty="0"/>
              <a:t> 17,9 mg/l.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933056"/>
            <a:ext cx="2617209" cy="25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3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8483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649491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Zákon 254/2001 Sb., o vodách</a:t>
            </a:r>
          </a:p>
          <a:p>
            <a:r>
              <a:rPr lang="cs-CZ" sz="2400" b="1" dirty="0"/>
              <a:t>§ 40 – Havárie</a:t>
            </a:r>
          </a:p>
          <a:p>
            <a:pPr marL="0" indent="0">
              <a:buNone/>
            </a:pPr>
            <a:r>
              <a:rPr lang="cs-CZ" sz="2200" b="1" dirty="0"/>
              <a:t>odst. 1</a:t>
            </a:r>
            <a:r>
              <a:rPr lang="cs-CZ" sz="2200" dirty="0"/>
              <a:t> – Havárií je mimořádné závažné zhoršení nebo mimořádné závažné ohrožení jakosti povrchových nebo podzemních vod.</a:t>
            </a:r>
          </a:p>
          <a:p>
            <a:r>
              <a:rPr lang="cs-CZ" sz="2400" b="1" dirty="0"/>
              <a:t>§ 41 – Povinnosti při havárii</a:t>
            </a:r>
          </a:p>
          <a:p>
            <a:pPr marL="0" indent="0" algn="just">
              <a:buNone/>
            </a:pPr>
            <a:r>
              <a:rPr lang="cs-CZ" sz="2200" b="1" dirty="0"/>
              <a:t>odst. 3 </a:t>
            </a:r>
            <a:r>
              <a:rPr lang="cs-CZ" sz="2200" dirty="0"/>
              <a:t>– Hasičský záchranný sbor České republiky, Policie České republiky a správce povodí jsou povinni neprodleně informovat o jim nahlášené havárii příslušný vodoprávní úřad a Českou inspekci životního prostředí, která bude o havárii, k níž došlo v ochranných pásmech přírodních léčivých zdrojů a zdrojů přírodních minerálních vod a na povrchových vodách využívaných podle § 34, informovat též Ministerstvo zdravotnictví</a:t>
            </a:r>
            <a:r>
              <a:rPr lang="cs-CZ" sz="2200" b="1" dirty="0"/>
              <a:t>. Řízení prací při zneškodňování havárií přísluší vodoprávnímu úřadu</a:t>
            </a:r>
            <a:r>
              <a:rPr lang="cs-CZ" sz="2200" dirty="0"/>
              <a:t>, který o havárii neprodleně informuje správce povodí.</a:t>
            </a:r>
          </a:p>
        </p:txBody>
      </p:sp>
    </p:spTree>
    <p:extLst>
      <p:ext uri="{BB962C8B-B14F-4D97-AF65-F5344CB8AC3E}">
        <p14:creationId xmlns:p14="http://schemas.microsoft.com/office/powerpoint/2010/main" val="112199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Vyhláška 450/2005 Sb., o náležitostech nakládání se závadnými látkami a náležitostech havarijního plánu, způsobu a rozsahu hlášení havárií, jejich zneškodňování a odstraňování jejich škodlivých následků</a:t>
            </a:r>
            <a:endParaRPr lang="cs-CZ" sz="2000" dirty="0"/>
          </a:p>
          <a:p>
            <a:pPr marL="0" indent="0">
              <a:buNone/>
            </a:pPr>
            <a:r>
              <a:rPr lang="cs-CZ" sz="1800" b="1" dirty="0"/>
              <a:t>§ 10 Zneškodňování havárie</a:t>
            </a:r>
          </a:p>
          <a:p>
            <a:pPr marL="0" indent="0" algn="just">
              <a:buNone/>
            </a:pPr>
            <a:r>
              <a:rPr lang="cs-CZ" sz="1800" b="1" dirty="0"/>
              <a:t>odst. 1 </a:t>
            </a:r>
            <a:r>
              <a:rPr lang="cs-CZ" sz="1800" dirty="0"/>
              <a:t>– Zneškodněním havárie se rozumí zásah směřující k odstranění závadných látek z nesaturované a saturované zóny, zemin a z povrchových a podzemních vod za účelem dosažení jakosti vody na úroveň obvyklou před havárií nebo na úroveň stanovenou vodoprávním úřadem, popřípadě Českou inspekcí životního prostředí v rámci řízení prací při zneškodňování havárie.</a:t>
            </a:r>
          </a:p>
          <a:p>
            <a:pPr marL="0" indent="0" algn="just">
              <a:buNone/>
            </a:pPr>
            <a:r>
              <a:rPr lang="cs-CZ" sz="1800" b="1" dirty="0"/>
              <a:t>odst. 2 </a:t>
            </a:r>
            <a:r>
              <a:rPr lang="cs-CZ" sz="1800" dirty="0"/>
              <a:t>– Opatřeními ke zneškodňování havárie jsou především </a:t>
            </a:r>
            <a:r>
              <a:rPr lang="cs-CZ" sz="1800" dirty="0" err="1"/>
              <a:t>ohrázování</a:t>
            </a:r>
            <a:r>
              <a:rPr lang="cs-CZ" sz="1800" dirty="0"/>
              <a:t> a odstranění závadných látek ze zemského povrchu (horninového prostředí a zpevněných ploch), utěsnění a zaslepení kanalizačních výpustí, zaslepení (uzavření) kanalizací, použití zvláštních záchytných systémů, odtěžení kontaminované zeminy, bezpečné uskladnění odpadů12) vzniklých zneškodňováním havárie a vyčištění kanalizací, zachycení plovoucích, především ropných látek pomocí norných stěn a sorpčních prostředků z povrchových vod, odstranění znečištěných sedimentů z koryt vodních toků, sanační čerpání a jiné metody u vod podzemních.</a:t>
            </a:r>
          </a:p>
          <a:p>
            <a:pPr marL="0" indent="0" algn="just">
              <a:buNone/>
            </a:pPr>
            <a:r>
              <a:rPr lang="cs-CZ" sz="1800" b="1" dirty="0"/>
              <a:t>odst. 3 </a:t>
            </a:r>
            <a:r>
              <a:rPr lang="cs-CZ" sz="1800" dirty="0"/>
              <a:t>– Dále se havárie zneškodňuje těmito postupy:</a:t>
            </a:r>
          </a:p>
          <a:p>
            <a:pPr marL="0" indent="0" algn="just">
              <a:buNone/>
            </a:pPr>
            <a:r>
              <a:rPr lang="cs-CZ" sz="1800" b="1" dirty="0"/>
              <a:t>písm. a) </a:t>
            </a:r>
            <a:r>
              <a:rPr lang="cs-CZ" sz="1800" dirty="0"/>
              <a:t>–  nadlepšováním průtoků ve vodních tocích, dávkováním chemických činidel a provzdušňováním,</a:t>
            </a:r>
          </a:p>
        </p:txBody>
      </p:sp>
    </p:spTree>
    <p:extLst>
      <p:ext uri="{BB962C8B-B14F-4D97-AF65-F5344CB8AC3E}">
        <p14:creationId xmlns:p14="http://schemas.microsoft.com/office/powerpoint/2010/main" val="401659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cs-CZ" sz="3900" dirty="0"/>
              <a:t>Den 0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dirty="0"/>
              <a:t>19:00 hodin – vznik požáru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dirty="0"/>
              <a:t>20:35 hodin – událost nahlášena operačním střediskem na havarijní linku ČIŽP. O události informován také VPÚ a jede na místo. Součinnost ČIŽP nepožadována.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dirty="0"/>
              <a:t>20:35 – 21:05 hodin – konzultace s OŽP KÚ a s VPÚ ORP. Součinnost ČIŽP nepožadována. Ředitel OI rozhodl o výjezdu pracovníka ČIŽP.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dirty="0"/>
              <a:t>22:10 hodin – HZS požaduje součinnost ČIŽP</a:t>
            </a:r>
          </a:p>
          <a:p>
            <a:pPr marL="0" indent="0">
              <a:buNone/>
            </a:pPr>
            <a:r>
              <a:rPr lang="cs-CZ" dirty="0"/>
              <a:t>22:35 hodin – příjezd na místo události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99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r>
              <a:rPr lang="cs-CZ" sz="1800" dirty="0"/>
              <a:t>Na místě havárie zástupci VPÚ ORP, OŽP KÚ, Povodí Moravy, </a:t>
            </a:r>
            <a:r>
              <a:rPr lang="cs-CZ" sz="1800" dirty="0" err="1"/>
              <a:t>s.p</a:t>
            </a:r>
            <a:r>
              <a:rPr lang="cs-CZ" sz="1800" dirty="0"/>
              <a:t>. a ČIŽP, obdrželi ze strany HZS následující informace: </a:t>
            </a:r>
          </a:p>
          <a:p>
            <a:pPr marL="895350" lvl="2" indent="-355600">
              <a:buFont typeface="+mj-lt"/>
              <a:buAutoNum type="arabicPeriod"/>
            </a:pPr>
            <a:r>
              <a:rPr lang="cs-CZ" sz="1800" dirty="0"/>
              <a:t>Požár výrobní haly v průmyslovém areálu, odtok hasebních vod jednotnou kanalizací do toku, nátok na městskou ČOV je uzavřen. </a:t>
            </a:r>
            <a:endParaRPr lang="cs-CZ" sz="2000" dirty="0"/>
          </a:p>
          <a:p>
            <a:pPr marL="895350" lvl="2" indent="-355600">
              <a:buFont typeface="+mj-lt"/>
              <a:buAutoNum type="arabicPeriod"/>
            </a:pPr>
            <a:r>
              <a:rPr lang="cs-CZ" sz="1800" dirty="0"/>
              <a:t>Hasebních vod mají extrémně vysoké pH &gt; 12 a s pravděpodobný výskyt kovů (zinek, nikl). HZS odebrala vzorky vody z toku za vyústěním kanalizace z průmyslového areálu.</a:t>
            </a:r>
          </a:p>
          <a:p>
            <a:pPr marL="895350" lvl="2" indent="-355600">
              <a:buFont typeface="+mj-lt"/>
              <a:buAutoNum type="arabicPeriod"/>
            </a:pPr>
            <a:r>
              <a:rPr lang="cs-CZ" sz="1800" dirty="0"/>
              <a:t>Jedná se o látky zcela rozpustné ve vodě – šíření kontaminace tokem nelze zastavit (odstranit). Kontaminace bude postupovat na území další ORP.</a:t>
            </a:r>
          </a:p>
          <a:p>
            <a:pPr marL="263525" lvl="2" indent="0">
              <a:spcBef>
                <a:spcPts val="1200"/>
              </a:spcBef>
              <a:buNone/>
            </a:pPr>
            <a:r>
              <a:rPr lang="cs-CZ" sz="1800" dirty="0"/>
              <a:t>Informace od správce toku:</a:t>
            </a:r>
          </a:p>
          <a:p>
            <a:pPr marL="549275" lvl="2" indent="-285750">
              <a:buFontTx/>
              <a:buChar char="-"/>
            </a:pPr>
            <a:r>
              <a:rPr lang="cs-CZ" sz="1800" dirty="0"/>
              <a:t>velmi málo vodnatý tok</a:t>
            </a:r>
          </a:p>
          <a:p>
            <a:pPr marL="549275" lvl="2" indent="-285750">
              <a:buFontTx/>
              <a:buChar char="-"/>
            </a:pPr>
            <a:r>
              <a:rPr lang="cs-CZ" sz="1800" dirty="0"/>
              <a:t>bez významných přítoků</a:t>
            </a:r>
          </a:p>
          <a:p>
            <a:pPr marL="549275" lvl="2" indent="-285750">
              <a:buFontTx/>
              <a:buChar char="-"/>
            </a:pPr>
            <a:r>
              <a:rPr lang="cs-CZ" sz="1800" dirty="0"/>
              <a:t>vlévá se do hraničního toku</a:t>
            </a:r>
          </a:p>
          <a:p>
            <a:pPr marL="549275" lvl="2" indent="-285750">
              <a:buFontTx/>
              <a:buChar char="-"/>
            </a:pPr>
            <a:r>
              <a:rPr lang="cs-CZ" sz="1800" dirty="0"/>
              <a:t>nejedná se o rybný tok</a:t>
            </a:r>
          </a:p>
          <a:p>
            <a:pPr marL="263525" lvl="2" indent="0">
              <a:buNone/>
            </a:pPr>
            <a:endParaRPr lang="cs-CZ" sz="1800" dirty="0"/>
          </a:p>
          <a:p>
            <a:pPr marL="1260475"/>
            <a:r>
              <a:rPr lang="cs-CZ" sz="2000" u="sng" dirty="0"/>
              <a:t>VPÚ ORP a OŽP KÚ z místa havárie odjíždí</a:t>
            </a:r>
          </a:p>
          <a:p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553" y="3284984"/>
            <a:ext cx="331236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6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sz="2400" b="1" dirty="0"/>
              <a:t>Den 1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0:00 – 13:00 hodin – probíhá hasební zásah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0:30 – 4:00 hodin – Povodí Moravy, </a:t>
            </a:r>
            <a:r>
              <a:rPr lang="cs-CZ" sz="2000" dirty="0" err="1"/>
              <a:t>s.p</a:t>
            </a:r>
            <a:r>
              <a:rPr lang="cs-CZ" sz="2000" dirty="0"/>
              <a:t>., laboratoř HZS a ČIŽP (VPÚ na místě není) provádí monitoring rychlosti postupu kontaminace tokem (měření pH vody) a odběr vzorků.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6:30 – 7:30 hodin – obhlídka nejvíce zasažené části toku za denního světla, odběr vzorků vody.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8:00 – 9:30 hodin – porada štábu HZS za účasti Povodí Moravy, </a:t>
            </a:r>
            <a:r>
              <a:rPr lang="cs-CZ" sz="2000" dirty="0" err="1"/>
              <a:t>s.p</a:t>
            </a:r>
            <a:r>
              <a:rPr lang="cs-CZ" sz="2000" dirty="0"/>
              <a:t>. a ČIŽP spojená s obhlídkou místa zásahu.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10:00 – 11:00 hodin – na štáb přijíždí jednatelé provozovatele a zástupci VPÚ ORP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4437112"/>
            <a:ext cx="264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8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21499"/>
          </a:xfrm>
        </p:spPr>
        <p:txBody>
          <a:bodyPr/>
          <a:lstStyle/>
          <a:p>
            <a:r>
              <a:rPr lang="cs-CZ" sz="2800" b="1" dirty="0"/>
              <a:t>Den 1</a:t>
            </a:r>
          </a:p>
          <a:p>
            <a:pPr marL="0" indent="0">
              <a:buNone/>
            </a:pPr>
            <a:r>
              <a:rPr lang="cs-CZ" sz="2000" dirty="0"/>
              <a:t>Závěry jednání štábu (rozdělení úkolů):</a:t>
            </a:r>
          </a:p>
          <a:p>
            <a:pPr>
              <a:buFontTx/>
              <a:buChar char="-"/>
            </a:pPr>
            <a:r>
              <a:rPr lang="cs-CZ" sz="2000" dirty="0"/>
              <a:t>provozovatel zajistí odstranění kontaminace v areálu, provede částečné odčerpání kontaminované vody z čela kontaminačního mraku a jejich neutralizaci na vlastní NS,</a:t>
            </a:r>
          </a:p>
          <a:p>
            <a:pPr>
              <a:buFontTx/>
              <a:buChar char="-"/>
            </a:pPr>
            <a:r>
              <a:rPr lang="cs-CZ" sz="2000" dirty="0"/>
              <a:t>ČIŽP a Povodí Moravy, </a:t>
            </a:r>
            <a:r>
              <a:rPr lang="cs-CZ" sz="2000" dirty="0" err="1"/>
              <a:t>s.p</a:t>
            </a:r>
            <a:r>
              <a:rPr lang="cs-CZ" sz="2000" dirty="0"/>
              <a:t>. budou provádět monitoring pohybu kontaminačního mraku v toku a určovat místa aplikace ředicí vody,</a:t>
            </a:r>
          </a:p>
          <a:p>
            <a:pPr>
              <a:buFontTx/>
              <a:buChar char="-"/>
            </a:pPr>
            <a:r>
              <a:rPr lang="cs-CZ" sz="2000" dirty="0"/>
              <a:t>k ředění kontaminace bude v první fázi využita voda z místního koupaliště cca 180 m</a:t>
            </a:r>
            <a:r>
              <a:rPr lang="cs-CZ" sz="2000" baseline="30000" dirty="0"/>
              <a:t>3 </a:t>
            </a:r>
            <a:r>
              <a:rPr lang="cs-CZ" sz="2000" dirty="0"/>
              <a:t>(nabídka od starostky města) – dovoz cisternami HZS do čela kontaminačního mraku</a:t>
            </a:r>
          </a:p>
          <a:p>
            <a:pPr>
              <a:buFontTx/>
              <a:buChar char="-"/>
            </a:pPr>
            <a:r>
              <a:rPr lang="cs-CZ" sz="2000" dirty="0"/>
              <a:t>odebrané vzorky vody budou předány k analýzám do laboratoře správce toku (odvoz zajistí HZS)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226610"/>
            <a:ext cx="3220486" cy="24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2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400" b="1" dirty="0"/>
              <a:t>Den 2</a:t>
            </a:r>
          </a:p>
          <a:p>
            <a:r>
              <a:rPr lang="cs-CZ" sz="2000" dirty="0"/>
              <a:t>Pokračuje monitoring pohybu čela kontaminačního mraku v toku, odběr vzorků vody z toku Trkmanky pro provedení analýz v laboratoři, výběr vhodných míst pro příjezd cisteren HZS, které přiváží vodu pro ředění kontaminace (</a:t>
            </a:r>
            <a:r>
              <a:rPr lang="cs-CZ" sz="2000" dirty="0" err="1"/>
              <a:t>Násedlovický</a:t>
            </a:r>
            <a:r>
              <a:rPr lang="cs-CZ" sz="2000" dirty="0"/>
              <a:t> rybník)</a:t>
            </a:r>
          </a:p>
          <a:p>
            <a:r>
              <a:rPr lang="cs-CZ" sz="2000" dirty="0"/>
              <a:t>Kontaminace překračuje hranici druhého ORP – na místo havárie zástupkyně VPÚ ORP 2 a následně také hranice třetího ORP, zástupci VPÚ ORP 3 jsou taktéž na místě</a:t>
            </a:r>
          </a:p>
          <a:p>
            <a:pPr marL="1260475"/>
            <a:r>
              <a:rPr lang="cs-CZ" sz="2000" dirty="0"/>
              <a:t>součinnost při monitoringu pohybu kontaminace</a:t>
            </a:r>
          </a:p>
          <a:p>
            <a:pPr marL="1260475"/>
            <a:r>
              <a:rPr lang="cs-CZ" sz="2000" dirty="0"/>
              <a:t>komunikace se starosty obcí, jejímiž k. </a:t>
            </a:r>
            <a:r>
              <a:rPr lang="cs-CZ" sz="2000" dirty="0" err="1"/>
              <a:t>ú.</a:t>
            </a:r>
            <a:r>
              <a:rPr lang="cs-CZ" sz="2000" dirty="0"/>
              <a:t> protéká kontaminovaný tok</a:t>
            </a:r>
          </a:p>
          <a:p>
            <a:pPr marL="1260475"/>
            <a:r>
              <a:rPr lang="cs-CZ" sz="2000" dirty="0"/>
              <a:t>zajišťování zdrojů vody pro ředění</a:t>
            </a:r>
          </a:p>
          <a:p>
            <a:r>
              <a:rPr lang="cs-CZ" sz="2000" dirty="0"/>
              <a:t>Povodí Moravy, </a:t>
            </a:r>
            <a:r>
              <a:rPr lang="cs-CZ" sz="2000" dirty="0" err="1"/>
              <a:t>s.p</a:t>
            </a:r>
            <a:r>
              <a:rPr lang="cs-CZ" sz="2000" dirty="0"/>
              <a:t>. svolává jednání </a:t>
            </a:r>
            <a:br>
              <a:rPr lang="cs-CZ" sz="2000" dirty="0"/>
            </a:br>
            <a:r>
              <a:rPr lang="cs-CZ" sz="2000" dirty="0"/>
              <a:t>krizového štábu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003" y="4365104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9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Den 3 a Den 4</a:t>
            </a:r>
          </a:p>
          <a:p>
            <a:r>
              <a:rPr lang="cs-CZ" sz="2000" dirty="0"/>
              <a:t>Pokračování v monitoringu postupu kontaminace (pH čela kontaminačního mraku v toku postupně klesá)</a:t>
            </a:r>
          </a:p>
          <a:p>
            <a:pPr marL="1260475" indent="-457200">
              <a:buFontTx/>
              <a:buChar char="-"/>
            </a:pPr>
            <a:r>
              <a:rPr lang="cs-CZ" sz="2000" dirty="0"/>
              <a:t>pohyb čela kontaminace monitoruje VPÚ ORP 3 ve spolupráci se správcem toku</a:t>
            </a:r>
          </a:p>
          <a:p>
            <a:pPr marL="1260475" indent="-457200">
              <a:buFontTx/>
              <a:buChar char="-"/>
            </a:pPr>
            <a:r>
              <a:rPr lang="cs-CZ" sz="2000" dirty="0"/>
              <a:t>ČIŽP monitoruje celý tok</a:t>
            </a:r>
          </a:p>
          <a:p>
            <a:pPr marL="1260475" indent="-457200">
              <a:buFontTx/>
              <a:buChar char="-"/>
            </a:pPr>
            <a:r>
              <a:rPr lang="cs-CZ" sz="2000" dirty="0"/>
              <a:t>správce toku odebírá vzorky a zajišťuje analýzy</a:t>
            </a:r>
          </a:p>
          <a:p>
            <a:r>
              <a:rPr lang="cs-CZ" sz="2000" dirty="0"/>
              <a:t>ředění kontaminace (částečně součinnost HZS), k ředění je používána voda: </a:t>
            </a:r>
          </a:p>
          <a:p>
            <a:pPr marL="1441450">
              <a:buFontTx/>
              <a:buChar char="-"/>
            </a:pPr>
            <a:r>
              <a:rPr lang="cs-CZ" sz="2000" dirty="0"/>
              <a:t>čerpací stanice melioračních vod </a:t>
            </a:r>
          </a:p>
          <a:p>
            <a:pPr marL="1441450">
              <a:buFontTx/>
              <a:buChar char="-"/>
            </a:pPr>
            <a:r>
              <a:rPr lang="cs-CZ" sz="2000" dirty="0"/>
              <a:t>přečištěné vody z ČOV Brumovice (cisterny HZS)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00" y="4725144"/>
            <a:ext cx="264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332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1122</Words>
  <Application>Microsoft Office PowerPoint</Application>
  <PresentationFormat>Předvádění na obrazovce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systému Office</vt:lpstr>
      <vt:lpstr>Požár v průmyslovém areálu - únik hasebních vod do toku Trkmanka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Pták Martin</cp:lastModifiedBy>
  <cp:revision>101</cp:revision>
  <dcterms:created xsi:type="dcterms:W3CDTF">2016-12-06T12:06:40Z</dcterms:created>
  <dcterms:modified xsi:type="dcterms:W3CDTF">2023-10-19T08:42:04Z</dcterms:modified>
</cp:coreProperties>
</file>